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sldIdLst>
    <p:sldId id="773" r:id="rId2"/>
    <p:sldId id="774" r:id="rId3"/>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547"/>
    <p:restoredTop sz="96405"/>
  </p:normalViewPr>
  <p:slideViewPr>
    <p:cSldViewPr snapToGrid="0" snapToObjects="1">
      <p:cViewPr varScale="1">
        <p:scale>
          <a:sx n="88" d="100"/>
          <a:sy n="88" d="100"/>
        </p:scale>
        <p:origin x="176" y="66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77DB444F-1255-A14A-B97D-B151E0AC56D8}" type="datetimeFigureOut">
              <a:rPr kumimoji="1" lang="ja-JP" altLang="en-US" smtClean="0"/>
              <a:t>2021/2/22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24A347F-5DEB-A145-8935-34282D2C0F34}" type="slidenum">
              <a:rPr kumimoji="1" lang="ja-JP" altLang="en-US" smtClean="0"/>
              <a:t>‹#›</a:t>
            </a:fld>
            <a:endParaRPr kumimoji="1" lang="ja-JP" altLang="en-US"/>
          </a:p>
        </p:txBody>
      </p:sp>
    </p:spTree>
    <p:extLst>
      <p:ext uri="{BB962C8B-B14F-4D97-AF65-F5344CB8AC3E}">
        <p14:creationId xmlns:p14="http://schemas.microsoft.com/office/powerpoint/2010/main" val="11111972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77DB444F-1255-A14A-B97D-B151E0AC56D8}" type="datetimeFigureOut">
              <a:rPr kumimoji="1" lang="ja-JP" altLang="en-US" smtClean="0"/>
              <a:t>2021/2/22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24A347F-5DEB-A145-8935-34282D2C0F34}" type="slidenum">
              <a:rPr kumimoji="1" lang="ja-JP" altLang="en-US" smtClean="0"/>
              <a:t>‹#›</a:t>
            </a:fld>
            <a:endParaRPr kumimoji="1" lang="ja-JP" altLang="en-US"/>
          </a:p>
        </p:txBody>
      </p:sp>
    </p:spTree>
    <p:extLst>
      <p:ext uri="{BB962C8B-B14F-4D97-AF65-F5344CB8AC3E}">
        <p14:creationId xmlns:p14="http://schemas.microsoft.com/office/powerpoint/2010/main" val="557043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77DB444F-1255-A14A-B97D-B151E0AC56D8}" type="datetimeFigureOut">
              <a:rPr kumimoji="1" lang="ja-JP" altLang="en-US" smtClean="0"/>
              <a:t>2021/2/22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24A347F-5DEB-A145-8935-34282D2C0F34}" type="slidenum">
              <a:rPr kumimoji="1" lang="ja-JP" altLang="en-US" smtClean="0"/>
              <a:t>‹#›</a:t>
            </a:fld>
            <a:endParaRPr kumimoji="1" lang="ja-JP" altLang="en-US"/>
          </a:p>
        </p:txBody>
      </p:sp>
    </p:spTree>
    <p:extLst>
      <p:ext uri="{BB962C8B-B14F-4D97-AF65-F5344CB8AC3E}">
        <p14:creationId xmlns:p14="http://schemas.microsoft.com/office/powerpoint/2010/main" val="39918201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77DB444F-1255-A14A-B97D-B151E0AC56D8}" type="datetimeFigureOut">
              <a:rPr kumimoji="1" lang="ja-JP" altLang="en-US" smtClean="0"/>
              <a:t>2021/2/22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24A347F-5DEB-A145-8935-34282D2C0F34}" type="slidenum">
              <a:rPr kumimoji="1" lang="ja-JP" altLang="en-US" smtClean="0"/>
              <a:t>‹#›</a:t>
            </a:fld>
            <a:endParaRPr kumimoji="1" lang="ja-JP" altLang="en-US"/>
          </a:p>
        </p:txBody>
      </p:sp>
    </p:spTree>
    <p:extLst>
      <p:ext uri="{BB962C8B-B14F-4D97-AF65-F5344CB8AC3E}">
        <p14:creationId xmlns:p14="http://schemas.microsoft.com/office/powerpoint/2010/main" val="5013433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77DB444F-1255-A14A-B97D-B151E0AC56D8}" type="datetimeFigureOut">
              <a:rPr kumimoji="1" lang="ja-JP" altLang="en-US" smtClean="0"/>
              <a:t>2021/2/22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24A347F-5DEB-A145-8935-34282D2C0F34}" type="slidenum">
              <a:rPr kumimoji="1" lang="ja-JP" altLang="en-US" smtClean="0"/>
              <a:t>‹#›</a:t>
            </a:fld>
            <a:endParaRPr kumimoji="1" lang="ja-JP" altLang="en-US"/>
          </a:p>
        </p:txBody>
      </p:sp>
    </p:spTree>
    <p:extLst>
      <p:ext uri="{BB962C8B-B14F-4D97-AF65-F5344CB8AC3E}">
        <p14:creationId xmlns:p14="http://schemas.microsoft.com/office/powerpoint/2010/main" val="12643112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77DB444F-1255-A14A-B97D-B151E0AC56D8}" type="datetimeFigureOut">
              <a:rPr kumimoji="1" lang="ja-JP" altLang="en-US" smtClean="0"/>
              <a:t>2021/2/22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924A347F-5DEB-A145-8935-34282D2C0F34}" type="slidenum">
              <a:rPr kumimoji="1" lang="ja-JP" altLang="en-US" smtClean="0"/>
              <a:t>‹#›</a:t>
            </a:fld>
            <a:endParaRPr kumimoji="1" lang="ja-JP" altLang="en-US"/>
          </a:p>
        </p:txBody>
      </p:sp>
    </p:spTree>
    <p:extLst>
      <p:ext uri="{BB962C8B-B14F-4D97-AF65-F5344CB8AC3E}">
        <p14:creationId xmlns:p14="http://schemas.microsoft.com/office/powerpoint/2010/main" val="20647014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77DB444F-1255-A14A-B97D-B151E0AC56D8}" type="datetimeFigureOut">
              <a:rPr kumimoji="1" lang="ja-JP" altLang="en-US" smtClean="0"/>
              <a:t>2021/2/22</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924A347F-5DEB-A145-8935-34282D2C0F34}" type="slidenum">
              <a:rPr kumimoji="1" lang="ja-JP" altLang="en-US" smtClean="0"/>
              <a:t>‹#›</a:t>
            </a:fld>
            <a:endParaRPr kumimoji="1" lang="ja-JP" altLang="en-US"/>
          </a:p>
        </p:txBody>
      </p:sp>
    </p:spTree>
    <p:extLst>
      <p:ext uri="{BB962C8B-B14F-4D97-AF65-F5344CB8AC3E}">
        <p14:creationId xmlns:p14="http://schemas.microsoft.com/office/powerpoint/2010/main" val="6296342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77DB444F-1255-A14A-B97D-B151E0AC56D8}" type="datetimeFigureOut">
              <a:rPr kumimoji="1" lang="ja-JP" altLang="en-US" smtClean="0"/>
              <a:t>2021/2/22</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924A347F-5DEB-A145-8935-34282D2C0F34}" type="slidenum">
              <a:rPr kumimoji="1" lang="ja-JP" altLang="en-US" smtClean="0"/>
              <a:t>‹#›</a:t>
            </a:fld>
            <a:endParaRPr kumimoji="1" lang="ja-JP" altLang="en-US"/>
          </a:p>
        </p:txBody>
      </p:sp>
    </p:spTree>
    <p:extLst>
      <p:ext uri="{BB962C8B-B14F-4D97-AF65-F5344CB8AC3E}">
        <p14:creationId xmlns:p14="http://schemas.microsoft.com/office/powerpoint/2010/main" val="19093484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7DB444F-1255-A14A-B97D-B151E0AC56D8}" type="datetimeFigureOut">
              <a:rPr kumimoji="1" lang="ja-JP" altLang="en-US" smtClean="0"/>
              <a:t>2021/2/22</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924A347F-5DEB-A145-8935-34282D2C0F34}" type="slidenum">
              <a:rPr kumimoji="1" lang="ja-JP" altLang="en-US" smtClean="0"/>
              <a:t>‹#›</a:t>
            </a:fld>
            <a:endParaRPr kumimoji="1" lang="ja-JP" altLang="en-US"/>
          </a:p>
        </p:txBody>
      </p:sp>
    </p:spTree>
    <p:extLst>
      <p:ext uri="{BB962C8B-B14F-4D97-AF65-F5344CB8AC3E}">
        <p14:creationId xmlns:p14="http://schemas.microsoft.com/office/powerpoint/2010/main" val="41314468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77DB444F-1255-A14A-B97D-B151E0AC56D8}" type="datetimeFigureOut">
              <a:rPr kumimoji="1" lang="ja-JP" altLang="en-US" smtClean="0"/>
              <a:t>2021/2/22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924A347F-5DEB-A145-8935-34282D2C0F34}" type="slidenum">
              <a:rPr kumimoji="1" lang="ja-JP" altLang="en-US" smtClean="0"/>
              <a:t>‹#›</a:t>
            </a:fld>
            <a:endParaRPr kumimoji="1" lang="ja-JP" altLang="en-US"/>
          </a:p>
        </p:txBody>
      </p:sp>
    </p:spTree>
    <p:extLst>
      <p:ext uri="{BB962C8B-B14F-4D97-AF65-F5344CB8AC3E}">
        <p14:creationId xmlns:p14="http://schemas.microsoft.com/office/powerpoint/2010/main" val="35660357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77DB444F-1255-A14A-B97D-B151E0AC56D8}" type="datetimeFigureOut">
              <a:rPr kumimoji="1" lang="ja-JP" altLang="en-US" smtClean="0"/>
              <a:t>2021/2/22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924A347F-5DEB-A145-8935-34282D2C0F34}" type="slidenum">
              <a:rPr kumimoji="1" lang="ja-JP" altLang="en-US" smtClean="0"/>
              <a:t>‹#›</a:t>
            </a:fld>
            <a:endParaRPr kumimoji="1" lang="ja-JP" altLang="en-US"/>
          </a:p>
        </p:txBody>
      </p:sp>
    </p:spTree>
    <p:extLst>
      <p:ext uri="{BB962C8B-B14F-4D97-AF65-F5344CB8AC3E}">
        <p14:creationId xmlns:p14="http://schemas.microsoft.com/office/powerpoint/2010/main" val="42274216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7DB444F-1255-A14A-B97D-B151E0AC56D8}" type="datetimeFigureOut">
              <a:rPr kumimoji="1" lang="ja-JP" altLang="en-US" smtClean="0"/>
              <a:t>2021/2/22</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24A347F-5DEB-A145-8935-34282D2C0F34}" type="slidenum">
              <a:rPr kumimoji="1" lang="ja-JP" altLang="en-US" smtClean="0"/>
              <a:t>‹#›</a:t>
            </a:fld>
            <a:endParaRPr kumimoji="1" lang="ja-JP" altLang="en-US"/>
          </a:p>
        </p:txBody>
      </p:sp>
    </p:spTree>
    <p:extLst>
      <p:ext uri="{BB962C8B-B14F-4D97-AF65-F5344CB8AC3E}">
        <p14:creationId xmlns:p14="http://schemas.microsoft.com/office/powerpoint/2010/main" val="227727442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0EB273D-AC9D-41E5-8274-9D0F2B791303}"/>
              </a:ext>
            </a:extLst>
          </p:cNvPr>
          <p:cNvSpPr>
            <a:spLocks noGrp="1"/>
          </p:cNvSpPr>
          <p:nvPr>
            <p:ph type="ctrTitle"/>
          </p:nvPr>
        </p:nvSpPr>
        <p:spPr>
          <a:xfrm>
            <a:off x="1356360" y="1592582"/>
            <a:ext cx="2941320" cy="4291608"/>
          </a:xfrm>
          <a:noFill/>
          <a:ln>
            <a:noFill/>
          </a:ln>
        </p:spPr>
        <p:style>
          <a:lnRef idx="2">
            <a:schemeClr val="dk1"/>
          </a:lnRef>
          <a:fillRef idx="1">
            <a:schemeClr val="lt1"/>
          </a:fillRef>
          <a:effectRef idx="0">
            <a:schemeClr val="dk1"/>
          </a:effectRef>
          <a:fontRef idx="minor">
            <a:schemeClr val="dk1"/>
          </a:fontRef>
        </p:style>
        <p:txBody>
          <a:bodyPr>
            <a:normAutofit/>
          </a:bodyPr>
          <a:lstStyle/>
          <a:p>
            <a:pPr>
              <a:lnSpc>
                <a:spcPct val="120000"/>
              </a:lnSpc>
            </a:pPr>
            <a:r>
              <a:rPr lang="ja-JP" altLang="en-US" sz="1050">
                <a:solidFill>
                  <a:schemeClr val="tx1">
                    <a:lumMod val="75000"/>
                    <a:lumOff val="25000"/>
                  </a:schemeClr>
                </a:solidFill>
              </a:rPr>
              <a:t>　</a:t>
            </a:r>
            <a:endParaRPr lang="en-US" altLang="ja-JP" sz="1050" dirty="0">
              <a:solidFill>
                <a:schemeClr val="tx1">
                  <a:lumMod val="75000"/>
                  <a:lumOff val="25000"/>
                </a:schemeClr>
              </a:solidFill>
            </a:endParaRPr>
          </a:p>
        </p:txBody>
      </p:sp>
      <p:sp>
        <p:nvSpPr>
          <p:cNvPr id="6" name="タイトル 1">
            <a:extLst>
              <a:ext uri="{FF2B5EF4-FFF2-40B4-BE49-F238E27FC236}">
                <a16:creationId xmlns:a16="http://schemas.microsoft.com/office/drawing/2014/main" id="{1569625A-B1C1-4166-BF90-293E10AF6A09}"/>
              </a:ext>
            </a:extLst>
          </p:cNvPr>
          <p:cNvSpPr txBox="1">
            <a:spLocks/>
          </p:cNvSpPr>
          <p:nvPr/>
        </p:nvSpPr>
        <p:spPr>
          <a:xfrm>
            <a:off x="1108587" y="126779"/>
            <a:ext cx="3436866" cy="506732"/>
          </a:xfrm>
          <a:prstGeom prst="rect">
            <a:avLst/>
          </a:prstGeom>
          <a:noFill/>
          <a:ln w="12700" cap="flat" cmpd="sng" algn="ctr">
            <a:noFill/>
            <a:prstDash val="solid"/>
            <a:miter lim="800000"/>
          </a:ln>
        </p:spPr>
        <p:style>
          <a:lnRef idx="2">
            <a:schemeClr val="dk1"/>
          </a:lnRef>
          <a:fillRef idx="1">
            <a:schemeClr val="lt1"/>
          </a:fillRef>
          <a:effectRef idx="0">
            <a:schemeClr val="dk1"/>
          </a:effectRef>
          <a:fontRef idx="minor">
            <a:schemeClr val="dk1"/>
          </a:fontRef>
        </p:style>
        <p:txBody>
          <a:bodyPr vert="horz" lIns="68580" tIns="34290" rIns="68580" bIns="34290" rtlCol="0" anchor="ctr">
            <a:normAutofit fontScale="90000"/>
          </a:bodyPr>
          <a:lstStyle>
            <a:lvl1pPr algn="l" defTabSz="914400" rtl="0" eaLnBrk="1" latinLnBrk="0" hangingPunct="1">
              <a:lnSpc>
                <a:spcPts val="7200"/>
              </a:lnSpc>
              <a:spcBef>
                <a:spcPct val="0"/>
              </a:spcBef>
              <a:buNone/>
              <a:defRPr kumimoji="1" sz="4800" b="1"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lnSpc>
                <a:spcPct val="120000"/>
              </a:lnSpc>
            </a:pPr>
            <a:r>
              <a:rPr lang="ja-JP" altLang="en-US" sz="1500">
                <a:solidFill>
                  <a:schemeClr val="tx1">
                    <a:lumMod val="75000"/>
                    <a:lumOff val="25000"/>
                  </a:schemeClr>
                </a:solidFill>
              </a:rPr>
              <a:t>自主的な学びが豊かさを感じさせる！？</a:t>
            </a:r>
            <a:endParaRPr lang="en-US" altLang="ja-JP" sz="1500" dirty="0">
              <a:solidFill>
                <a:schemeClr val="tx1">
                  <a:lumMod val="75000"/>
                  <a:lumOff val="25000"/>
                </a:schemeClr>
              </a:solidFill>
            </a:endParaRPr>
          </a:p>
        </p:txBody>
      </p:sp>
      <p:sp>
        <p:nvSpPr>
          <p:cNvPr id="5" name="タイトル 1">
            <a:extLst>
              <a:ext uri="{FF2B5EF4-FFF2-40B4-BE49-F238E27FC236}">
                <a16:creationId xmlns:a16="http://schemas.microsoft.com/office/drawing/2014/main" id="{5762A824-64B8-40AF-900F-E01AA6A45F2C}"/>
              </a:ext>
            </a:extLst>
          </p:cNvPr>
          <p:cNvSpPr txBox="1">
            <a:spLocks/>
          </p:cNvSpPr>
          <p:nvPr/>
        </p:nvSpPr>
        <p:spPr>
          <a:xfrm>
            <a:off x="6169793" y="474941"/>
            <a:ext cx="2695074" cy="2075753"/>
          </a:xfrm>
          <a:prstGeom prst="rect">
            <a:avLst/>
          </a:prstGeom>
          <a:noFill/>
          <a:ln w="12700" cap="flat" cmpd="sng" algn="ctr">
            <a:noFill/>
            <a:prstDash val="solid"/>
            <a:miter lim="800000"/>
          </a:ln>
        </p:spPr>
        <p:style>
          <a:lnRef idx="2">
            <a:schemeClr val="dk1"/>
          </a:lnRef>
          <a:fillRef idx="1">
            <a:schemeClr val="lt1"/>
          </a:fillRef>
          <a:effectRef idx="0">
            <a:schemeClr val="dk1"/>
          </a:effectRef>
          <a:fontRef idx="minor">
            <a:schemeClr val="dk1"/>
          </a:fontRef>
        </p:style>
        <p:txBody>
          <a:bodyPr vert="horz" lIns="68580" tIns="34290" rIns="68580" bIns="34290" rtlCol="0" anchor="ctr">
            <a:normAutofit/>
          </a:bodyPr>
          <a:lstStyle>
            <a:lvl1pPr algn="l" defTabSz="914400" rtl="0" eaLnBrk="1" latinLnBrk="0" hangingPunct="1">
              <a:lnSpc>
                <a:spcPts val="7200"/>
              </a:lnSpc>
              <a:spcBef>
                <a:spcPct val="0"/>
              </a:spcBef>
              <a:buNone/>
              <a:defRPr kumimoji="1" sz="4800" b="1"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lnSpc>
                <a:spcPct val="120000"/>
              </a:lnSpc>
            </a:pPr>
            <a:r>
              <a:rPr lang="en-US" altLang="ja-JP" sz="900" b="0" dirty="0">
                <a:solidFill>
                  <a:schemeClr val="tx1">
                    <a:lumMod val="75000"/>
                    <a:lumOff val="25000"/>
                  </a:schemeClr>
                </a:solidFill>
              </a:rPr>
              <a:t>【</a:t>
            </a:r>
            <a:r>
              <a:rPr lang="ja-JP" altLang="en-US" sz="900" b="0" dirty="0">
                <a:solidFill>
                  <a:schemeClr val="tx1">
                    <a:lumMod val="75000"/>
                    <a:lumOff val="25000"/>
                  </a:schemeClr>
                </a:solidFill>
              </a:rPr>
              <a:t>メモ欄</a:t>
            </a:r>
            <a:r>
              <a:rPr lang="en-US" altLang="ja-JP" sz="900" b="0" dirty="0">
                <a:solidFill>
                  <a:schemeClr val="tx1">
                    <a:lumMod val="75000"/>
                    <a:lumOff val="25000"/>
                  </a:schemeClr>
                </a:solidFill>
              </a:rPr>
              <a:t>】</a:t>
            </a:r>
          </a:p>
          <a:p>
            <a:pPr>
              <a:lnSpc>
                <a:spcPct val="120000"/>
              </a:lnSpc>
            </a:pPr>
            <a:endParaRPr lang="en-US" altLang="ja-JP" sz="900" b="0" dirty="0">
              <a:solidFill>
                <a:schemeClr val="tx1">
                  <a:lumMod val="75000"/>
                  <a:lumOff val="25000"/>
                </a:schemeClr>
              </a:solidFill>
            </a:endParaRPr>
          </a:p>
          <a:p>
            <a:pPr>
              <a:lnSpc>
                <a:spcPct val="120000"/>
              </a:lnSpc>
            </a:pPr>
            <a:r>
              <a:rPr lang="en-US" altLang="ja-JP" sz="900" b="0" dirty="0">
                <a:solidFill>
                  <a:schemeClr val="tx1">
                    <a:lumMod val="75000"/>
                    <a:lumOff val="25000"/>
                  </a:schemeClr>
                </a:solidFill>
              </a:rPr>
              <a:t>Title</a:t>
            </a:r>
            <a:r>
              <a:rPr lang="ja-JP" altLang="en-US" sz="900" b="0">
                <a:solidFill>
                  <a:schemeClr val="tx1">
                    <a:lumMod val="75000"/>
                    <a:lumOff val="25000"/>
                  </a:schemeClr>
                </a:solidFill>
              </a:rPr>
              <a:t>：歴史を調べ、考える</a:t>
            </a:r>
            <a:endParaRPr lang="en-US" altLang="ja-JP" sz="900" b="0" dirty="0">
              <a:solidFill>
                <a:schemeClr val="tx1">
                  <a:lumMod val="75000"/>
                  <a:lumOff val="25000"/>
                </a:schemeClr>
              </a:solidFill>
            </a:endParaRPr>
          </a:p>
          <a:p>
            <a:pPr>
              <a:lnSpc>
                <a:spcPct val="120000"/>
              </a:lnSpc>
            </a:pPr>
            <a:endParaRPr lang="en-US" altLang="ja-JP" sz="900" b="0" dirty="0">
              <a:solidFill>
                <a:schemeClr val="tx1">
                  <a:lumMod val="75000"/>
                  <a:lumOff val="25000"/>
                </a:schemeClr>
              </a:solidFill>
            </a:endParaRPr>
          </a:p>
          <a:p>
            <a:pPr>
              <a:lnSpc>
                <a:spcPct val="120000"/>
              </a:lnSpc>
            </a:pPr>
            <a:r>
              <a:rPr lang="ja-JP" altLang="en-US" sz="900" b="0" dirty="0">
                <a:solidFill>
                  <a:schemeClr val="tx1">
                    <a:lumMod val="75000"/>
                    <a:lumOff val="25000"/>
                  </a:schemeClr>
                </a:solidFill>
              </a:rPr>
              <a:t>いつの</a:t>
            </a:r>
            <a:r>
              <a:rPr lang="ja-JP" altLang="en-US" sz="900" b="0">
                <a:solidFill>
                  <a:schemeClr val="tx1">
                    <a:lumMod val="75000"/>
                    <a:lumOff val="25000"/>
                  </a:schemeClr>
                </a:solidFill>
              </a:rPr>
              <a:t>こと：</a:t>
            </a:r>
            <a:r>
              <a:rPr lang="en-US" altLang="ja-JP" sz="900" b="0" dirty="0">
                <a:solidFill>
                  <a:schemeClr val="tx1">
                    <a:lumMod val="75000"/>
                    <a:lumOff val="25000"/>
                  </a:schemeClr>
                </a:solidFill>
              </a:rPr>
              <a:t>1973</a:t>
            </a:r>
            <a:r>
              <a:rPr lang="ja-JP" altLang="en-US" sz="900" b="0">
                <a:solidFill>
                  <a:schemeClr val="tx1">
                    <a:lumMod val="75000"/>
                    <a:lumOff val="25000"/>
                  </a:schemeClr>
                </a:solidFill>
              </a:rPr>
              <a:t>年頃</a:t>
            </a:r>
            <a:endParaRPr lang="en-US" altLang="ja-JP" sz="900" b="0" dirty="0">
              <a:solidFill>
                <a:schemeClr val="tx1">
                  <a:lumMod val="75000"/>
                  <a:lumOff val="25000"/>
                </a:schemeClr>
              </a:solidFill>
            </a:endParaRPr>
          </a:p>
          <a:p>
            <a:pPr>
              <a:lnSpc>
                <a:spcPct val="120000"/>
              </a:lnSpc>
            </a:pPr>
            <a:r>
              <a:rPr lang="ja-JP" altLang="en-US" sz="900" b="0" dirty="0">
                <a:solidFill>
                  <a:schemeClr val="tx1">
                    <a:lumMod val="75000"/>
                    <a:lumOff val="25000"/>
                  </a:schemeClr>
                </a:solidFill>
              </a:rPr>
              <a:t>何をしていた</a:t>
            </a:r>
            <a:r>
              <a:rPr lang="ja-JP" altLang="en-US" sz="900" b="0">
                <a:solidFill>
                  <a:schemeClr val="tx1">
                    <a:lumMod val="75000"/>
                    <a:lumOff val="25000"/>
                  </a:schemeClr>
                </a:solidFill>
              </a:rPr>
              <a:t>時：小学生高学年</a:t>
            </a:r>
            <a:endParaRPr lang="en-US" altLang="ja-JP" sz="900" b="0" dirty="0">
              <a:solidFill>
                <a:schemeClr val="tx1">
                  <a:lumMod val="75000"/>
                  <a:lumOff val="25000"/>
                </a:schemeClr>
              </a:solidFill>
            </a:endParaRPr>
          </a:p>
          <a:p>
            <a:pPr>
              <a:lnSpc>
                <a:spcPct val="120000"/>
              </a:lnSpc>
            </a:pPr>
            <a:r>
              <a:rPr lang="ja-JP" altLang="en-US" sz="900" b="0" dirty="0">
                <a:solidFill>
                  <a:schemeClr val="tx1">
                    <a:lumMod val="75000"/>
                    <a:lumOff val="25000"/>
                  </a:schemeClr>
                </a:solidFill>
              </a:rPr>
              <a:t>どこ</a:t>
            </a:r>
            <a:r>
              <a:rPr lang="ja-JP" altLang="en-US" sz="900" b="0">
                <a:solidFill>
                  <a:schemeClr val="tx1">
                    <a:lumMod val="75000"/>
                    <a:lumOff val="25000"/>
                  </a:schemeClr>
                </a:solidFill>
              </a:rPr>
              <a:t>で：自宅、図書館　　　　　　　　　　</a:t>
            </a:r>
            <a:endParaRPr lang="en-US" altLang="ja-JP" sz="900" b="0" dirty="0">
              <a:solidFill>
                <a:schemeClr val="tx1">
                  <a:lumMod val="75000"/>
                  <a:lumOff val="25000"/>
                </a:schemeClr>
              </a:solidFill>
            </a:endParaRPr>
          </a:p>
          <a:p>
            <a:pPr>
              <a:lnSpc>
                <a:spcPct val="120000"/>
              </a:lnSpc>
            </a:pPr>
            <a:r>
              <a:rPr lang="ja-JP" altLang="en-US" sz="900" b="0">
                <a:solidFill>
                  <a:schemeClr val="tx1">
                    <a:lumMod val="75000"/>
                    <a:lumOff val="25000"/>
                  </a:schemeClr>
                </a:solidFill>
              </a:rPr>
              <a:t>誰</a:t>
            </a:r>
            <a:r>
              <a:rPr lang="ja-JP" altLang="en-US" sz="900" b="0" dirty="0">
                <a:solidFill>
                  <a:schemeClr val="tx1">
                    <a:lumMod val="75000"/>
                    <a:lumOff val="25000"/>
                  </a:schemeClr>
                </a:solidFill>
              </a:rPr>
              <a:t>と一緒に</a:t>
            </a:r>
            <a:r>
              <a:rPr lang="ja-JP" altLang="en-US" sz="900" b="0">
                <a:solidFill>
                  <a:schemeClr val="tx1">
                    <a:lumMod val="75000"/>
                    <a:lumOff val="25000"/>
                  </a:schemeClr>
                </a:solidFill>
              </a:rPr>
              <a:t>いる：一人か友人と</a:t>
            </a:r>
            <a:endParaRPr lang="en-US" altLang="ja-JP" sz="900" b="0" dirty="0">
              <a:solidFill>
                <a:schemeClr val="tx1">
                  <a:lumMod val="75000"/>
                  <a:lumOff val="25000"/>
                </a:schemeClr>
              </a:solidFill>
            </a:endParaRPr>
          </a:p>
          <a:p>
            <a:pPr>
              <a:lnSpc>
                <a:spcPct val="120000"/>
              </a:lnSpc>
            </a:pPr>
            <a:r>
              <a:rPr lang="ja-JP" altLang="en-US" sz="900" b="0" dirty="0">
                <a:solidFill>
                  <a:schemeClr val="tx1">
                    <a:lumMod val="75000"/>
                    <a:lumOff val="25000"/>
                  </a:schemeClr>
                </a:solidFill>
              </a:rPr>
              <a:t>何が</a:t>
            </a:r>
            <a:r>
              <a:rPr lang="ja-JP" altLang="en-US" sz="900" b="0">
                <a:solidFill>
                  <a:schemeClr val="tx1">
                    <a:lumMod val="75000"/>
                    <a:lumOff val="25000"/>
                  </a:schemeClr>
                </a:solidFill>
              </a:rPr>
              <a:t>みえる：海、富士山、卓球</a:t>
            </a:r>
            <a:endParaRPr lang="en-US" altLang="ja-JP" sz="900" b="0" dirty="0">
              <a:solidFill>
                <a:schemeClr val="tx1">
                  <a:lumMod val="75000"/>
                  <a:lumOff val="25000"/>
                </a:schemeClr>
              </a:solidFill>
            </a:endParaRPr>
          </a:p>
          <a:p>
            <a:pPr>
              <a:lnSpc>
                <a:spcPct val="120000"/>
              </a:lnSpc>
            </a:pPr>
            <a:r>
              <a:rPr lang="ja-JP" altLang="en-US" sz="900" b="0" dirty="0">
                <a:solidFill>
                  <a:schemeClr val="tx1">
                    <a:lumMod val="75000"/>
                    <a:lumOff val="25000"/>
                  </a:schemeClr>
                </a:solidFill>
              </a:rPr>
              <a:t>どんな音が</a:t>
            </a:r>
            <a:r>
              <a:rPr lang="ja-JP" altLang="en-US" sz="900" b="0">
                <a:solidFill>
                  <a:schemeClr val="tx1">
                    <a:lumMod val="75000"/>
                    <a:lumOff val="25000"/>
                  </a:schemeClr>
                </a:solidFill>
              </a:rPr>
              <a:t>聞こえる：ピンポン</a:t>
            </a:r>
            <a:endParaRPr lang="en-US" altLang="ja-JP" sz="900" b="0" dirty="0">
              <a:solidFill>
                <a:schemeClr val="tx1">
                  <a:lumMod val="75000"/>
                  <a:lumOff val="25000"/>
                </a:schemeClr>
              </a:solidFill>
            </a:endParaRPr>
          </a:p>
          <a:p>
            <a:pPr>
              <a:lnSpc>
                <a:spcPct val="120000"/>
              </a:lnSpc>
            </a:pPr>
            <a:r>
              <a:rPr lang="ja-JP" altLang="en-US" sz="900" b="0" dirty="0">
                <a:solidFill>
                  <a:schemeClr val="tx1">
                    <a:lumMod val="75000"/>
                    <a:lumOff val="25000"/>
                  </a:schemeClr>
                </a:solidFill>
              </a:rPr>
              <a:t>なぜ豊かだと思った</a:t>
            </a:r>
            <a:r>
              <a:rPr lang="ja-JP" altLang="en-US" sz="900" b="0">
                <a:solidFill>
                  <a:schemeClr val="tx1">
                    <a:lumMod val="75000"/>
                    <a:lumOff val="25000"/>
                  </a:schemeClr>
                </a:solidFill>
              </a:rPr>
              <a:t>か：楽しみながらできたから。</a:t>
            </a:r>
            <a:endParaRPr lang="en-US" altLang="ja-JP" sz="900" b="0" dirty="0">
              <a:solidFill>
                <a:schemeClr val="tx1">
                  <a:lumMod val="75000"/>
                  <a:lumOff val="25000"/>
                </a:schemeClr>
              </a:solidFill>
            </a:endParaRPr>
          </a:p>
        </p:txBody>
      </p:sp>
      <p:sp>
        <p:nvSpPr>
          <p:cNvPr id="9" name="テキスト ボックス 8">
            <a:extLst>
              <a:ext uri="{FF2B5EF4-FFF2-40B4-BE49-F238E27FC236}">
                <a16:creationId xmlns:a16="http://schemas.microsoft.com/office/drawing/2014/main" id="{776DD830-8CC7-684D-AFC3-E92E5628ED13}"/>
              </a:ext>
            </a:extLst>
          </p:cNvPr>
          <p:cNvSpPr txBox="1"/>
          <p:nvPr/>
        </p:nvSpPr>
        <p:spPr>
          <a:xfrm>
            <a:off x="437951" y="633511"/>
            <a:ext cx="5072513" cy="6124754"/>
          </a:xfrm>
          <a:prstGeom prst="rect">
            <a:avLst/>
          </a:prstGeom>
          <a:noFill/>
        </p:spPr>
        <p:txBody>
          <a:bodyPr wrap="square" rtlCol="0">
            <a:spAutoFit/>
          </a:bodyPr>
          <a:lstStyle/>
          <a:p>
            <a:r>
              <a:rPr lang="ja-JP" altLang="en-US" sz="1400"/>
              <a:t>学ぶという点では、小さい頃から、あまり積極的に学ぶ子ではなかったですね。</a:t>
            </a:r>
            <a:endParaRPr lang="en-US" altLang="ja-JP" sz="1400" dirty="0"/>
          </a:p>
          <a:p>
            <a:r>
              <a:rPr lang="ja-JP" altLang="en-US" sz="1400"/>
              <a:t>習い事も一通りさせられましたが、一つとしてモノになりませんでしたし、興味も湧きませんでした。</a:t>
            </a:r>
          </a:p>
          <a:p>
            <a:r>
              <a:rPr lang="ja-JP" altLang="en-US" sz="1400"/>
              <a:t>この傾向は大人になっても続いていまして、資格試験などは大学院を卒業してから一度も受けたことはありません。</a:t>
            </a:r>
          </a:p>
          <a:p>
            <a:br>
              <a:rPr lang="ja-JP" altLang="en-US" sz="1400"/>
            </a:br>
            <a:r>
              <a:rPr lang="ja-JP" altLang="en-US" sz="1400"/>
              <a:t>こうして外圧的には勉強しませんでしたが、今思い返してみると、最初に、自主的に頑張ったのが、小学高学年だったと思いますが、歴史小説を読んで、そのことについて史実を調べ、感想文を書くという当時の社会科の先生の課題でした。</a:t>
            </a:r>
          </a:p>
          <a:p>
            <a:r>
              <a:rPr lang="ja-JP" altLang="en-US" sz="1400"/>
              <a:t>今考えると、小学生にはきついと思うのですがこれは積極的に取り組みました。</a:t>
            </a:r>
          </a:p>
          <a:p>
            <a:r>
              <a:rPr lang="ja-JP" altLang="en-US" sz="1400"/>
              <a:t>今でも歴史好きで、研究にもそういうスタンスのが多いのですが、この時、目覚めた感じです。</a:t>
            </a:r>
          </a:p>
          <a:p>
            <a:r>
              <a:rPr lang="ja-JP" altLang="en-US" sz="1400"/>
              <a:t>自由な学びは好きで、豊かさ体験かもしれません。</a:t>
            </a:r>
            <a:endParaRPr lang="en-US" altLang="ja-JP" sz="1400" dirty="0"/>
          </a:p>
          <a:p>
            <a:br>
              <a:rPr lang="ja-JP" altLang="en-US" sz="1400"/>
            </a:br>
            <a:r>
              <a:rPr lang="ja-JP" altLang="en-US" sz="1400"/>
              <a:t>総じて、今、教員をしているにもかかわらず、強制的な学びは嫌いかもしれません。</a:t>
            </a:r>
            <a:endParaRPr lang="en-US" altLang="ja-JP" sz="1400" dirty="0"/>
          </a:p>
          <a:p>
            <a:r>
              <a:rPr lang="ja-JP" altLang="en-US" sz="1400"/>
              <a:t>大学の博士論文の考察、執筆も大変苦しかったけど、楽しかったです。テーマは大雑把に言うと「別荘地の歴史」で、歴史と建築の接点という趣味の延長みたいな内容で好きなことだったし、のめり込みました。</a:t>
            </a:r>
            <a:endParaRPr lang="en-US" altLang="ja-JP" sz="1400" dirty="0"/>
          </a:p>
          <a:p>
            <a:endParaRPr lang="ja-JP" altLang="en-US" sz="1400"/>
          </a:p>
          <a:p>
            <a:r>
              <a:rPr lang="ja-JP" altLang="en-US" sz="1400"/>
              <a:t>そういう意味では、研究と学習の境目について関心がありますね。</a:t>
            </a:r>
          </a:p>
          <a:p>
            <a:r>
              <a:rPr lang="en" altLang="ja-JP" sz="1400" dirty="0"/>
              <a:t>Learn</a:t>
            </a:r>
            <a:r>
              <a:rPr lang="ja-JP" altLang="en-US" sz="1400"/>
              <a:t>と</a:t>
            </a:r>
            <a:r>
              <a:rPr lang="en" altLang="ja-JP" sz="1400" dirty="0"/>
              <a:t>Study</a:t>
            </a:r>
            <a:r>
              <a:rPr lang="ja-JP" altLang="en-US" sz="1400"/>
              <a:t>の違いは何でしょうか。</a:t>
            </a:r>
          </a:p>
        </p:txBody>
      </p:sp>
    </p:spTree>
    <p:extLst>
      <p:ext uri="{BB962C8B-B14F-4D97-AF65-F5344CB8AC3E}">
        <p14:creationId xmlns:p14="http://schemas.microsoft.com/office/powerpoint/2010/main" val="6862943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C0BC504-5220-6E48-8A2B-4A29BF601D28}"/>
              </a:ext>
            </a:extLst>
          </p:cNvPr>
          <p:cNvSpPr>
            <a:spLocks noGrp="1"/>
          </p:cNvSpPr>
          <p:nvPr>
            <p:ph type="title"/>
          </p:nvPr>
        </p:nvSpPr>
        <p:spPr>
          <a:xfrm>
            <a:off x="937984" y="350612"/>
            <a:ext cx="7886700" cy="1325563"/>
          </a:xfrm>
        </p:spPr>
        <p:txBody>
          <a:bodyPr>
            <a:normAutofit/>
          </a:bodyPr>
          <a:lstStyle/>
          <a:p>
            <a:r>
              <a:rPr lang="ja-JP" altLang="en-US" sz="3200"/>
              <a:t>学びや学び方の「豊かさ」とは、</a:t>
            </a:r>
            <a:endParaRPr kumimoji="1" lang="ja-JP" altLang="en-US" sz="3200"/>
          </a:p>
        </p:txBody>
      </p:sp>
      <p:sp>
        <p:nvSpPr>
          <p:cNvPr id="5" name="テキスト ボックス 4">
            <a:extLst>
              <a:ext uri="{FF2B5EF4-FFF2-40B4-BE49-F238E27FC236}">
                <a16:creationId xmlns:a16="http://schemas.microsoft.com/office/drawing/2014/main" id="{63FF4402-E21F-B547-A05F-5953673220BE}"/>
              </a:ext>
            </a:extLst>
          </p:cNvPr>
          <p:cNvSpPr txBox="1"/>
          <p:nvPr/>
        </p:nvSpPr>
        <p:spPr>
          <a:xfrm>
            <a:off x="943427" y="1937966"/>
            <a:ext cx="7184573" cy="2862322"/>
          </a:xfrm>
          <a:prstGeom prst="rect">
            <a:avLst/>
          </a:prstGeom>
          <a:noFill/>
          <a:ln>
            <a:solidFill>
              <a:srgbClr val="0070C0"/>
            </a:solidFill>
          </a:ln>
        </p:spPr>
        <p:txBody>
          <a:bodyPr wrap="square" rtlCol="0">
            <a:spAutoFit/>
          </a:bodyPr>
          <a:lstStyle/>
          <a:p>
            <a:pPr>
              <a:lnSpc>
                <a:spcPct val="150000"/>
              </a:lnSpc>
            </a:pPr>
            <a:r>
              <a:rPr lang="ja-JP" altLang="en-US" sz="3600">
                <a:solidFill>
                  <a:srgbClr val="0070C0"/>
                </a:solidFill>
              </a:rPr>
              <a:t>自ら「知→好→楽」</a:t>
            </a:r>
            <a:r>
              <a:rPr lang="ja-JP" altLang="en-US" sz="2800">
                <a:solidFill>
                  <a:srgbClr val="0070C0"/>
                </a:solidFill>
              </a:rPr>
              <a:t>（論語、</a:t>
            </a:r>
            <a:r>
              <a:rPr lang="en-US" altLang="ja-JP" sz="2800" dirty="0">
                <a:solidFill>
                  <a:srgbClr val="0070C0"/>
                </a:solidFill>
              </a:rPr>
              <a:t>by </a:t>
            </a:r>
            <a:r>
              <a:rPr lang="ja-JP" altLang="en-US" sz="2800">
                <a:solidFill>
                  <a:srgbClr val="0070C0"/>
                </a:solidFill>
              </a:rPr>
              <a:t>雨宮）</a:t>
            </a:r>
            <a:endParaRPr lang="en-US" altLang="ja-JP" sz="2800" dirty="0">
              <a:solidFill>
                <a:srgbClr val="0070C0"/>
              </a:solidFill>
            </a:endParaRPr>
          </a:p>
          <a:p>
            <a:pPr>
              <a:lnSpc>
                <a:spcPct val="150000"/>
              </a:lnSpc>
            </a:pPr>
            <a:r>
              <a:rPr lang="ja-JP" altLang="en-US" sz="3600">
                <a:solidFill>
                  <a:srgbClr val="0070C0"/>
                </a:solidFill>
              </a:rPr>
              <a:t>と深化させ、</a:t>
            </a:r>
            <a:r>
              <a:rPr lang="ja-JP" altLang="en-US" sz="2800">
                <a:solidFill>
                  <a:srgbClr val="0070C0"/>
                </a:solidFill>
              </a:rPr>
              <a:t>（知識的価値を超え、）</a:t>
            </a:r>
            <a:r>
              <a:rPr lang="ja-JP" altLang="en-US" sz="3600">
                <a:solidFill>
                  <a:srgbClr val="0070C0"/>
                </a:solidFill>
              </a:rPr>
              <a:t>身体的価値を他と共有できること</a:t>
            </a:r>
          </a:p>
          <a:p>
            <a:endParaRPr kumimoji="1" lang="ja-JP" altLang="en-US"/>
          </a:p>
        </p:txBody>
      </p:sp>
      <p:sp>
        <p:nvSpPr>
          <p:cNvPr id="6" name="タイトル 1">
            <a:extLst>
              <a:ext uri="{FF2B5EF4-FFF2-40B4-BE49-F238E27FC236}">
                <a16:creationId xmlns:a16="http://schemas.microsoft.com/office/drawing/2014/main" id="{4C31E5C9-B910-6143-BD28-EC07A18E04C8}"/>
              </a:ext>
            </a:extLst>
          </p:cNvPr>
          <p:cNvSpPr txBox="1">
            <a:spLocks/>
          </p:cNvSpPr>
          <p:nvPr/>
        </p:nvSpPr>
        <p:spPr>
          <a:xfrm>
            <a:off x="628650" y="4800288"/>
            <a:ext cx="725805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r"/>
            <a:r>
              <a:rPr lang="ja-JP" altLang="en-US" sz="3200"/>
              <a:t>である。</a:t>
            </a:r>
          </a:p>
        </p:txBody>
      </p:sp>
    </p:spTree>
    <p:extLst>
      <p:ext uri="{BB962C8B-B14F-4D97-AF65-F5344CB8AC3E}">
        <p14:creationId xmlns:p14="http://schemas.microsoft.com/office/powerpoint/2010/main" val="1465338900"/>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52</TotalTime>
  <Words>409</Words>
  <Application>Microsoft Macintosh PowerPoint</Application>
  <PresentationFormat>画面に合わせる (4:3)</PresentationFormat>
  <Paragraphs>29</Paragraphs>
  <Slides>2</Slides>
  <Notes>0</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2</vt:i4>
      </vt:variant>
    </vt:vector>
  </HeadingPairs>
  <TitlesOfParts>
    <vt:vector size="6" baseType="lpstr">
      <vt:lpstr>Arial</vt:lpstr>
      <vt:lpstr>Calibri</vt:lpstr>
      <vt:lpstr>Calibri Light</vt:lpstr>
      <vt:lpstr>Office テーマ</vt:lpstr>
      <vt:lpstr>　</vt:lpstr>
      <vt:lpstr>学びや学び方の「豊かさ」とは、</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title>
  <dc:creator>朗 十代田</dc:creator>
  <cp:lastModifiedBy>朗 十代田</cp:lastModifiedBy>
  <cp:revision>11</cp:revision>
  <dcterms:created xsi:type="dcterms:W3CDTF">2021-02-22T05:36:24Z</dcterms:created>
  <dcterms:modified xsi:type="dcterms:W3CDTF">2021-02-22T07:45:33Z</dcterms:modified>
</cp:coreProperties>
</file>