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"/>
  </p:notesMasterIdLst>
  <p:sldIdLst>
    <p:sldId id="773" r:id="rId2"/>
    <p:sldId id="257" r:id="rId3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kamura.kei.aa@outlook.jp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67" autoAdjust="0"/>
    <p:restoredTop sz="85619" autoAdjust="0"/>
  </p:normalViewPr>
  <p:slideViewPr>
    <p:cSldViewPr snapToGrid="0">
      <p:cViewPr varScale="1">
        <p:scale>
          <a:sx n="64" d="100"/>
          <a:sy n="64" d="100"/>
        </p:scale>
        <p:origin x="642" y="78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2571" y="6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5029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3B745186-FE41-4A88-B4D0-51219F2A53EA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4" tIns="45322" rIns="90644" bIns="4532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644" tIns="45322" rIns="90644" bIns="4532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56624E4A-88ED-4CF1-BA9D-2C78ABA53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074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24E4A-88ED-4CF1-BA9D-2C78ABA53C8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9833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6050" y="1387369"/>
            <a:ext cx="5829300" cy="2706413"/>
          </a:xfrm>
        </p:spPr>
        <p:txBody>
          <a:bodyPr anchor="ctr">
            <a:normAutofit/>
          </a:bodyPr>
          <a:lstStyle>
            <a:lvl1pPr algn="l">
              <a:lnSpc>
                <a:spcPts val="7200"/>
              </a:lnSpc>
              <a:defRPr sz="4800" b="1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4321996"/>
            <a:ext cx="4705350" cy="165576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A759A18E-6B27-455A-B96C-E60C6C20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EA5E-8A90-4266-8F9E-FAFAAA98FA6B}" type="datetime1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DAB6658B-7090-4DB8-BB2A-62BBD644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2B6D4FAA-BA02-4CD4-858A-AE2E11CA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7EC7-229D-48B3-A49A-EA085645C6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405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A4E8-A26B-49AE-83D3-7EE4C9829F6C}" type="datetime1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7EC7-229D-48B3-A49A-EA085645C6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15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2FA0-D86F-458D-A5EE-E698DCEE2115}" type="datetime1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7EC7-229D-48B3-A49A-EA085645C6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9513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39801"/>
            <a:ext cx="7886700" cy="528232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B140-F96E-4E52-82C1-3390A4FD3730}" type="datetime1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7EC7-229D-48B3-A49A-EA085645C6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0C9B4AE-1369-4653-A6D9-1A042E704F8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3889" y="214423"/>
            <a:ext cx="7948612" cy="54292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7231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39801"/>
            <a:ext cx="7886700" cy="528232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B140-F96E-4E52-82C1-3390A4FD3730}" type="datetime1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7EC7-229D-48B3-A49A-EA085645C6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0C9B4AE-1369-4653-A6D9-1A042E704F8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3889" y="214423"/>
            <a:ext cx="7948612" cy="54292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6846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319A25F-64FE-4932-9D3F-FD23CCF6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D6E1-94CC-45D1-9043-540CDCF0D978}" type="datetime1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ACAE143-6717-451B-98C0-996618F47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9EFF15D-7911-4A6F-918A-FAA28D01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7EC7-229D-48B3-A49A-EA085645C6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1B7DF66-B379-4DBF-A47E-6D8D2AE5E32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3889" y="214423"/>
            <a:ext cx="7948612" cy="54292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04907C-A052-4EF1-834D-29B68B328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39801"/>
            <a:ext cx="7886700" cy="528232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0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750C-0DA4-49D9-93AC-F66177087D9E}" type="datetime1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7EC7-229D-48B3-A49A-EA085645C6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1B77E1A-B37F-44A4-8EFD-5D2872D35BC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3889" y="230187"/>
            <a:ext cx="7948612" cy="54292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1E432C-EA2D-4EBF-9FCC-1B3E9C65A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39801"/>
            <a:ext cx="7886700" cy="528232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1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EEAF-38F8-4862-AB33-73CA29BDE519}" type="datetime1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7EC7-229D-48B3-A49A-EA085645C6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452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6A06-4694-41B4-85C8-5C0244B8FCD3}" type="datetime1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7EC7-229D-48B3-A49A-EA085645C6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95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34BD-4C24-41AB-97B9-9633702B90B2}" type="datetime1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7EC7-229D-48B3-A49A-EA085645C6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583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6B91-A749-44C9-AD89-12B2616D4737}" type="datetime1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7EC7-229D-48B3-A49A-EA085645C6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44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9B90-1F7A-4B12-B0A7-65C81DF665AB}" type="datetime1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7EC7-229D-48B3-A49A-EA085645C6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646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5EA5E-8A90-4266-8F9E-FAFAAA98FA6B}" type="datetime1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27EC7-229D-48B3-A49A-EA085645C6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77A7133-B6A6-4DF2-9A03-4E76C5203A1C}"/>
              </a:ext>
            </a:extLst>
          </p:cNvPr>
          <p:cNvSpPr/>
          <p:nvPr userDrawn="1"/>
        </p:nvSpPr>
        <p:spPr>
          <a:xfrm>
            <a:off x="9002110" y="-1"/>
            <a:ext cx="141890" cy="3429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7A75C66-4543-47E1-826F-693DD5F07638}"/>
              </a:ext>
            </a:extLst>
          </p:cNvPr>
          <p:cNvSpPr/>
          <p:nvPr userDrawn="1"/>
        </p:nvSpPr>
        <p:spPr>
          <a:xfrm>
            <a:off x="9002110" y="3429003"/>
            <a:ext cx="141890" cy="3429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381808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4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EB273D-AC9D-41E5-8274-9D0F2B79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480" y="980443"/>
            <a:ext cx="3921760" cy="5722144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ja-JP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まずは、深呼吸をして、心を落ち着けます。</a:t>
            </a:r>
            <a:br>
              <a:rPr lang="en-US" altLang="ja-JP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ja-JP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ja-JP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心の準備が出来たら、ゆっくりと自身の「豊か」な学びの経験を思い返してみましょう。</a:t>
            </a:r>
            <a:br>
              <a:rPr lang="ja-JP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ja-JP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ja-JP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ぼんやりと風景が浮かび上がってきたら、そのなかでも特に鮮明な記憶を一つ選んで、できる限りその場所に留まり、探険をしてみます。　</a:t>
            </a:r>
            <a:br>
              <a:rPr lang="ja-JP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ja-JP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ja-JP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どのような場所にあなたはいますか。</a:t>
            </a:r>
            <a:br>
              <a:rPr lang="ja-JP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ja-JP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それはいつの出来事でしたか。</a:t>
            </a:r>
            <a:br>
              <a:rPr lang="en-US" altLang="ja-JP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ja-JP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あなたは何をしていましたか。</a:t>
            </a:r>
            <a:br>
              <a:rPr lang="ja-JP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ja-JP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誰と一緒にいたときのことだったでしょうか。</a:t>
            </a:r>
            <a:br>
              <a:rPr lang="ja-JP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ja-JP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どのような会話をしましたか。</a:t>
            </a:r>
            <a:br>
              <a:rPr lang="ja-JP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ja-JP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</a:t>
            </a:r>
            <a:br>
              <a:rPr lang="ja-JP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ja-JP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準備が出来たら、そのイメージを絵にしてみます。上手に書く必要はまったくありません。絵の中には必ず注釈をつけて、細部の特徴を言葉にします。</a:t>
            </a:r>
            <a:br>
              <a:rPr lang="en-US" altLang="ja-JP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altLang="ja-JP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ja-JP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最後に、なぜその経験を「豊か」と思ったのかを改めて考えてみましょう。</a:t>
            </a:r>
            <a:br>
              <a:rPr lang="ja-JP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altLang="ja-JP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1569625A-B1C1-4166-BF90-293E10AF6A09}"/>
              </a:ext>
            </a:extLst>
          </p:cNvPr>
          <p:cNvSpPr txBox="1">
            <a:spLocks/>
          </p:cNvSpPr>
          <p:nvPr/>
        </p:nvSpPr>
        <p:spPr>
          <a:xfrm>
            <a:off x="609600" y="304801"/>
            <a:ext cx="3850640" cy="67564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kumimoji="1" sz="4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自分の経験を掘り起こす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FA899D3-923A-468B-BBAE-0D558DBE8C2D}"/>
              </a:ext>
            </a:extLst>
          </p:cNvPr>
          <p:cNvSpPr/>
          <p:nvPr/>
        </p:nvSpPr>
        <p:spPr>
          <a:xfrm>
            <a:off x="4714240" y="194553"/>
            <a:ext cx="4429760" cy="6220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5762A824-64B8-40AF-900F-E01AA6A45F2C}"/>
              </a:ext>
            </a:extLst>
          </p:cNvPr>
          <p:cNvSpPr txBox="1">
            <a:spLocks/>
          </p:cNvSpPr>
          <p:nvPr/>
        </p:nvSpPr>
        <p:spPr>
          <a:xfrm>
            <a:off x="4714240" y="1828800"/>
            <a:ext cx="4328160" cy="458654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kumimoji="1" sz="4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ja-JP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【</a:t>
            </a:r>
            <a:r>
              <a:rPr lang="ja-JP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メモ欄</a:t>
            </a:r>
            <a:r>
              <a:rPr lang="en-US" altLang="ja-JP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】</a:t>
            </a:r>
          </a:p>
          <a:p>
            <a:pPr>
              <a:lnSpc>
                <a:spcPct val="120000"/>
              </a:lnSpc>
            </a:pPr>
            <a:endParaRPr lang="en-US" altLang="ja-JP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ja-JP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  <a:r>
              <a:rPr lang="ja-JP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ja-JP" altLang="en-US" sz="1200" b="0" dirty="0">
                <a:solidFill>
                  <a:srgbClr val="FF0000"/>
                </a:solidFill>
              </a:rPr>
              <a:t>夕日の指す研究室でのフラットディスカッション</a:t>
            </a:r>
            <a:endParaRPr lang="en-US" altLang="ja-JP" sz="1200" b="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ja-JP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ja-JP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いつのこと：</a:t>
            </a:r>
            <a:r>
              <a:rPr lang="ja-JP" altLang="en-US" sz="1200" b="0" dirty="0">
                <a:solidFill>
                  <a:srgbClr val="FF0000"/>
                </a:solidFill>
              </a:rPr>
              <a:t>２０１３</a:t>
            </a:r>
            <a:r>
              <a:rPr lang="ja-JP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年</a:t>
            </a:r>
            <a:r>
              <a:rPr lang="ja-JP" altLang="en-US" sz="1200" b="0" dirty="0">
                <a:solidFill>
                  <a:srgbClr val="FF0000"/>
                </a:solidFill>
              </a:rPr>
              <a:t>？</a:t>
            </a:r>
            <a:r>
              <a:rPr lang="ja-JP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月　　（朝・</a:t>
            </a:r>
            <a:r>
              <a:rPr lang="ja-JP" altLang="en-US" sz="1200" b="0" dirty="0">
                <a:solidFill>
                  <a:srgbClr val="FF0000"/>
                </a:solidFill>
              </a:rPr>
              <a:t>昼</a:t>
            </a:r>
            <a:r>
              <a:rPr lang="ja-JP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・夜）</a:t>
            </a:r>
            <a:endParaRPr lang="en-US" altLang="ja-JP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ja-JP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何をしていた時：</a:t>
            </a:r>
            <a:r>
              <a:rPr lang="ja-JP" altLang="en-US" sz="1200" b="0" dirty="0">
                <a:solidFill>
                  <a:srgbClr val="FF0000"/>
                </a:solidFill>
              </a:rPr>
              <a:t>コーヒータイムに棚に寄りかかり建築雑誌を見ている</a:t>
            </a:r>
            <a:endParaRPr lang="en-US" altLang="ja-JP" sz="1200" b="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ja-JP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どこで：</a:t>
            </a:r>
            <a:r>
              <a:rPr lang="ja-JP" altLang="en-US" sz="1200" b="0" dirty="0">
                <a:solidFill>
                  <a:srgbClr val="FF0000"/>
                </a:solidFill>
              </a:rPr>
              <a:t>研究室のアメニティスペース</a:t>
            </a:r>
            <a:r>
              <a:rPr lang="ja-JP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（</a:t>
            </a:r>
            <a:r>
              <a:rPr lang="ja-JP" altLang="en-US" sz="1200" b="0" dirty="0">
                <a:solidFill>
                  <a:srgbClr val="FF0000"/>
                </a:solidFill>
              </a:rPr>
              <a:t>室内</a:t>
            </a:r>
            <a:r>
              <a:rPr lang="ja-JP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・屋外）</a:t>
            </a:r>
            <a:endParaRPr lang="en-US" altLang="ja-JP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ja-JP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誰と一緒にいる：</a:t>
            </a:r>
            <a:r>
              <a:rPr lang="ja-JP" altLang="en-US" sz="1200" b="0" dirty="0">
                <a:solidFill>
                  <a:srgbClr val="FF0000"/>
                </a:solidFill>
              </a:rPr>
              <a:t>同期の学生友人</a:t>
            </a:r>
            <a:endParaRPr lang="en-US" altLang="ja-JP" sz="1200" b="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ja-JP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何がみえる：</a:t>
            </a:r>
            <a:r>
              <a:rPr lang="ja-JP" altLang="en-US" sz="1200" b="0" dirty="0">
                <a:solidFill>
                  <a:srgbClr val="FF0000"/>
                </a:solidFill>
              </a:rPr>
              <a:t>西日で照らされた研究室</a:t>
            </a:r>
            <a:endParaRPr lang="en-US" altLang="ja-JP" sz="1200" b="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ja-JP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どんな音が聞こえる：</a:t>
            </a:r>
            <a:r>
              <a:rPr lang="ja-JP" altLang="en-US" sz="1200" b="0" dirty="0">
                <a:solidFill>
                  <a:srgbClr val="FF0000"/>
                </a:solidFill>
              </a:rPr>
              <a:t>ざわざわ</a:t>
            </a:r>
            <a:r>
              <a:rPr lang="en-US" altLang="ja-JP" sz="1200" b="0" dirty="0">
                <a:solidFill>
                  <a:srgbClr val="FF0000"/>
                </a:solidFill>
              </a:rPr>
              <a:t>(</a:t>
            </a:r>
            <a:r>
              <a:rPr lang="ja-JP" altLang="en-US" sz="1200" b="0" dirty="0">
                <a:solidFill>
                  <a:srgbClr val="FF0000"/>
                </a:solidFill>
              </a:rPr>
              <a:t>机で作業している学生の声や他で議論、小ゼミをやっている学生の声</a:t>
            </a:r>
            <a:r>
              <a:rPr lang="en-US" altLang="ja-JP" sz="1200" b="0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ja-JP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なぜ豊かだと思ったか：</a:t>
            </a:r>
            <a:r>
              <a:rPr lang="ja-JP" altLang="en-US" sz="1200" b="0" dirty="0">
                <a:solidFill>
                  <a:srgbClr val="FF0000"/>
                </a:solidFill>
              </a:rPr>
              <a:t>友人と雑誌を見ながら、「この建築は面白い」、「なぜこういう建築になっているのか」など、フラットな関係でディスカッションができたから。それを疲れてきた夕方に活発に行っていたことが印象的に思えた。</a:t>
            </a:r>
            <a:endParaRPr lang="en-US" altLang="ja-JP" sz="1200" b="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ja-JP" sz="1200" b="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ja-JP" sz="1200" b="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ja-JP" sz="1200" b="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ja-JP" sz="1200" b="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ja-JP" sz="1200" b="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ja-JP" sz="1200" b="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ja-JP" sz="1200" b="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ja-JP" sz="1200" b="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ja-JP" sz="1200" b="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ja-JP" sz="1200" b="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ja-JP" sz="1200" b="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ja-JP" sz="1200" b="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ja-JP" sz="1200" b="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ja-JP" sz="1200" b="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ja-JP" sz="1200" b="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ja-JP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altLang="ja-JP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altLang="ja-JP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altLang="ja-JP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4788AB8-758C-4450-A4EF-A3CA629C935C}"/>
              </a:ext>
            </a:extLst>
          </p:cNvPr>
          <p:cNvSpPr txBox="1"/>
          <p:nvPr/>
        </p:nvSpPr>
        <p:spPr>
          <a:xfrm>
            <a:off x="1998980" y="6553199"/>
            <a:ext cx="726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（参考：「まちづくりの方法と技術：コミュニティー・デザイン・プライマー」ランドルフ・</a:t>
            </a:r>
            <a:r>
              <a:rPr kumimoji="1"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kumimoji="1"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・へスター・土肥真人</a:t>
            </a:r>
            <a:r>
              <a:rPr kumimoji="1"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kumimoji="1"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現代企画室</a:t>
            </a:r>
            <a:r>
              <a:rPr kumimoji="1"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1997</a:t>
            </a:r>
            <a:endParaRPr kumimoji="1" lang="ja-JP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図 7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290150E1-28F9-46C7-9F84-B1394A393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741" y="1297314"/>
            <a:ext cx="2059499" cy="188582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FBB1F66-F4E6-4DB4-A0B3-526FFF100E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6" t="40120" r="57697" b="25556"/>
          <a:stretch/>
        </p:blipFill>
        <p:spPr bwMode="auto">
          <a:xfrm>
            <a:off x="5648325" y="4026925"/>
            <a:ext cx="2247900" cy="205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D518C56E-B58B-4996-B6CC-CFEBC7CF4169}"/>
              </a:ext>
            </a:extLst>
          </p:cNvPr>
          <p:cNvSpPr/>
          <p:nvPr/>
        </p:nvSpPr>
        <p:spPr>
          <a:xfrm>
            <a:off x="7155656" y="4437093"/>
            <a:ext cx="359569" cy="1309351"/>
          </a:xfrm>
          <a:custGeom>
            <a:avLst/>
            <a:gdLst>
              <a:gd name="connsiteX0" fmla="*/ 33338 w 138113"/>
              <a:gd name="connsiteY0" fmla="*/ 502443 h 502931"/>
              <a:gd name="connsiteX1" fmla="*/ 23813 w 138113"/>
              <a:gd name="connsiteY1" fmla="*/ 488156 h 502931"/>
              <a:gd name="connsiteX2" fmla="*/ 14288 w 138113"/>
              <a:gd name="connsiteY2" fmla="*/ 481012 h 502931"/>
              <a:gd name="connsiteX3" fmla="*/ 9525 w 138113"/>
              <a:gd name="connsiteY3" fmla="*/ 466725 h 502931"/>
              <a:gd name="connsiteX4" fmla="*/ 4763 w 138113"/>
              <a:gd name="connsiteY4" fmla="*/ 457200 h 502931"/>
              <a:gd name="connsiteX5" fmla="*/ 2382 w 138113"/>
              <a:gd name="connsiteY5" fmla="*/ 438150 h 502931"/>
              <a:gd name="connsiteX6" fmla="*/ 0 w 138113"/>
              <a:gd name="connsiteY6" fmla="*/ 428625 h 502931"/>
              <a:gd name="connsiteX7" fmla="*/ 2382 w 138113"/>
              <a:gd name="connsiteY7" fmla="*/ 242887 h 502931"/>
              <a:gd name="connsiteX8" fmla="*/ 4763 w 138113"/>
              <a:gd name="connsiteY8" fmla="*/ 228600 h 502931"/>
              <a:gd name="connsiteX9" fmla="*/ 14288 w 138113"/>
              <a:gd name="connsiteY9" fmla="*/ 202406 h 502931"/>
              <a:gd name="connsiteX10" fmla="*/ 21432 w 138113"/>
              <a:gd name="connsiteY10" fmla="*/ 185737 h 502931"/>
              <a:gd name="connsiteX11" fmla="*/ 26194 w 138113"/>
              <a:gd name="connsiteY11" fmla="*/ 178593 h 502931"/>
              <a:gd name="connsiteX12" fmla="*/ 40482 w 138113"/>
              <a:gd name="connsiteY12" fmla="*/ 152400 h 502931"/>
              <a:gd name="connsiteX13" fmla="*/ 54769 w 138113"/>
              <a:gd name="connsiteY13" fmla="*/ 130968 h 502931"/>
              <a:gd name="connsiteX14" fmla="*/ 59532 w 138113"/>
              <a:gd name="connsiteY14" fmla="*/ 123825 h 502931"/>
              <a:gd name="connsiteX15" fmla="*/ 61913 w 138113"/>
              <a:gd name="connsiteY15" fmla="*/ 116681 h 502931"/>
              <a:gd name="connsiteX16" fmla="*/ 66675 w 138113"/>
              <a:gd name="connsiteY16" fmla="*/ 109537 h 502931"/>
              <a:gd name="connsiteX17" fmla="*/ 71438 w 138113"/>
              <a:gd name="connsiteY17" fmla="*/ 95250 h 502931"/>
              <a:gd name="connsiteX18" fmla="*/ 61913 w 138113"/>
              <a:gd name="connsiteY18" fmla="*/ 88106 h 502931"/>
              <a:gd name="connsiteX19" fmla="*/ 52388 w 138113"/>
              <a:gd name="connsiteY19" fmla="*/ 85725 h 502931"/>
              <a:gd name="connsiteX20" fmla="*/ 45244 w 138113"/>
              <a:gd name="connsiteY20" fmla="*/ 76200 h 502931"/>
              <a:gd name="connsiteX21" fmla="*/ 38100 w 138113"/>
              <a:gd name="connsiteY21" fmla="*/ 71437 h 502931"/>
              <a:gd name="connsiteX22" fmla="*/ 30957 w 138113"/>
              <a:gd name="connsiteY22" fmla="*/ 21431 h 502931"/>
              <a:gd name="connsiteX23" fmla="*/ 45244 w 138113"/>
              <a:gd name="connsiteY23" fmla="*/ 11906 h 502931"/>
              <a:gd name="connsiteX24" fmla="*/ 52388 w 138113"/>
              <a:gd name="connsiteY24" fmla="*/ 7143 h 502931"/>
              <a:gd name="connsiteX25" fmla="*/ 69057 w 138113"/>
              <a:gd name="connsiteY25" fmla="*/ 0 h 502931"/>
              <a:gd name="connsiteX26" fmla="*/ 95250 w 138113"/>
              <a:gd name="connsiteY26" fmla="*/ 2381 h 502931"/>
              <a:gd name="connsiteX27" fmla="*/ 100013 w 138113"/>
              <a:gd name="connsiteY27" fmla="*/ 9525 h 502931"/>
              <a:gd name="connsiteX28" fmla="*/ 114300 w 138113"/>
              <a:gd name="connsiteY28" fmla="*/ 30956 h 502931"/>
              <a:gd name="connsiteX29" fmla="*/ 116682 w 138113"/>
              <a:gd name="connsiteY29" fmla="*/ 54768 h 502931"/>
              <a:gd name="connsiteX30" fmla="*/ 111919 w 138113"/>
              <a:gd name="connsiteY30" fmla="*/ 64293 h 502931"/>
              <a:gd name="connsiteX31" fmla="*/ 104775 w 138113"/>
              <a:gd name="connsiteY31" fmla="*/ 66675 h 502931"/>
              <a:gd name="connsiteX32" fmla="*/ 102394 w 138113"/>
              <a:gd name="connsiteY32" fmla="*/ 73818 h 502931"/>
              <a:gd name="connsiteX33" fmla="*/ 95250 w 138113"/>
              <a:gd name="connsiteY33" fmla="*/ 80962 h 502931"/>
              <a:gd name="connsiteX34" fmla="*/ 107157 w 138113"/>
              <a:gd name="connsiteY34" fmla="*/ 100012 h 502931"/>
              <a:gd name="connsiteX35" fmla="*/ 111919 w 138113"/>
              <a:gd name="connsiteY35" fmla="*/ 128587 h 502931"/>
              <a:gd name="connsiteX36" fmla="*/ 116682 w 138113"/>
              <a:gd name="connsiteY36" fmla="*/ 135731 h 502931"/>
              <a:gd name="connsiteX37" fmla="*/ 123825 w 138113"/>
              <a:gd name="connsiteY37" fmla="*/ 142875 h 502931"/>
              <a:gd name="connsiteX38" fmla="*/ 126207 w 138113"/>
              <a:gd name="connsiteY38" fmla="*/ 154781 h 502931"/>
              <a:gd name="connsiteX39" fmla="*/ 130969 w 138113"/>
              <a:gd name="connsiteY39" fmla="*/ 195262 h 502931"/>
              <a:gd name="connsiteX40" fmla="*/ 133350 w 138113"/>
              <a:gd name="connsiteY40" fmla="*/ 230981 h 502931"/>
              <a:gd name="connsiteX41" fmla="*/ 138113 w 138113"/>
              <a:gd name="connsiteY41" fmla="*/ 245268 h 502931"/>
              <a:gd name="connsiteX42" fmla="*/ 135732 w 138113"/>
              <a:gd name="connsiteY42" fmla="*/ 309562 h 502931"/>
              <a:gd name="connsiteX43" fmla="*/ 133350 w 138113"/>
              <a:gd name="connsiteY43" fmla="*/ 321468 h 502931"/>
              <a:gd name="connsiteX44" fmla="*/ 121444 w 138113"/>
              <a:gd name="connsiteY44" fmla="*/ 416718 h 502931"/>
              <a:gd name="connsiteX45" fmla="*/ 121444 w 138113"/>
              <a:gd name="connsiteY45" fmla="*/ 416718 h 502931"/>
              <a:gd name="connsiteX46" fmla="*/ 111919 w 138113"/>
              <a:gd name="connsiteY46" fmla="*/ 435768 h 502931"/>
              <a:gd name="connsiteX47" fmla="*/ 104775 w 138113"/>
              <a:gd name="connsiteY47" fmla="*/ 438150 h 502931"/>
              <a:gd name="connsiteX48" fmla="*/ 92869 w 138113"/>
              <a:gd name="connsiteY48" fmla="*/ 445293 h 502931"/>
              <a:gd name="connsiteX49" fmla="*/ 80963 w 138113"/>
              <a:gd name="connsiteY49" fmla="*/ 457200 h 502931"/>
              <a:gd name="connsiteX50" fmla="*/ 73819 w 138113"/>
              <a:gd name="connsiteY50" fmla="*/ 459581 h 502931"/>
              <a:gd name="connsiteX51" fmla="*/ 59532 w 138113"/>
              <a:gd name="connsiteY51" fmla="*/ 469106 h 502931"/>
              <a:gd name="connsiteX52" fmla="*/ 33338 w 138113"/>
              <a:gd name="connsiteY52" fmla="*/ 502443 h 50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38113" h="502931">
                <a:moveTo>
                  <a:pt x="33338" y="502443"/>
                </a:moveTo>
                <a:cubicBezTo>
                  <a:pt x="27385" y="505618"/>
                  <a:pt x="27616" y="492434"/>
                  <a:pt x="23813" y="488156"/>
                </a:cubicBezTo>
                <a:cubicBezTo>
                  <a:pt x="21176" y="485190"/>
                  <a:pt x="16490" y="484314"/>
                  <a:pt x="14288" y="481012"/>
                </a:cubicBezTo>
                <a:cubicBezTo>
                  <a:pt x="11503" y="476835"/>
                  <a:pt x="11770" y="471215"/>
                  <a:pt x="9525" y="466725"/>
                </a:cubicBezTo>
                <a:lnTo>
                  <a:pt x="4763" y="457200"/>
                </a:lnTo>
                <a:cubicBezTo>
                  <a:pt x="3969" y="450850"/>
                  <a:pt x="3434" y="444462"/>
                  <a:pt x="2382" y="438150"/>
                </a:cubicBezTo>
                <a:cubicBezTo>
                  <a:pt x="1844" y="434922"/>
                  <a:pt x="0" y="431898"/>
                  <a:pt x="0" y="428625"/>
                </a:cubicBezTo>
                <a:cubicBezTo>
                  <a:pt x="0" y="366707"/>
                  <a:pt x="908" y="304787"/>
                  <a:pt x="2382" y="242887"/>
                </a:cubicBezTo>
                <a:cubicBezTo>
                  <a:pt x="2497" y="238060"/>
                  <a:pt x="3592" y="233284"/>
                  <a:pt x="4763" y="228600"/>
                </a:cubicBezTo>
                <a:cubicBezTo>
                  <a:pt x="7267" y="218583"/>
                  <a:pt x="10734" y="211884"/>
                  <a:pt x="14288" y="202406"/>
                </a:cubicBezTo>
                <a:cubicBezTo>
                  <a:pt x="17933" y="192685"/>
                  <a:pt x="15346" y="196388"/>
                  <a:pt x="21432" y="185737"/>
                </a:cubicBezTo>
                <a:cubicBezTo>
                  <a:pt x="22852" y="183252"/>
                  <a:pt x="24914" y="181153"/>
                  <a:pt x="26194" y="178593"/>
                </a:cubicBezTo>
                <a:cubicBezTo>
                  <a:pt x="39970" y="151042"/>
                  <a:pt x="19364" y="184077"/>
                  <a:pt x="40482" y="152400"/>
                </a:cubicBezTo>
                <a:lnTo>
                  <a:pt x="54769" y="130968"/>
                </a:lnTo>
                <a:lnTo>
                  <a:pt x="59532" y="123825"/>
                </a:lnTo>
                <a:cubicBezTo>
                  <a:pt x="60326" y="121444"/>
                  <a:pt x="60791" y="118926"/>
                  <a:pt x="61913" y="116681"/>
                </a:cubicBezTo>
                <a:cubicBezTo>
                  <a:pt x="63193" y="114121"/>
                  <a:pt x="65513" y="112152"/>
                  <a:pt x="66675" y="109537"/>
                </a:cubicBezTo>
                <a:cubicBezTo>
                  <a:pt x="68714" y="104950"/>
                  <a:pt x="71438" y="95250"/>
                  <a:pt x="71438" y="95250"/>
                </a:cubicBezTo>
                <a:cubicBezTo>
                  <a:pt x="68263" y="92869"/>
                  <a:pt x="65463" y="89881"/>
                  <a:pt x="61913" y="88106"/>
                </a:cubicBezTo>
                <a:cubicBezTo>
                  <a:pt x="58986" y="86642"/>
                  <a:pt x="55051" y="87627"/>
                  <a:pt x="52388" y="85725"/>
                </a:cubicBezTo>
                <a:cubicBezTo>
                  <a:pt x="49158" y="83418"/>
                  <a:pt x="48050" y="79006"/>
                  <a:pt x="45244" y="76200"/>
                </a:cubicBezTo>
                <a:cubicBezTo>
                  <a:pt x="43220" y="74176"/>
                  <a:pt x="40481" y="73025"/>
                  <a:pt x="38100" y="71437"/>
                </a:cubicBezTo>
                <a:cubicBezTo>
                  <a:pt x="28737" y="52712"/>
                  <a:pt x="21047" y="45498"/>
                  <a:pt x="30957" y="21431"/>
                </a:cubicBezTo>
                <a:cubicBezTo>
                  <a:pt x="33136" y="16138"/>
                  <a:pt x="40482" y="15081"/>
                  <a:pt x="45244" y="11906"/>
                </a:cubicBezTo>
                <a:cubicBezTo>
                  <a:pt x="47625" y="10318"/>
                  <a:pt x="49673" y="8048"/>
                  <a:pt x="52388" y="7143"/>
                </a:cubicBezTo>
                <a:cubicBezTo>
                  <a:pt x="62900" y="3640"/>
                  <a:pt x="57287" y="5884"/>
                  <a:pt x="69057" y="0"/>
                </a:cubicBezTo>
                <a:cubicBezTo>
                  <a:pt x="77788" y="794"/>
                  <a:pt x="86871" y="-197"/>
                  <a:pt x="95250" y="2381"/>
                </a:cubicBezTo>
                <a:cubicBezTo>
                  <a:pt x="97986" y="3223"/>
                  <a:pt x="98623" y="7023"/>
                  <a:pt x="100013" y="9525"/>
                </a:cubicBezTo>
                <a:cubicBezTo>
                  <a:pt x="110826" y="28987"/>
                  <a:pt x="102024" y="18678"/>
                  <a:pt x="114300" y="30956"/>
                </a:cubicBezTo>
                <a:cubicBezTo>
                  <a:pt x="118799" y="44450"/>
                  <a:pt x="121127" y="42914"/>
                  <a:pt x="116682" y="54768"/>
                </a:cubicBezTo>
                <a:cubicBezTo>
                  <a:pt x="115436" y="58092"/>
                  <a:pt x="114429" y="61783"/>
                  <a:pt x="111919" y="64293"/>
                </a:cubicBezTo>
                <a:cubicBezTo>
                  <a:pt x="110144" y="66068"/>
                  <a:pt x="107156" y="65881"/>
                  <a:pt x="104775" y="66675"/>
                </a:cubicBezTo>
                <a:cubicBezTo>
                  <a:pt x="103981" y="69056"/>
                  <a:pt x="103786" y="71730"/>
                  <a:pt x="102394" y="73818"/>
                </a:cubicBezTo>
                <a:cubicBezTo>
                  <a:pt x="100526" y="76620"/>
                  <a:pt x="96175" y="77724"/>
                  <a:pt x="95250" y="80962"/>
                </a:cubicBezTo>
                <a:cubicBezTo>
                  <a:pt x="92937" y="89059"/>
                  <a:pt x="103254" y="96109"/>
                  <a:pt x="107157" y="100012"/>
                </a:cubicBezTo>
                <a:cubicBezTo>
                  <a:pt x="107911" y="106798"/>
                  <a:pt x="107930" y="120610"/>
                  <a:pt x="111919" y="128587"/>
                </a:cubicBezTo>
                <a:cubicBezTo>
                  <a:pt x="113199" y="131147"/>
                  <a:pt x="114850" y="133532"/>
                  <a:pt x="116682" y="135731"/>
                </a:cubicBezTo>
                <a:cubicBezTo>
                  <a:pt x="118838" y="138318"/>
                  <a:pt x="121444" y="140494"/>
                  <a:pt x="123825" y="142875"/>
                </a:cubicBezTo>
                <a:cubicBezTo>
                  <a:pt x="124619" y="146844"/>
                  <a:pt x="125542" y="150789"/>
                  <a:pt x="126207" y="154781"/>
                </a:cubicBezTo>
                <a:cubicBezTo>
                  <a:pt x="128380" y="167818"/>
                  <a:pt x="129928" y="182250"/>
                  <a:pt x="130969" y="195262"/>
                </a:cubicBezTo>
                <a:cubicBezTo>
                  <a:pt x="131920" y="207157"/>
                  <a:pt x="131662" y="219168"/>
                  <a:pt x="133350" y="230981"/>
                </a:cubicBezTo>
                <a:cubicBezTo>
                  <a:pt x="134060" y="235951"/>
                  <a:pt x="138113" y="245268"/>
                  <a:pt x="138113" y="245268"/>
                </a:cubicBezTo>
                <a:cubicBezTo>
                  <a:pt x="137319" y="266699"/>
                  <a:pt x="137070" y="288158"/>
                  <a:pt x="135732" y="309562"/>
                </a:cubicBezTo>
                <a:cubicBezTo>
                  <a:pt x="135480" y="313601"/>
                  <a:pt x="133557" y="317426"/>
                  <a:pt x="133350" y="321468"/>
                </a:cubicBezTo>
                <a:cubicBezTo>
                  <a:pt x="128746" y="411234"/>
                  <a:pt x="146381" y="379313"/>
                  <a:pt x="121444" y="416718"/>
                </a:cubicBezTo>
                <a:lnTo>
                  <a:pt x="121444" y="416718"/>
                </a:lnTo>
                <a:cubicBezTo>
                  <a:pt x="120005" y="420317"/>
                  <a:pt x="116118" y="432409"/>
                  <a:pt x="111919" y="435768"/>
                </a:cubicBezTo>
                <a:cubicBezTo>
                  <a:pt x="109959" y="437336"/>
                  <a:pt x="107020" y="437027"/>
                  <a:pt x="104775" y="438150"/>
                </a:cubicBezTo>
                <a:cubicBezTo>
                  <a:pt x="100635" y="440220"/>
                  <a:pt x="96838" y="442912"/>
                  <a:pt x="92869" y="445293"/>
                </a:cubicBezTo>
                <a:cubicBezTo>
                  <a:pt x="88107" y="452437"/>
                  <a:pt x="88901" y="453231"/>
                  <a:pt x="80963" y="457200"/>
                </a:cubicBezTo>
                <a:cubicBezTo>
                  <a:pt x="78718" y="458323"/>
                  <a:pt x="76013" y="458362"/>
                  <a:pt x="73819" y="459581"/>
                </a:cubicBezTo>
                <a:cubicBezTo>
                  <a:pt x="68816" y="462361"/>
                  <a:pt x="59532" y="469106"/>
                  <a:pt x="59532" y="469106"/>
                </a:cubicBezTo>
                <a:cubicBezTo>
                  <a:pt x="54146" y="477184"/>
                  <a:pt x="39291" y="499268"/>
                  <a:pt x="33338" y="50244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B5F2CBF8-3440-4C9D-8857-565EAAEBEE50}"/>
              </a:ext>
            </a:extLst>
          </p:cNvPr>
          <p:cNvSpPr/>
          <p:nvPr/>
        </p:nvSpPr>
        <p:spPr>
          <a:xfrm flipH="1">
            <a:off x="5958126" y="4437093"/>
            <a:ext cx="295910" cy="1309351"/>
          </a:xfrm>
          <a:custGeom>
            <a:avLst/>
            <a:gdLst>
              <a:gd name="connsiteX0" fmla="*/ 33338 w 138113"/>
              <a:gd name="connsiteY0" fmla="*/ 502443 h 502931"/>
              <a:gd name="connsiteX1" fmla="*/ 23813 w 138113"/>
              <a:gd name="connsiteY1" fmla="*/ 488156 h 502931"/>
              <a:gd name="connsiteX2" fmla="*/ 14288 w 138113"/>
              <a:gd name="connsiteY2" fmla="*/ 481012 h 502931"/>
              <a:gd name="connsiteX3" fmla="*/ 9525 w 138113"/>
              <a:gd name="connsiteY3" fmla="*/ 466725 h 502931"/>
              <a:gd name="connsiteX4" fmla="*/ 4763 w 138113"/>
              <a:gd name="connsiteY4" fmla="*/ 457200 h 502931"/>
              <a:gd name="connsiteX5" fmla="*/ 2382 w 138113"/>
              <a:gd name="connsiteY5" fmla="*/ 438150 h 502931"/>
              <a:gd name="connsiteX6" fmla="*/ 0 w 138113"/>
              <a:gd name="connsiteY6" fmla="*/ 428625 h 502931"/>
              <a:gd name="connsiteX7" fmla="*/ 2382 w 138113"/>
              <a:gd name="connsiteY7" fmla="*/ 242887 h 502931"/>
              <a:gd name="connsiteX8" fmla="*/ 4763 w 138113"/>
              <a:gd name="connsiteY8" fmla="*/ 228600 h 502931"/>
              <a:gd name="connsiteX9" fmla="*/ 14288 w 138113"/>
              <a:gd name="connsiteY9" fmla="*/ 202406 h 502931"/>
              <a:gd name="connsiteX10" fmla="*/ 21432 w 138113"/>
              <a:gd name="connsiteY10" fmla="*/ 185737 h 502931"/>
              <a:gd name="connsiteX11" fmla="*/ 26194 w 138113"/>
              <a:gd name="connsiteY11" fmla="*/ 178593 h 502931"/>
              <a:gd name="connsiteX12" fmla="*/ 40482 w 138113"/>
              <a:gd name="connsiteY12" fmla="*/ 152400 h 502931"/>
              <a:gd name="connsiteX13" fmla="*/ 54769 w 138113"/>
              <a:gd name="connsiteY13" fmla="*/ 130968 h 502931"/>
              <a:gd name="connsiteX14" fmla="*/ 59532 w 138113"/>
              <a:gd name="connsiteY14" fmla="*/ 123825 h 502931"/>
              <a:gd name="connsiteX15" fmla="*/ 61913 w 138113"/>
              <a:gd name="connsiteY15" fmla="*/ 116681 h 502931"/>
              <a:gd name="connsiteX16" fmla="*/ 66675 w 138113"/>
              <a:gd name="connsiteY16" fmla="*/ 109537 h 502931"/>
              <a:gd name="connsiteX17" fmla="*/ 71438 w 138113"/>
              <a:gd name="connsiteY17" fmla="*/ 95250 h 502931"/>
              <a:gd name="connsiteX18" fmla="*/ 61913 w 138113"/>
              <a:gd name="connsiteY18" fmla="*/ 88106 h 502931"/>
              <a:gd name="connsiteX19" fmla="*/ 52388 w 138113"/>
              <a:gd name="connsiteY19" fmla="*/ 85725 h 502931"/>
              <a:gd name="connsiteX20" fmla="*/ 45244 w 138113"/>
              <a:gd name="connsiteY20" fmla="*/ 76200 h 502931"/>
              <a:gd name="connsiteX21" fmla="*/ 38100 w 138113"/>
              <a:gd name="connsiteY21" fmla="*/ 71437 h 502931"/>
              <a:gd name="connsiteX22" fmla="*/ 30957 w 138113"/>
              <a:gd name="connsiteY22" fmla="*/ 21431 h 502931"/>
              <a:gd name="connsiteX23" fmla="*/ 45244 w 138113"/>
              <a:gd name="connsiteY23" fmla="*/ 11906 h 502931"/>
              <a:gd name="connsiteX24" fmla="*/ 52388 w 138113"/>
              <a:gd name="connsiteY24" fmla="*/ 7143 h 502931"/>
              <a:gd name="connsiteX25" fmla="*/ 69057 w 138113"/>
              <a:gd name="connsiteY25" fmla="*/ 0 h 502931"/>
              <a:gd name="connsiteX26" fmla="*/ 95250 w 138113"/>
              <a:gd name="connsiteY26" fmla="*/ 2381 h 502931"/>
              <a:gd name="connsiteX27" fmla="*/ 100013 w 138113"/>
              <a:gd name="connsiteY27" fmla="*/ 9525 h 502931"/>
              <a:gd name="connsiteX28" fmla="*/ 114300 w 138113"/>
              <a:gd name="connsiteY28" fmla="*/ 30956 h 502931"/>
              <a:gd name="connsiteX29" fmla="*/ 116682 w 138113"/>
              <a:gd name="connsiteY29" fmla="*/ 54768 h 502931"/>
              <a:gd name="connsiteX30" fmla="*/ 111919 w 138113"/>
              <a:gd name="connsiteY30" fmla="*/ 64293 h 502931"/>
              <a:gd name="connsiteX31" fmla="*/ 104775 w 138113"/>
              <a:gd name="connsiteY31" fmla="*/ 66675 h 502931"/>
              <a:gd name="connsiteX32" fmla="*/ 102394 w 138113"/>
              <a:gd name="connsiteY32" fmla="*/ 73818 h 502931"/>
              <a:gd name="connsiteX33" fmla="*/ 95250 w 138113"/>
              <a:gd name="connsiteY33" fmla="*/ 80962 h 502931"/>
              <a:gd name="connsiteX34" fmla="*/ 107157 w 138113"/>
              <a:gd name="connsiteY34" fmla="*/ 100012 h 502931"/>
              <a:gd name="connsiteX35" fmla="*/ 111919 w 138113"/>
              <a:gd name="connsiteY35" fmla="*/ 128587 h 502931"/>
              <a:gd name="connsiteX36" fmla="*/ 116682 w 138113"/>
              <a:gd name="connsiteY36" fmla="*/ 135731 h 502931"/>
              <a:gd name="connsiteX37" fmla="*/ 123825 w 138113"/>
              <a:gd name="connsiteY37" fmla="*/ 142875 h 502931"/>
              <a:gd name="connsiteX38" fmla="*/ 126207 w 138113"/>
              <a:gd name="connsiteY38" fmla="*/ 154781 h 502931"/>
              <a:gd name="connsiteX39" fmla="*/ 130969 w 138113"/>
              <a:gd name="connsiteY39" fmla="*/ 195262 h 502931"/>
              <a:gd name="connsiteX40" fmla="*/ 133350 w 138113"/>
              <a:gd name="connsiteY40" fmla="*/ 230981 h 502931"/>
              <a:gd name="connsiteX41" fmla="*/ 138113 w 138113"/>
              <a:gd name="connsiteY41" fmla="*/ 245268 h 502931"/>
              <a:gd name="connsiteX42" fmla="*/ 135732 w 138113"/>
              <a:gd name="connsiteY42" fmla="*/ 309562 h 502931"/>
              <a:gd name="connsiteX43" fmla="*/ 133350 w 138113"/>
              <a:gd name="connsiteY43" fmla="*/ 321468 h 502931"/>
              <a:gd name="connsiteX44" fmla="*/ 121444 w 138113"/>
              <a:gd name="connsiteY44" fmla="*/ 416718 h 502931"/>
              <a:gd name="connsiteX45" fmla="*/ 121444 w 138113"/>
              <a:gd name="connsiteY45" fmla="*/ 416718 h 502931"/>
              <a:gd name="connsiteX46" fmla="*/ 111919 w 138113"/>
              <a:gd name="connsiteY46" fmla="*/ 435768 h 502931"/>
              <a:gd name="connsiteX47" fmla="*/ 104775 w 138113"/>
              <a:gd name="connsiteY47" fmla="*/ 438150 h 502931"/>
              <a:gd name="connsiteX48" fmla="*/ 92869 w 138113"/>
              <a:gd name="connsiteY48" fmla="*/ 445293 h 502931"/>
              <a:gd name="connsiteX49" fmla="*/ 80963 w 138113"/>
              <a:gd name="connsiteY49" fmla="*/ 457200 h 502931"/>
              <a:gd name="connsiteX50" fmla="*/ 73819 w 138113"/>
              <a:gd name="connsiteY50" fmla="*/ 459581 h 502931"/>
              <a:gd name="connsiteX51" fmla="*/ 59532 w 138113"/>
              <a:gd name="connsiteY51" fmla="*/ 469106 h 502931"/>
              <a:gd name="connsiteX52" fmla="*/ 33338 w 138113"/>
              <a:gd name="connsiteY52" fmla="*/ 502443 h 50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38113" h="502931">
                <a:moveTo>
                  <a:pt x="33338" y="502443"/>
                </a:moveTo>
                <a:cubicBezTo>
                  <a:pt x="27385" y="505618"/>
                  <a:pt x="27616" y="492434"/>
                  <a:pt x="23813" y="488156"/>
                </a:cubicBezTo>
                <a:cubicBezTo>
                  <a:pt x="21176" y="485190"/>
                  <a:pt x="16490" y="484314"/>
                  <a:pt x="14288" y="481012"/>
                </a:cubicBezTo>
                <a:cubicBezTo>
                  <a:pt x="11503" y="476835"/>
                  <a:pt x="11770" y="471215"/>
                  <a:pt x="9525" y="466725"/>
                </a:cubicBezTo>
                <a:lnTo>
                  <a:pt x="4763" y="457200"/>
                </a:lnTo>
                <a:cubicBezTo>
                  <a:pt x="3969" y="450850"/>
                  <a:pt x="3434" y="444462"/>
                  <a:pt x="2382" y="438150"/>
                </a:cubicBezTo>
                <a:cubicBezTo>
                  <a:pt x="1844" y="434922"/>
                  <a:pt x="0" y="431898"/>
                  <a:pt x="0" y="428625"/>
                </a:cubicBezTo>
                <a:cubicBezTo>
                  <a:pt x="0" y="366707"/>
                  <a:pt x="908" y="304787"/>
                  <a:pt x="2382" y="242887"/>
                </a:cubicBezTo>
                <a:cubicBezTo>
                  <a:pt x="2497" y="238060"/>
                  <a:pt x="3592" y="233284"/>
                  <a:pt x="4763" y="228600"/>
                </a:cubicBezTo>
                <a:cubicBezTo>
                  <a:pt x="7267" y="218583"/>
                  <a:pt x="10734" y="211884"/>
                  <a:pt x="14288" y="202406"/>
                </a:cubicBezTo>
                <a:cubicBezTo>
                  <a:pt x="17933" y="192685"/>
                  <a:pt x="15346" y="196388"/>
                  <a:pt x="21432" y="185737"/>
                </a:cubicBezTo>
                <a:cubicBezTo>
                  <a:pt x="22852" y="183252"/>
                  <a:pt x="24914" y="181153"/>
                  <a:pt x="26194" y="178593"/>
                </a:cubicBezTo>
                <a:cubicBezTo>
                  <a:pt x="39970" y="151042"/>
                  <a:pt x="19364" y="184077"/>
                  <a:pt x="40482" y="152400"/>
                </a:cubicBezTo>
                <a:lnTo>
                  <a:pt x="54769" y="130968"/>
                </a:lnTo>
                <a:lnTo>
                  <a:pt x="59532" y="123825"/>
                </a:lnTo>
                <a:cubicBezTo>
                  <a:pt x="60326" y="121444"/>
                  <a:pt x="60791" y="118926"/>
                  <a:pt x="61913" y="116681"/>
                </a:cubicBezTo>
                <a:cubicBezTo>
                  <a:pt x="63193" y="114121"/>
                  <a:pt x="65513" y="112152"/>
                  <a:pt x="66675" y="109537"/>
                </a:cubicBezTo>
                <a:cubicBezTo>
                  <a:pt x="68714" y="104950"/>
                  <a:pt x="71438" y="95250"/>
                  <a:pt x="71438" y="95250"/>
                </a:cubicBezTo>
                <a:cubicBezTo>
                  <a:pt x="68263" y="92869"/>
                  <a:pt x="65463" y="89881"/>
                  <a:pt x="61913" y="88106"/>
                </a:cubicBezTo>
                <a:cubicBezTo>
                  <a:pt x="58986" y="86642"/>
                  <a:pt x="55051" y="87627"/>
                  <a:pt x="52388" y="85725"/>
                </a:cubicBezTo>
                <a:cubicBezTo>
                  <a:pt x="49158" y="83418"/>
                  <a:pt x="48050" y="79006"/>
                  <a:pt x="45244" y="76200"/>
                </a:cubicBezTo>
                <a:cubicBezTo>
                  <a:pt x="43220" y="74176"/>
                  <a:pt x="40481" y="73025"/>
                  <a:pt x="38100" y="71437"/>
                </a:cubicBezTo>
                <a:cubicBezTo>
                  <a:pt x="28737" y="52712"/>
                  <a:pt x="21047" y="45498"/>
                  <a:pt x="30957" y="21431"/>
                </a:cubicBezTo>
                <a:cubicBezTo>
                  <a:pt x="33136" y="16138"/>
                  <a:pt x="40482" y="15081"/>
                  <a:pt x="45244" y="11906"/>
                </a:cubicBezTo>
                <a:cubicBezTo>
                  <a:pt x="47625" y="10318"/>
                  <a:pt x="49673" y="8048"/>
                  <a:pt x="52388" y="7143"/>
                </a:cubicBezTo>
                <a:cubicBezTo>
                  <a:pt x="62900" y="3640"/>
                  <a:pt x="57287" y="5884"/>
                  <a:pt x="69057" y="0"/>
                </a:cubicBezTo>
                <a:cubicBezTo>
                  <a:pt x="77788" y="794"/>
                  <a:pt x="86871" y="-197"/>
                  <a:pt x="95250" y="2381"/>
                </a:cubicBezTo>
                <a:cubicBezTo>
                  <a:pt x="97986" y="3223"/>
                  <a:pt x="98623" y="7023"/>
                  <a:pt x="100013" y="9525"/>
                </a:cubicBezTo>
                <a:cubicBezTo>
                  <a:pt x="110826" y="28987"/>
                  <a:pt x="102024" y="18678"/>
                  <a:pt x="114300" y="30956"/>
                </a:cubicBezTo>
                <a:cubicBezTo>
                  <a:pt x="118799" y="44450"/>
                  <a:pt x="121127" y="42914"/>
                  <a:pt x="116682" y="54768"/>
                </a:cubicBezTo>
                <a:cubicBezTo>
                  <a:pt x="115436" y="58092"/>
                  <a:pt x="114429" y="61783"/>
                  <a:pt x="111919" y="64293"/>
                </a:cubicBezTo>
                <a:cubicBezTo>
                  <a:pt x="110144" y="66068"/>
                  <a:pt x="107156" y="65881"/>
                  <a:pt x="104775" y="66675"/>
                </a:cubicBezTo>
                <a:cubicBezTo>
                  <a:pt x="103981" y="69056"/>
                  <a:pt x="103786" y="71730"/>
                  <a:pt x="102394" y="73818"/>
                </a:cubicBezTo>
                <a:cubicBezTo>
                  <a:pt x="100526" y="76620"/>
                  <a:pt x="96175" y="77724"/>
                  <a:pt x="95250" y="80962"/>
                </a:cubicBezTo>
                <a:cubicBezTo>
                  <a:pt x="92937" y="89059"/>
                  <a:pt x="103254" y="96109"/>
                  <a:pt x="107157" y="100012"/>
                </a:cubicBezTo>
                <a:cubicBezTo>
                  <a:pt x="107911" y="106798"/>
                  <a:pt x="107930" y="120610"/>
                  <a:pt x="111919" y="128587"/>
                </a:cubicBezTo>
                <a:cubicBezTo>
                  <a:pt x="113199" y="131147"/>
                  <a:pt x="114850" y="133532"/>
                  <a:pt x="116682" y="135731"/>
                </a:cubicBezTo>
                <a:cubicBezTo>
                  <a:pt x="118838" y="138318"/>
                  <a:pt x="121444" y="140494"/>
                  <a:pt x="123825" y="142875"/>
                </a:cubicBezTo>
                <a:cubicBezTo>
                  <a:pt x="124619" y="146844"/>
                  <a:pt x="125542" y="150789"/>
                  <a:pt x="126207" y="154781"/>
                </a:cubicBezTo>
                <a:cubicBezTo>
                  <a:pt x="128380" y="167818"/>
                  <a:pt x="129928" y="182250"/>
                  <a:pt x="130969" y="195262"/>
                </a:cubicBezTo>
                <a:cubicBezTo>
                  <a:pt x="131920" y="207157"/>
                  <a:pt x="131662" y="219168"/>
                  <a:pt x="133350" y="230981"/>
                </a:cubicBezTo>
                <a:cubicBezTo>
                  <a:pt x="134060" y="235951"/>
                  <a:pt x="138113" y="245268"/>
                  <a:pt x="138113" y="245268"/>
                </a:cubicBezTo>
                <a:cubicBezTo>
                  <a:pt x="137319" y="266699"/>
                  <a:pt x="137070" y="288158"/>
                  <a:pt x="135732" y="309562"/>
                </a:cubicBezTo>
                <a:cubicBezTo>
                  <a:pt x="135480" y="313601"/>
                  <a:pt x="133557" y="317426"/>
                  <a:pt x="133350" y="321468"/>
                </a:cubicBezTo>
                <a:cubicBezTo>
                  <a:pt x="128746" y="411234"/>
                  <a:pt x="146381" y="379313"/>
                  <a:pt x="121444" y="416718"/>
                </a:cubicBezTo>
                <a:lnTo>
                  <a:pt x="121444" y="416718"/>
                </a:lnTo>
                <a:cubicBezTo>
                  <a:pt x="120005" y="420317"/>
                  <a:pt x="116118" y="432409"/>
                  <a:pt x="111919" y="435768"/>
                </a:cubicBezTo>
                <a:cubicBezTo>
                  <a:pt x="109959" y="437336"/>
                  <a:pt x="107020" y="437027"/>
                  <a:pt x="104775" y="438150"/>
                </a:cubicBezTo>
                <a:cubicBezTo>
                  <a:pt x="100635" y="440220"/>
                  <a:pt x="96838" y="442912"/>
                  <a:pt x="92869" y="445293"/>
                </a:cubicBezTo>
                <a:cubicBezTo>
                  <a:pt x="88107" y="452437"/>
                  <a:pt x="88901" y="453231"/>
                  <a:pt x="80963" y="457200"/>
                </a:cubicBezTo>
                <a:cubicBezTo>
                  <a:pt x="78718" y="458323"/>
                  <a:pt x="76013" y="458362"/>
                  <a:pt x="73819" y="459581"/>
                </a:cubicBezTo>
                <a:cubicBezTo>
                  <a:pt x="68816" y="462361"/>
                  <a:pt x="59532" y="469106"/>
                  <a:pt x="59532" y="469106"/>
                </a:cubicBezTo>
                <a:cubicBezTo>
                  <a:pt x="54146" y="477184"/>
                  <a:pt x="39291" y="499268"/>
                  <a:pt x="33338" y="50244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9262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楕円 33">
            <a:extLst>
              <a:ext uri="{FF2B5EF4-FFF2-40B4-BE49-F238E27FC236}">
                <a16:creationId xmlns:a16="http://schemas.microsoft.com/office/drawing/2014/main" id="{C1C3D47E-31F9-44DF-AD7F-3533DB70BF4C}"/>
              </a:ext>
            </a:extLst>
          </p:cNvPr>
          <p:cNvSpPr/>
          <p:nvPr/>
        </p:nvSpPr>
        <p:spPr>
          <a:xfrm>
            <a:off x="216131" y="1000645"/>
            <a:ext cx="8461016" cy="4457699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80243CF7-AF72-4CB6-868D-791C3A60F079}"/>
              </a:ext>
            </a:extLst>
          </p:cNvPr>
          <p:cNvSpPr/>
          <p:nvPr/>
        </p:nvSpPr>
        <p:spPr>
          <a:xfrm>
            <a:off x="2101042" y="2166505"/>
            <a:ext cx="4601095" cy="23815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29974A85-4E46-4A53-BBD1-E55AB543D66C}"/>
              </a:ext>
            </a:extLst>
          </p:cNvPr>
          <p:cNvSpPr/>
          <p:nvPr/>
        </p:nvSpPr>
        <p:spPr>
          <a:xfrm>
            <a:off x="2662152" y="2945822"/>
            <a:ext cx="1499144" cy="841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2CCA1F3-9AA6-4612-B5CC-EBEF07C66899}"/>
              </a:ext>
            </a:extLst>
          </p:cNvPr>
          <p:cNvSpPr txBox="1"/>
          <p:nvPr/>
        </p:nvSpPr>
        <p:spPr>
          <a:xfrm>
            <a:off x="3052847" y="3284698"/>
            <a:ext cx="13923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50" dirty="0"/>
              <a:t>グループ</a:t>
            </a:r>
            <a:endParaRPr kumimoji="1" lang="ja-JP" altLang="en-US" sz="1350" dirty="0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6A545334-496D-4F79-B276-CF3982B7EFEF}"/>
              </a:ext>
            </a:extLst>
          </p:cNvPr>
          <p:cNvSpPr/>
          <p:nvPr/>
        </p:nvSpPr>
        <p:spPr>
          <a:xfrm>
            <a:off x="4770465" y="2932915"/>
            <a:ext cx="1049484" cy="841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EFAEA90-BF62-42CC-82E2-01C7586EE651}"/>
              </a:ext>
            </a:extLst>
          </p:cNvPr>
          <p:cNvSpPr txBox="1"/>
          <p:nvPr/>
        </p:nvSpPr>
        <p:spPr>
          <a:xfrm>
            <a:off x="5075961" y="3284698"/>
            <a:ext cx="13923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50" dirty="0"/>
              <a:t>個人</a:t>
            </a:r>
            <a:endParaRPr kumimoji="1" lang="ja-JP" altLang="en-US" sz="1350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B316F1A-B9D7-45A6-A8CD-C3B70775B7EA}"/>
              </a:ext>
            </a:extLst>
          </p:cNvPr>
          <p:cNvCxnSpPr/>
          <p:nvPr/>
        </p:nvCxnSpPr>
        <p:spPr>
          <a:xfrm>
            <a:off x="1452649" y="2166505"/>
            <a:ext cx="904010" cy="54864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楕円 9">
            <a:extLst>
              <a:ext uri="{FF2B5EF4-FFF2-40B4-BE49-F238E27FC236}">
                <a16:creationId xmlns:a16="http://schemas.microsoft.com/office/drawing/2014/main" id="{ABCF61B4-5A85-4348-93D6-8F83337389E0}"/>
              </a:ext>
            </a:extLst>
          </p:cNvPr>
          <p:cNvSpPr/>
          <p:nvPr/>
        </p:nvSpPr>
        <p:spPr>
          <a:xfrm>
            <a:off x="349134" y="1324841"/>
            <a:ext cx="2207029" cy="8416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E464A22-5927-492F-B7CB-A6B89D33D98F}"/>
              </a:ext>
            </a:extLst>
          </p:cNvPr>
          <p:cNvSpPr txBox="1"/>
          <p:nvPr/>
        </p:nvSpPr>
        <p:spPr>
          <a:xfrm>
            <a:off x="756457" y="1539934"/>
            <a:ext cx="151915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50" dirty="0"/>
              <a:t>音楽</a:t>
            </a:r>
            <a:endParaRPr kumimoji="1" lang="en-US" altLang="ja-JP" sz="1350" dirty="0"/>
          </a:p>
          <a:p>
            <a:r>
              <a:rPr lang="en-US" altLang="ja-JP" sz="1350" dirty="0"/>
              <a:t>(</a:t>
            </a:r>
            <a:r>
              <a:rPr lang="ja-JP" altLang="en-US" sz="1350" dirty="0"/>
              <a:t>ボサノバ、ラジオ</a:t>
            </a:r>
            <a:r>
              <a:rPr lang="en-US" altLang="ja-JP" sz="1350" dirty="0"/>
              <a:t>)</a:t>
            </a:r>
            <a:endParaRPr kumimoji="1" lang="ja-JP" altLang="en-US" sz="1350" dirty="0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00D72A13-BE95-4958-A1F5-D74E14F6BC42}"/>
              </a:ext>
            </a:extLst>
          </p:cNvPr>
          <p:cNvSpPr/>
          <p:nvPr/>
        </p:nvSpPr>
        <p:spPr>
          <a:xfrm>
            <a:off x="5876060" y="1324841"/>
            <a:ext cx="2207029" cy="8416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8CCEC7C-FD71-41F3-902A-BEC1294E5A98}"/>
              </a:ext>
            </a:extLst>
          </p:cNvPr>
          <p:cNvSpPr txBox="1"/>
          <p:nvPr/>
        </p:nvSpPr>
        <p:spPr>
          <a:xfrm>
            <a:off x="6283382" y="1539934"/>
            <a:ext cx="151915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50" dirty="0"/>
              <a:t>風景、立地</a:t>
            </a:r>
            <a:endParaRPr kumimoji="1" lang="en-US" altLang="ja-JP" sz="1350" dirty="0"/>
          </a:p>
          <a:p>
            <a:r>
              <a:rPr lang="ja-JP" altLang="en-US" sz="1350" dirty="0"/>
              <a:t>（カフェ、自然</a:t>
            </a:r>
            <a:r>
              <a:rPr lang="en-US" altLang="ja-JP" sz="1350" dirty="0"/>
              <a:t>…</a:t>
            </a:r>
            <a:r>
              <a:rPr lang="ja-JP" altLang="en-US" sz="1350" dirty="0"/>
              <a:t>）</a:t>
            </a:r>
            <a:endParaRPr kumimoji="1" lang="ja-JP" altLang="en-US" sz="1350" dirty="0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929055AC-A54E-4145-9181-F0C01726EFB2}"/>
              </a:ext>
            </a:extLst>
          </p:cNvPr>
          <p:cNvCxnSpPr>
            <a:cxnSpLocks/>
          </p:cNvCxnSpPr>
          <p:nvPr/>
        </p:nvCxnSpPr>
        <p:spPr>
          <a:xfrm flipH="1">
            <a:off x="6357159" y="2166505"/>
            <a:ext cx="882188" cy="49209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楕円 15">
            <a:extLst>
              <a:ext uri="{FF2B5EF4-FFF2-40B4-BE49-F238E27FC236}">
                <a16:creationId xmlns:a16="http://schemas.microsoft.com/office/drawing/2014/main" id="{90A30BCE-908B-491B-8909-7EF77468637A}"/>
              </a:ext>
            </a:extLst>
          </p:cNvPr>
          <p:cNvSpPr/>
          <p:nvPr/>
        </p:nvSpPr>
        <p:spPr>
          <a:xfrm>
            <a:off x="3522519" y="4965815"/>
            <a:ext cx="2207029" cy="8416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3D28468-E09C-4A94-BB15-0F4478B0FA53}"/>
              </a:ext>
            </a:extLst>
          </p:cNvPr>
          <p:cNvSpPr txBox="1"/>
          <p:nvPr/>
        </p:nvSpPr>
        <p:spPr>
          <a:xfrm>
            <a:off x="3929841" y="5180908"/>
            <a:ext cx="15191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50" dirty="0"/>
              <a:t>雑音</a:t>
            </a:r>
            <a:endParaRPr kumimoji="1" lang="en-US" altLang="ja-JP" sz="1350" dirty="0"/>
          </a:p>
          <a:p>
            <a:r>
              <a:rPr lang="en-US" altLang="ja-JP" sz="1350" dirty="0"/>
              <a:t>(</a:t>
            </a:r>
            <a:r>
              <a:rPr lang="ja-JP" altLang="en-US" sz="1350" dirty="0"/>
              <a:t>話し声とか</a:t>
            </a:r>
            <a:r>
              <a:rPr lang="en-US" altLang="ja-JP" sz="1350" dirty="0"/>
              <a:t>)</a:t>
            </a:r>
            <a:endParaRPr kumimoji="1" lang="ja-JP" altLang="en-US" sz="1350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D4085EF7-B503-49FE-B72E-CDCD57CCE489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4568249"/>
            <a:ext cx="54033" cy="34535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FF8B891-370A-4BCA-812E-48EFF268274D}"/>
              </a:ext>
            </a:extLst>
          </p:cNvPr>
          <p:cNvSpPr txBox="1"/>
          <p:nvPr/>
        </p:nvSpPr>
        <p:spPr>
          <a:xfrm>
            <a:off x="3703321" y="2224393"/>
            <a:ext cx="139238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50" dirty="0">
                <a:solidFill>
                  <a:schemeClr val="accent1">
                    <a:lumMod val="75000"/>
                  </a:schemeClr>
                </a:solidFill>
              </a:rPr>
              <a:t>「</a:t>
            </a:r>
            <a:r>
              <a:rPr lang="en-US" altLang="ja-JP" sz="1350" dirty="0">
                <a:solidFill>
                  <a:schemeClr val="accent1">
                    <a:lumMod val="75000"/>
                  </a:schemeClr>
                </a:solidFill>
              </a:rPr>
              <a:t>learn</a:t>
            </a:r>
            <a:r>
              <a:rPr lang="ja-JP" altLang="en-US" sz="1350" dirty="0">
                <a:solidFill>
                  <a:schemeClr val="accent1">
                    <a:lumMod val="75000"/>
                  </a:schemeClr>
                </a:solidFill>
              </a:rPr>
              <a:t>」と「</a:t>
            </a:r>
            <a:r>
              <a:rPr lang="en-US" altLang="ja-JP" sz="1350" dirty="0">
                <a:solidFill>
                  <a:schemeClr val="accent1">
                    <a:lumMod val="75000"/>
                  </a:schemeClr>
                </a:solidFill>
              </a:rPr>
              <a:t>study</a:t>
            </a:r>
            <a:r>
              <a:rPr lang="ja-JP" altLang="en-US" sz="1350" dirty="0">
                <a:solidFill>
                  <a:schemeClr val="accent1">
                    <a:lumMod val="75000"/>
                  </a:schemeClr>
                </a:solidFill>
              </a:rPr>
              <a:t>」学びの場</a:t>
            </a:r>
            <a:endParaRPr kumimoji="1" lang="ja-JP" altLang="en-US" sz="135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936B4444-A967-4294-AACD-73D2EF7005FD}"/>
              </a:ext>
            </a:extLst>
          </p:cNvPr>
          <p:cNvCxnSpPr>
            <a:cxnSpLocks/>
          </p:cNvCxnSpPr>
          <p:nvPr/>
        </p:nvCxnSpPr>
        <p:spPr>
          <a:xfrm>
            <a:off x="4030743" y="3019092"/>
            <a:ext cx="831793" cy="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4481FBB9-4563-4CA6-B6B6-00B9188EF110}"/>
              </a:ext>
            </a:extLst>
          </p:cNvPr>
          <p:cNvCxnSpPr>
            <a:cxnSpLocks/>
          </p:cNvCxnSpPr>
          <p:nvPr/>
        </p:nvCxnSpPr>
        <p:spPr>
          <a:xfrm flipH="1" flipV="1">
            <a:off x="4009327" y="3694766"/>
            <a:ext cx="921155" cy="9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96BD13A-9ACC-4B2E-BC24-028352C60D64}"/>
              </a:ext>
            </a:extLst>
          </p:cNvPr>
          <p:cNvSpPr txBox="1"/>
          <p:nvPr/>
        </p:nvSpPr>
        <p:spPr>
          <a:xfrm>
            <a:off x="2662151" y="2691544"/>
            <a:ext cx="16924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50" dirty="0"/>
              <a:t>意見の共有・発見</a:t>
            </a:r>
            <a:endParaRPr kumimoji="1" lang="ja-JP" altLang="en-US" sz="135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F2B0B32-4066-42F4-8C36-98E3A419E8D3}"/>
              </a:ext>
            </a:extLst>
          </p:cNvPr>
          <p:cNvSpPr txBox="1"/>
          <p:nvPr/>
        </p:nvSpPr>
        <p:spPr>
          <a:xfrm>
            <a:off x="4862535" y="2691544"/>
            <a:ext cx="10445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50" dirty="0"/>
              <a:t>集中・修行</a:t>
            </a:r>
            <a:endParaRPr kumimoji="1" lang="ja-JP" altLang="en-US" sz="135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B529062-8E2C-4839-A88C-E8053E496CE1}"/>
              </a:ext>
            </a:extLst>
          </p:cNvPr>
          <p:cNvSpPr txBox="1"/>
          <p:nvPr/>
        </p:nvSpPr>
        <p:spPr>
          <a:xfrm>
            <a:off x="4068041" y="3065332"/>
            <a:ext cx="863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50" dirty="0"/>
              <a:t>フィードバックのサイクル</a:t>
            </a:r>
            <a:endParaRPr kumimoji="1" lang="ja-JP" altLang="en-US" sz="135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0987541-346F-46BE-9378-610AA75FF302}"/>
              </a:ext>
            </a:extLst>
          </p:cNvPr>
          <p:cNvSpPr txBox="1"/>
          <p:nvPr/>
        </p:nvSpPr>
        <p:spPr>
          <a:xfrm>
            <a:off x="3703321" y="1111191"/>
            <a:ext cx="17243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50" dirty="0">
                <a:solidFill>
                  <a:schemeClr val="accent6">
                    <a:lumMod val="75000"/>
                  </a:schemeClr>
                </a:solidFill>
              </a:rPr>
              <a:t>豊かな外的刺激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EE9702D-A82C-400E-9DBC-FECD09606AB1}"/>
              </a:ext>
            </a:extLst>
          </p:cNvPr>
          <p:cNvSpPr txBox="1"/>
          <p:nvPr/>
        </p:nvSpPr>
        <p:spPr>
          <a:xfrm>
            <a:off x="3092331" y="3004375"/>
            <a:ext cx="13923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50" dirty="0">
                <a:solidFill>
                  <a:schemeClr val="accent1">
                    <a:lumMod val="75000"/>
                  </a:schemeClr>
                </a:solidFill>
              </a:rPr>
              <a:t>【learn】</a:t>
            </a:r>
            <a:endParaRPr kumimoji="1" lang="ja-JP" altLang="en-US" sz="13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0C8419E-F4F3-4A6A-932E-5A57F323AB9A}"/>
              </a:ext>
            </a:extLst>
          </p:cNvPr>
          <p:cNvSpPr txBox="1"/>
          <p:nvPr/>
        </p:nvSpPr>
        <p:spPr>
          <a:xfrm>
            <a:off x="4964777" y="2975433"/>
            <a:ext cx="13923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50" dirty="0">
                <a:solidFill>
                  <a:schemeClr val="accent1">
                    <a:lumMod val="75000"/>
                  </a:schemeClr>
                </a:solidFill>
              </a:rPr>
              <a:t>【study】</a:t>
            </a:r>
            <a:endParaRPr kumimoji="1" lang="ja-JP" altLang="en-US" sz="13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BF4B061-D126-4922-AC9B-D702137A9BA5}"/>
              </a:ext>
            </a:extLst>
          </p:cNvPr>
          <p:cNvSpPr txBox="1"/>
          <p:nvPr/>
        </p:nvSpPr>
        <p:spPr>
          <a:xfrm>
            <a:off x="3052847" y="3752642"/>
            <a:ext cx="13923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50" dirty="0"/>
              <a:t>能動的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ABD6F36-9A47-44E5-9ACC-7E01E50F8E2D}"/>
              </a:ext>
            </a:extLst>
          </p:cNvPr>
          <p:cNvSpPr txBox="1"/>
          <p:nvPr/>
        </p:nvSpPr>
        <p:spPr>
          <a:xfrm>
            <a:off x="5026991" y="3752643"/>
            <a:ext cx="13923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50" dirty="0"/>
              <a:t>受動的</a:t>
            </a:r>
            <a:endParaRPr kumimoji="1" lang="en-US" altLang="ja-JP" sz="1350" dirty="0"/>
          </a:p>
          <a:p>
            <a:r>
              <a:rPr lang="ja-JP" altLang="en-US" sz="1350" dirty="0"/>
              <a:t>知の蓄積</a:t>
            </a:r>
            <a:endParaRPr kumimoji="1" lang="ja-JP" altLang="en-US" sz="1350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612E79F-5C0B-4348-9E00-0BCB8E008316}"/>
              </a:ext>
            </a:extLst>
          </p:cNvPr>
          <p:cNvSpPr txBox="1"/>
          <p:nvPr/>
        </p:nvSpPr>
        <p:spPr>
          <a:xfrm>
            <a:off x="3052847" y="3965141"/>
            <a:ext cx="13923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50" dirty="0"/>
              <a:t>発表・議論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ADB2B13-1273-4A33-8B6B-E3A8356DF588}"/>
              </a:ext>
            </a:extLst>
          </p:cNvPr>
          <p:cNvSpPr txBox="1"/>
          <p:nvPr/>
        </p:nvSpPr>
        <p:spPr>
          <a:xfrm>
            <a:off x="92476" y="5383067"/>
            <a:ext cx="45969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50" dirty="0">
                <a:solidFill>
                  <a:srgbClr val="FF0000"/>
                </a:solidFill>
              </a:rPr>
              <a:t>豊かさとは・・・</a:t>
            </a:r>
            <a:endParaRPr lang="en-US" altLang="ja-JP" sz="1350" dirty="0">
              <a:solidFill>
                <a:srgbClr val="FF0000"/>
              </a:solidFill>
            </a:endParaRPr>
          </a:p>
          <a:p>
            <a:r>
              <a:rPr lang="ja-JP" altLang="en-US" sz="1350" dirty="0">
                <a:solidFill>
                  <a:srgbClr val="FF0000"/>
                </a:solidFill>
              </a:rPr>
              <a:t>様々な刺激とグループと個人のサイクルの充実</a:t>
            </a:r>
            <a:endParaRPr kumimoji="1" lang="ja-JP" altLang="en-US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11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ペーパー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23532</TotalTime>
  <Words>463</Words>
  <Application>Microsoft Office PowerPoint</Application>
  <PresentationFormat>画面に合わせる (4:3)</PresentationFormat>
  <Paragraphs>53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　まずは、深呼吸をして、心を落ち着けます。  　心の準備が出来たら、ゆっくりと自身の「豊か」な学びの経験を思い返してみましょう。  　ぼんやりと風景が浮かび上がってきたら、そのなかでも特に鮮明な記憶を一つ選んで、できる限りその場所に留まり、探険をしてみます。　  　どのような場所にあなたはいますか。 　それはいつの出来事でしたか。 　あなたは何をしていましたか。 　誰と一緒にいたときのことだったでしょうか。 　どのような会話をしましたか。 　 　準備が出来たら、そのイメージを絵にしてみます。上手に書く必要はまったくありません。絵の中には必ず注釈をつけて、細部の特徴を言葉にします。  　最後に、なぜその経験を「豊か」と思ったのかを改めて考えてみましょう。 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sakamura.kei.aa@outlook.jp</dc:creator>
  <cp:lastModifiedBy>Asato</cp:lastModifiedBy>
  <cp:revision>734</cp:revision>
  <cp:lastPrinted>2021-02-08T07:58:29Z</cp:lastPrinted>
  <dcterms:created xsi:type="dcterms:W3CDTF">2018-06-24T08:41:42Z</dcterms:created>
  <dcterms:modified xsi:type="dcterms:W3CDTF">2021-02-22T08:02:50Z</dcterms:modified>
</cp:coreProperties>
</file>