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774" r:id="rId2"/>
    <p:sldId id="772" r:id="rId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kamura.kei.aa@outlook.jp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72" autoAdjust="0"/>
    <p:restoredTop sz="82394" autoAdjust="0"/>
  </p:normalViewPr>
  <p:slideViewPr>
    <p:cSldViewPr snapToGrid="0">
      <p:cViewPr varScale="1">
        <p:scale>
          <a:sx n="96" d="100"/>
          <a:sy n="96" d="100"/>
        </p:scale>
        <p:origin x="1640" y="168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571" y="6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3B745186-FE41-4A88-B4D0-51219F2A53EA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56624E4A-88ED-4CF1-BA9D-2C78ABA53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4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624E4A-88ED-4CF1-BA9D-2C78ABA53C8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39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多様な価値観に触れる</a:t>
            </a:r>
          </a:p>
          <a:p>
            <a:r>
              <a:rPr kumimoji="1" lang="ja-JP" alt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仲間がいる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kumimoji="1" lang="ja-JP" alt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同じ空間になくても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kumimoji="1" lang="ja-JP" alt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体験を通した思いがけない学び</a:t>
            </a:r>
          </a:p>
          <a:p>
            <a:r>
              <a:rPr kumimoji="1" lang="ja-JP" alt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自由に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kumimoji="1" lang="ja-JP" alt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制約なく</a:t>
            </a:r>
            <a:r>
              <a:rPr kumimoji="1" lang="en-US" altLang="ja-JP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kumimoji="1" lang="ja-JP" alt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自分の興味を追求すること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624E4A-88ED-4CF1-BA9D-2C78ABA53C8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402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050" y="1387369"/>
            <a:ext cx="5829300" cy="2706413"/>
          </a:xfrm>
        </p:spPr>
        <p:txBody>
          <a:bodyPr anchor="ctr">
            <a:normAutofit/>
          </a:bodyPr>
          <a:lstStyle>
            <a:lvl1pPr algn="l">
              <a:lnSpc>
                <a:spcPts val="7200"/>
              </a:lnSpc>
              <a:defRPr sz="4800" b="1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321996"/>
            <a:ext cx="4705350" cy="165576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A759A18E-6B27-455A-B96C-E60C6C20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EA5E-8A90-4266-8F9E-FAFAAA98FA6B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DAB6658B-7090-4DB8-BB2A-62BBD644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2B6D4FAA-BA02-4CD4-858A-AE2E11CA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053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A4E8-A26B-49AE-83D3-7EE4C9829F6C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15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FA0-D86F-458D-A5EE-E698DCEE2115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51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7231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6846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319A25F-64FE-4932-9D3F-FD23CCF6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D6E1-94CC-45D1-9043-540CDCF0D978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CAE143-6717-451B-98C0-996618F4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EFF15D-7911-4A6F-918A-FAA28D01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1B7DF66-B379-4DBF-A47E-6D8D2AE5E32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404907C-A052-4EF1-834D-29B68B328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0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50C-0DA4-49D9-93AC-F66177087D9E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1B77E1A-B37F-44A4-8EFD-5D2872D35BC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30187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1E432C-EA2D-4EBF-9FCC-1B3E9C65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1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EEAF-38F8-4862-AB33-73CA29BDE519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52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6A06-4694-41B4-85C8-5C0244B8FCD3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95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4BD-4C24-41AB-97B9-9633702B90B2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3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B91-A749-44C9-AD89-12B2616D4737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44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9B90-1F7A-4B12-B0A7-65C81DF665AB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46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EA5E-8A90-4266-8F9E-FAFAAA98FA6B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7A7133-B6A6-4DF2-9A03-4E76C5203A1C}"/>
              </a:ext>
            </a:extLst>
          </p:cNvPr>
          <p:cNvSpPr/>
          <p:nvPr userDrawn="1"/>
        </p:nvSpPr>
        <p:spPr>
          <a:xfrm>
            <a:off x="9002110" y="-1"/>
            <a:ext cx="141890" cy="3429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7A75C66-4543-47E1-826F-693DD5F07638}"/>
              </a:ext>
            </a:extLst>
          </p:cNvPr>
          <p:cNvSpPr/>
          <p:nvPr userDrawn="1"/>
        </p:nvSpPr>
        <p:spPr>
          <a:xfrm>
            <a:off x="9002110" y="3429003"/>
            <a:ext cx="141890" cy="3429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81808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4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1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255E335-EE32-F345-A088-1B0F3A558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CD3243EB-ABD6-9040-A836-FA797C310EBD}"/>
              </a:ext>
            </a:extLst>
          </p:cNvPr>
          <p:cNvSpPr txBox="1">
            <a:spLocks/>
          </p:cNvSpPr>
          <p:nvPr/>
        </p:nvSpPr>
        <p:spPr>
          <a:xfrm>
            <a:off x="106483" y="-67905"/>
            <a:ext cx="8931034" cy="476042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ja-JP" altLang="en-US" sz="1800" b="0">
                <a:solidFill>
                  <a:schemeClr val="tx1">
                    <a:lumMod val="75000"/>
                    <a:lumOff val="25000"/>
                  </a:schemeClr>
                </a:solidFill>
              </a:rPr>
              <a:t>山﨑</a:t>
            </a:r>
            <a:endParaRPr lang="en-US" altLang="ja-JP" sz="1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2400" b="0">
                <a:solidFill>
                  <a:schemeClr val="tx1">
                    <a:lumMod val="75000"/>
                    <a:lumOff val="25000"/>
                  </a:schemeClr>
                </a:solidFill>
              </a:rPr>
              <a:t>模型を動かしながらその場でアイデアを出し合う</a:t>
            </a:r>
            <a:endParaRPr lang="en-US" altLang="ja-JP" sz="2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2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いつのこと</a:t>
            </a:r>
            <a:r>
              <a:rPr lang="ja-JP" altLang="en-US" sz="1600" b="0">
                <a:solidFill>
                  <a:schemeClr val="tx1">
                    <a:lumMod val="75000"/>
                    <a:lumOff val="25000"/>
                  </a:schemeClr>
                </a:solidFill>
              </a:rPr>
              <a:t>：　</a:t>
            </a:r>
            <a:r>
              <a:rPr lang="en-US" altLang="ja-JP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2018</a:t>
            </a:r>
            <a:r>
              <a:rPr lang="ja-JP" altLang="en-US" sz="1600" b="0">
                <a:solidFill>
                  <a:schemeClr val="tx1">
                    <a:lumMod val="75000"/>
                    <a:lumOff val="25000"/>
                  </a:schemeClr>
                </a:solidFill>
              </a:rPr>
              <a:t>年　　</a:t>
            </a:r>
            <a:r>
              <a:rPr lang="en-US" altLang="ja-JP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  <a:r>
              <a:rPr lang="ja-JP" altLang="en-US" sz="1600" b="0">
                <a:solidFill>
                  <a:schemeClr val="tx1">
                    <a:lumMod val="75000"/>
                    <a:lumOff val="25000"/>
                  </a:schemeClr>
                </a:solidFill>
              </a:rPr>
              <a:t>月</a:t>
            </a:r>
            <a:r>
              <a:rPr lang="en-US" altLang="ja-JP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ja-JP" altLang="en-US" sz="1600" b="0">
                <a:solidFill>
                  <a:schemeClr val="tx1">
                    <a:lumMod val="75000"/>
                    <a:lumOff val="25000"/>
                  </a:schemeClr>
                </a:solidFill>
              </a:rPr>
              <a:t>昼　グループ設計の授業中</a:t>
            </a:r>
            <a:r>
              <a:rPr lang="en-US" altLang="ja-JP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ja-JP" altLang="en-US" sz="1600" b="0">
                <a:solidFill>
                  <a:schemeClr val="tx1">
                    <a:lumMod val="75000"/>
                    <a:lumOff val="25000"/>
                  </a:schemeClr>
                </a:solidFill>
              </a:rPr>
              <a:t>製図室で</a:t>
            </a:r>
            <a:r>
              <a:rPr lang="en-US" altLang="ja-JP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ja-JP" altLang="en-US" sz="1600" b="0">
                <a:solidFill>
                  <a:schemeClr val="tx1">
                    <a:lumMod val="75000"/>
                    <a:lumOff val="25000"/>
                  </a:schemeClr>
                </a:solidFill>
              </a:rPr>
              <a:t>グループの班員と</a:t>
            </a:r>
            <a:endParaRPr lang="en-US" altLang="ja-JP" sz="1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600" b="0">
                <a:solidFill>
                  <a:schemeClr val="tx1">
                    <a:lumMod val="75000"/>
                    <a:lumOff val="25000"/>
                  </a:schemeClr>
                </a:solidFill>
              </a:rPr>
              <a:t>何</a:t>
            </a:r>
            <a:r>
              <a:rPr lang="ja-JP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が</a:t>
            </a:r>
            <a:r>
              <a:rPr lang="ja-JP" altLang="en-US" sz="1600" b="0">
                <a:solidFill>
                  <a:schemeClr val="tx1">
                    <a:lumMod val="75000"/>
                    <a:lumOff val="25000"/>
                  </a:schemeClr>
                </a:solidFill>
              </a:rPr>
              <a:t>みえる：スタイロ模型</a:t>
            </a:r>
            <a:endParaRPr lang="en-US" altLang="ja-JP" sz="1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どんな音が</a:t>
            </a:r>
            <a:r>
              <a:rPr lang="ja-JP" altLang="en-US" sz="1600" b="0">
                <a:solidFill>
                  <a:schemeClr val="tx1">
                    <a:lumMod val="75000"/>
                    <a:lumOff val="25000"/>
                  </a:schemeClr>
                </a:solidFill>
              </a:rPr>
              <a:t>聞こえる：話し合いの会話、周りの班の声</a:t>
            </a:r>
            <a:endParaRPr lang="en-US" altLang="ja-JP" sz="1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なぜ豊かだと思った</a:t>
            </a:r>
            <a:r>
              <a:rPr lang="ja-JP" altLang="en-US" sz="1600" b="0">
                <a:solidFill>
                  <a:schemeClr val="tx1">
                    <a:lumMod val="75000"/>
                    <a:lumOff val="25000"/>
                  </a:schemeClr>
                </a:solidFill>
              </a:rPr>
              <a:t>か：</a:t>
            </a:r>
            <a:endParaRPr lang="en-US" altLang="ja-JP" sz="1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600" b="0">
                <a:solidFill>
                  <a:schemeClr val="tx1">
                    <a:lumMod val="75000"/>
                    <a:lumOff val="25000"/>
                  </a:schemeClr>
                </a:solidFill>
              </a:rPr>
              <a:t>◯模型を動かして試行錯誤を重ねる</a:t>
            </a:r>
            <a:endParaRPr lang="en-US" altLang="ja-JP" sz="1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600" b="0">
                <a:solidFill>
                  <a:schemeClr val="tx1">
                    <a:lumMod val="75000"/>
                    <a:lumOff val="25000"/>
                  </a:schemeClr>
                </a:solidFill>
              </a:rPr>
              <a:t>　・自由自在に・簡単に色々な方法をその場で試せる。</a:t>
            </a:r>
            <a:endParaRPr lang="en-US" altLang="ja-JP" sz="1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ja-JP" sz="16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ja-JP" altLang="en-US" sz="1600" b="0">
                <a:solidFill>
                  <a:schemeClr val="tx1">
                    <a:lumMod val="75000"/>
                    <a:lumOff val="25000"/>
                  </a:schemeClr>
                </a:solidFill>
              </a:rPr>
              <a:t>・スムーズに意思決定が可能</a:t>
            </a:r>
            <a:endParaRPr lang="en-US" altLang="ja-JP" sz="1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600" b="0">
                <a:solidFill>
                  <a:schemeClr val="tx1">
                    <a:lumMod val="75000"/>
                    <a:lumOff val="25000"/>
                  </a:schemeClr>
                </a:solidFill>
              </a:rPr>
              <a:t>◯メンバーとアイデアを出し合って意思決定を行う</a:t>
            </a:r>
            <a:endParaRPr lang="en-US" altLang="ja-JP" sz="1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600" b="0">
                <a:solidFill>
                  <a:schemeClr val="tx1">
                    <a:lumMod val="75000"/>
                    <a:lumOff val="25000"/>
                  </a:schemeClr>
                </a:solidFill>
              </a:rPr>
              <a:t>　・自分では思い付かないようなアイデアや視点に触れる喜び</a:t>
            </a:r>
            <a:endParaRPr lang="en-US" altLang="ja-JP" sz="1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600" b="0">
                <a:solidFill>
                  <a:schemeClr val="tx1">
                    <a:lumMod val="75000"/>
                    <a:lumOff val="25000"/>
                  </a:schemeClr>
                </a:solidFill>
              </a:rPr>
              <a:t>　　</a:t>
            </a:r>
            <a:endParaRPr lang="en-US" altLang="ja-JP" sz="16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図 6" descr="屋内, 窓, 部屋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193F5192-AABE-5144-BBF2-E494CEECBD5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164"/>
          <a:stretch/>
        </p:blipFill>
        <p:spPr>
          <a:xfrm>
            <a:off x="368337" y="4693607"/>
            <a:ext cx="5837129" cy="2025689"/>
          </a:xfrm>
          <a:prstGeom prst="rect">
            <a:avLst/>
          </a:prstGeom>
        </p:spPr>
      </p:pic>
      <p:pic>
        <p:nvPicPr>
          <p:cNvPr id="10" name="図 9" descr="ダイアグラム&#10;&#10;自動的に生成された説明">
            <a:extLst>
              <a:ext uri="{FF2B5EF4-FFF2-40B4-BE49-F238E27FC236}">
                <a16:creationId xmlns:a16="http://schemas.microsoft.com/office/drawing/2014/main" id="{FA860F1E-9DDD-4447-85B8-B01BC21418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983" y="4694699"/>
            <a:ext cx="2765611" cy="202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22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1569625A-B1C1-4166-BF90-293E10AF6A09}"/>
              </a:ext>
            </a:extLst>
          </p:cNvPr>
          <p:cNvSpPr txBox="1">
            <a:spLocks/>
          </p:cNvSpPr>
          <p:nvPr/>
        </p:nvSpPr>
        <p:spPr>
          <a:xfrm>
            <a:off x="629920" y="1574801"/>
            <a:ext cx="5049520" cy="67564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学び・学び方の「豊かさ」とは</a:t>
            </a:r>
            <a:endParaRPr lang="en-US" altLang="ja-JP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6926D8DB-7EC4-4585-B970-9F468F5F8096}"/>
              </a:ext>
            </a:extLst>
          </p:cNvPr>
          <p:cNvSpPr txBox="1">
            <a:spLocks/>
          </p:cNvSpPr>
          <p:nvPr/>
        </p:nvSpPr>
        <p:spPr>
          <a:xfrm>
            <a:off x="7193280" y="5059681"/>
            <a:ext cx="1259840" cy="67564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である。</a:t>
            </a:r>
            <a:endParaRPr lang="en-US" altLang="ja-JP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9906DB2-0A5D-4DB3-A3F7-448B2B63A127}"/>
              </a:ext>
            </a:extLst>
          </p:cNvPr>
          <p:cNvSpPr/>
          <p:nvPr/>
        </p:nvSpPr>
        <p:spPr>
          <a:xfrm>
            <a:off x="629920" y="2381071"/>
            <a:ext cx="7701280" cy="280923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>
                <a:solidFill>
                  <a:schemeClr val="tx1"/>
                </a:solidFill>
              </a:rPr>
              <a:t>多様な価値観に触れる中で自分や世界を知り、自分の考えを深めていくこと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>
                <a:solidFill>
                  <a:schemeClr val="tx1"/>
                </a:solidFill>
              </a:rPr>
              <a:t>　　　　　　　　　　　　　　　</a:t>
            </a:r>
            <a:endParaRPr lang="en-US" altLang="ja-JP" dirty="0">
              <a:solidFill>
                <a:schemeClr val="tx1"/>
              </a:solidFill>
            </a:endParaRPr>
          </a:p>
          <a:p>
            <a:endParaRPr lang="ja-JP" altLang="en-US">
              <a:solidFill>
                <a:schemeClr val="tx1"/>
              </a:solidFill>
            </a:endParaRPr>
          </a:p>
          <a:p>
            <a:r>
              <a:rPr lang="ja-JP" altLang="en-US">
                <a:solidFill>
                  <a:schemeClr val="tx1"/>
                </a:solidFill>
              </a:rPr>
              <a:t>好きな環境で・好きなペースで自分の興味を探求できること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A053647E-8284-477E-B7EC-D3C724946FBC}"/>
              </a:ext>
            </a:extLst>
          </p:cNvPr>
          <p:cNvSpPr txBox="1">
            <a:spLocks/>
          </p:cNvSpPr>
          <p:nvPr/>
        </p:nvSpPr>
        <p:spPr>
          <a:xfrm>
            <a:off x="284480" y="609603"/>
            <a:ext cx="1808480" cy="54863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本日のまとめ</a:t>
            </a:r>
            <a:endParaRPr lang="en-US" altLang="ja-JP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683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23557</TotalTime>
  <Words>220</Words>
  <Application>Microsoft Macintosh PowerPoint</Application>
  <PresentationFormat>画面に合わせる (4:3)</PresentationFormat>
  <Paragraphs>29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sakamura.kei.aa@outlook.jp</dc:creator>
  <cp:lastModifiedBy>T20200000668</cp:lastModifiedBy>
  <cp:revision>740</cp:revision>
  <cp:lastPrinted>2021-02-08T07:58:29Z</cp:lastPrinted>
  <dcterms:created xsi:type="dcterms:W3CDTF">2018-06-24T08:41:42Z</dcterms:created>
  <dcterms:modified xsi:type="dcterms:W3CDTF">2021-02-22T08:00:26Z</dcterms:modified>
</cp:coreProperties>
</file>