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773" r:id="rId2"/>
    <p:sldId id="772" r:id="rId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kamura.kei.aa@outlook.jp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67" autoAdjust="0"/>
    <p:restoredTop sz="85619" autoAdjust="0"/>
  </p:normalViewPr>
  <p:slideViewPr>
    <p:cSldViewPr snapToGrid="0">
      <p:cViewPr varScale="1">
        <p:scale>
          <a:sx n="59" d="100"/>
          <a:sy n="59" d="100"/>
        </p:scale>
        <p:origin x="1386" y="66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571" y="6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3B745186-FE41-4A88-B4D0-51219F2A53EA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56624E4A-88ED-4CF1-BA9D-2C78ABA53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4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6050" y="1387369"/>
            <a:ext cx="5829300" cy="2706413"/>
          </a:xfrm>
        </p:spPr>
        <p:txBody>
          <a:bodyPr anchor="ctr">
            <a:normAutofit/>
          </a:bodyPr>
          <a:lstStyle>
            <a:lvl1pPr algn="l">
              <a:lnSpc>
                <a:spcPts val="7200"/>
              </a:lnSpc>
              <a:defRPr sz="4800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4321996"/>
            <a:ext cx="4705350" cy="1655762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A759A18E-6B27-455A-B96C-E60C6C20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EA5E-8A90-4266-8F9E-FAFAAA98FA6B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DAB6658B-7090-4DB8-BB2A-62BBD644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B6D4FAA-BA02-4CD4-858A-AE2E11CA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05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A4E8-A26B-49AE-83D3-7EE4C9829F6C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2FA0-D86F-458D-A5EE-E698DCEE2115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513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7231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6846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19A25F-64FE-4932-9D3F-FD23CCF6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D6E1-94CC-45D1-9043-540CDCF0D978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CAE143-6717-451B-98C0-996618F4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EFF15D-7911-4A6F-918A-FAA28D01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1B7DF66-B379-4DBF-A47E-6D8D2AE5E32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404907C-A052-4EF1-834D-29B68B328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0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750C-0DA4-49D9-93AC-F66177087D9E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1B77E1A-B37F-44A4-8EFD-5D2872D35BC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30187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1E432C-EA2D-4EBF-9FCC-1B3E9C65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1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EEAF-38F8-4862-AB33-73CA29BDE519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52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6A06-4694-41B4-85C8-5C0244B8FCD3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95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34BD-4C24-41AB-97B9-9633702B90B2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3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D6B91-A749-44C9-AD89-12B2616D4737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4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9B90-1F7A-4B12-B0A7-65C81DF665AB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4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5EA5E-8A90-4266-8F9E-FAFAAA98FA6B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7A7133-B6A6-4DF2-9A03-4E76C5203A1C}"/>
              </a:ext>
            </a:extLst>
          </p:cNvPr>
          <p:cNvSpPr/>
          <p:nvPr userDrawn="1"/>
        </p:nvSpPr>
        <p:spPr>
          <a:xfrm>
            <a:off x="9002110" y="-1"/>
            <a:ext cx="141890" cy="3429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A75C66-4543-47E1-826F-693DD5F07638}"/>
              </a:ext>
            </a:extLst>
          </p:cNvPr>
          <p:cNvSpPr/>
          <p:nvPr userDrawn="1"/>
        </p:nvSpPr>
        <p:spPr>
          <a:xfrm>
            <a:off x="9002110" y="3429003"/>
            <a:ext cx="141890" cy="3429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8180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4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1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1569625A-B1C1-4166-BF90-293E10AF6A09}"/>
              </a:ext>
            </a:extLst>
          </p:cNvPr>
          <p:cNvSpPr txBox="1">
            <a:spLocks/>
          </p:cNvSpPr>
          <p:nvPr/>
        </p:nvSpPr>
        <p:spPr>
          <a:xfrm>
            <a:off x="73660" y="0"/>
            <a:ext cx="6574790" cy="67564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自分の経験を掘り起こす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_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大成建設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_</a:t>
            </a: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渡邊哲也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5762A824-64B8-40AF-900F-E01AA6A45F2C}"/>
              </a:ext>
            </a:extLst>
          </p:cNvPr>
          <p:cNvSpPr txBox="1">
            <a:spLocks/>
          </p:cNvSpPr>
          <p:nvPr/>
        </p:nvSpPr>
        <p:spPr>
          <a:xfrm>
            <a:off x="303348" y="738052"/>
            <a:ext cx="8537303" cy="593056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メモ欄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】</a:t>
            </a:r>
          </a:p>
          <a:p>
            <a:pPr>
              <a:lnSpc>
                <a:spcPct val="120000"/>
              </a:lnSpc>
            </a:pP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Title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：さまざまな人と「共創」する学びの場</a:t>
            </a: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dirty="0">
                <a:solidFill>
                  <a:srgbClr val="0070C0"/>
                </a:solidFill>
              </a:rPr>
              <a:t>いつのこと</a:t>
            </a:r>
            <a:endParaRPr lang="en-US" altLang="ja-JP" sz="11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ja-JP" sz="1100" dirty="0">
                <a:solidFill>
                  <a:srgbClr val="0070C0"/>
                </a:solidFill>
              </a:rPr>
              <a:t>2015</a:t>
            </a:r>
            <a:r>
              <a:rPr lang="ja-JP" altLang="en-US" sz="1100" dirty="0">
                <a:solidFill>
                  <a:srgbClr val="0070C0"/>
                </a:solidFill>
              </a:rPr>
              <a:t>年</a:t>
            </a:r>
            <a:r>
              <a:rPr lang="en-US" altLang="ja-JP" sz="1100" dirty="0">
                <a:solidFill>
                  <a:srgbClr val="0070C0"/>
                </a:solidFill>
              </a:rPr>
              <a:t>7</a:t>
            </a:r>
            <a:r>
              <a:rPr lang="ja-JP" altLang="en-US" sz="1100" dirty="0">
                <a:solidFill>
                  <a:srgbClr val="0070C0"/>
                </a:solidFill>
              </a:rPr>
              <a:t>月　　（朝・昼・夜⇒</a:t>
            </a:r>
            <a:r>
              <a:rPr lang="en-US" altLang="ja-JP" sz="1100" dirty="0">
                <a:solidFill>
                  <a:srgbClr val="0070C0"/>
                </a:solidFill>
              </a:rPr>
              <a:t>3</a:t>
            </a:r>
            <a:r>
              <a:rPr lang="ja-JP" altLang="en-US" sz="1100" dirty="0">
                <a:solidFill>
                  <a:srgbClr val="0070C0"/>
                </a:solidFill>
              </a:rPr>
              <a:t>日間の合宿）</a:t>
            </a:r>
            <a:endParaRPr lang="en-US" altLang="ja-JP" sz="11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社内のあらゆる分野（技術系・事務系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建築系・土木系問わず）から、概ね同年代を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人程度集め、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日間の合宿にて、これから新しいビジネスを生み出す共創ワーキングを行いました。会社・顧客との連絡を遮断し、テーマアップのみに専業する「合宿」です。</a:t>
            </a: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dirty="0">
                <a:solidFill>
                  <a:srgbClr val="0070C0"/>
                </a:solidFill>
              </a:rPr>
              <a:t>何をしていた時</a:t>
            </a:r>
            <a:endParaRPr lang="en-US" altLang="ja-JP" sz="11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dirty="0">
                <a:solidFill>
                  <a:srgbClr val="0070C0"/>
                </a:solidFill>
              </a:rPr>
              <a:t>自分のアイデアに様々な異分野の人が改良・改善のアイデアを出してくれた時</a:t>
            </a:r>
            <a:endParaRPr lang="en-US" altLang="ja-JP" sz="11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全く自分の専門とは異なる解法・見立ては非常に驚きで、通常業務なら反発してしまうかもしれない批判的・斬新な意見も、「実現」に近づくアイデアであれば比較的素直に学べました。</a:t>
            </a: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dirty="0">
                <a:solidFill>
                  <a:srgbClr val="0070C0"/>
                </a:solidFill>
              </a:rPr>
              <a:t>どこで</a:t>
            </a:r>
            <a:endParaRPr lang="en-US" altLang="ja-JP" sz="11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dirty="0">
                <a:solidFill>
                  <a:srgbClr val="0070C0"/>
                </a:solidFill>
              </a:rPr>
              <a:t>逗子で合宿した場所です</a:t>
            </a:r>
            <a:endParaRPr lang="en-US" altLang="ja-JP" sz="11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dirty="0">
                <a:solidFill>
                  <a:srgbClr val="0070C0"/>
                </a:solidFill>
              </a:rPr>
              <a:t>誰と一緒にいる</a:t>
            </a:r>
            <a:endParaRPr lang="en-US" altLang="ja-JP" sz="11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dirty="0">
                <a:solidFill>
                  <a:srgbClr val="0070C0"/>
                </a:solidFill>
              </a:rPr>
              <a:t>同僚です</a:t>
            </a:r>
            <a:endParaRPr lang="en-US" altLang="ja-JP" sz="11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dirty="0">
                <a:solidFill>
                  <a:srgbClr val="0070C0"/>
                </a:solidFill>
              </a:rPr>
              <a:t>何がみえる</a:t>
            </a:r>
            <a:endParaRPr lang="en-US" altLang="ja-JP" sz="11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dirty="0">
                <a:solidFill>
                  <a:srgbClr val="0070C0"/>
                </a:solidFill>
              </a:rPr>
              <a:t>ポストイットの山・</a:t>
            </a:r>
            <a:r>
              <a:rPr lang="en-US" altLang="ja-JP" sz="1100" dirty="0">
                <a:solidFill>
                  <a:srgbClr val="0070C0"/>
                </a:solidFill>
              </a:rPr>
              <a:t>Google</a:t>
            </a:r>
            <a:r>
              <a:rPr lang="ja-JP" altLang="en-US" sz="1100" dirty="0">
                <a:solidFill>
                  <a:srgbClr val="0070C0"/>
                </a:solidFill>
              </a:rPr>
              <a:t>の検索ページの山</a:t>
            </a:r>
            <a:endParaRPr lang="en-US" altLang="ja-JP" sz="11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dirty="0">
                <a:solidFill>
                  <a:srgbClr val="0070C0"/>
                </a:solidFill>
              </a:rPr>
              <a:t>どんな音が聞こえる</a:t>
            </a:r>
            <a:endParaRPr lang="en-US" altLang="ja-JP" sz="11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dirty="0">
                <a:solidFill>
                  <a:srgbClr val="0070C0"/>
                </a:solidFill>
              </a:rPr>
              <a:t>溜息と盛り上がる歓声</a:t>
            </a:r>
            <a:endParaRPr lang="en-US" altLang="ja-JP" sz="11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100" dirty="0">
                <a:solidFill>
                  <a:srgbClr val="0070C0"/>
                </a:solidFill>
              </a:rPr>
              <a:t>なぜ豊かだと思ったか</a:t>
            </a:r>
            <a:endParaRPr lang="en-US" altLang="ja-JP" sz="11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ja-JP" sz="1100" dirty="0">
                <a:solidFill>
                  <a:srgbClr val="0070C0"/>
                </a:solidFill>
              </a:rPr>
              <a:t>1</a:t>
            </a:r>
            <a:r>
              <a:rPr lang="ja-JP" altLang="en-US" sz="1100" dirty="0">
                <a:solidFill>
                  <a:srgbClr val="0070C0"/>
                </a:solidFill>
              </a:rPr>
              <a:t>案何とか具体化出来たとき、「達成感」があったから</a:t>
            </a:r>
            <a:endParaRPr lang="en-US" altLang="ja-JP" sz="1100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4788AB8-758C-4450-A4EF-A3CA629C935C}"/>
              </a:ext>
            </a:extLst>
          </p:cNvPr>
          <p:cNvSpPr txBox="1"/>
          <p:nvPr/>
        </p:nvSpPr>
        <p:spPr>
          <a:xfrm>
            <a:off x="1998980" y="6553199"/>
            <a:ext cx="7264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（参考：「まちづくりの方法と技術：コミュニティー・デザイン・プライマー」ランドルフ・</a:t>
            </a:r>
            <a:r>
              <a:rPr kumimoji="1"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kumimoji="1" lang="ja-JP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・へスター・土肥真人</a:t>
            </a:r>
            <a:r>
              <a:rPr kumimoji="1"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kumimoji="1" lang="ja-JP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現代企画室</a:t>
            </a:r>
            <a:r>
              <a:rPr kumimoji="1"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1997</a:t>
            </a:r>
            <a:endParaRPr kumimoji="1" lang="ja-JP" alt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262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1569625A-B1C1-4166-BF90-293E10AF6A09}"/>
              </a:ext>
            </a:extLst>
          </p:cNvPr>
          <p:cNvSpPr txBox="1">
            <a:spLocks/>
          </p:cNvSpPr>
          <p:nvPr/>
        </p:nvSpPr>
        <p:spPr>
          <a:xfrm>
            <a:off x="629920" y="1574801"/>
            <a:ext cx="5049520" cy="67564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学び・学び方の「豊かさ」とは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6926D8DB-7EC4-4585-B970-9F468F5F8096}"/>
              </a:ext>
            </a:extLst>
          </p:cNvPr>
          <p:cNvSpPr txBox="1">
            <a:spLocks/>
          </p:cNvSpPr>
          <p:nvPr/>
        </p:nvSpPr>
        <p:spPr>
          <a:xfrm>
            <a:off x="7193280" y="5059681"/>
            <a:ext cx="1259840" cy="67564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である。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906DB2-0A5D-4DB3-A3F7-448B2B63A127}"/>
              </a:ext>
            </a:extLst>
          </p:cNvPr>
          <p:cNvSpPr/>
          <p:nvPr/>
        </p:nvSpPr>
        <p:spPr>
          <a:xfrm>
            <a:off x="629920" y="2250442"/>
            <a:ext cx="7701280" cy="399795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■目標達成のための学び（達成時に豊かさを感じる）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途中は苦しい。でも誰かと比較したり、達成した時を創造して頑張る。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学びそのものが目的ではなく、その結果得られる何か（機会・ポジションなど）を目指して学ぶ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ブレイクスルーした瞬間が豊かさを感じるピーク。また新しい目標を定める。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オンとオフ、気分転換などが重要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■自分を豊かに</a:t>
            </a: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する学び（徐々に豊かさが拡大していく）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興味あることに自然体で入っていく。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時間の流れは緩やか。気が付くと自分が変わっている、成長していることに豊かさ・喜びを感じる。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分野・領域も広がり、移り変わりがある。系統立っているものではなく、面的な学び。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A053647E-8284-477E-B7EC-D3C724946FBC}"/>
              </a:ext>
            </a:extLst>
          </p:cNvPr>
          <p:cNvSpPr txBox="1">
            <a:spLocks/>
          </p:cNvSpPr>
          <p:nvPr/>
        </p:nvSpPr>
        <p:spPr>
          <a:xfrm>
            <a:off x="284480" y="609603"/>
            <a:ext cx="1808480" cy="54863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本日のまとめ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683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23531</TotalTime>
  <Words>235</Words>
  <Application>Microsoft Office PowerPoint</Application>
  <PresentationFormat>画面に合わせる (4:3)</PresentationFormat>
  <Paragraphs>43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sakamura.kei.aa@outlook.jp</dc:creator>
  <cp:lastModifiedBy>*</cp:lastModifiedBy>
  <cp:revision>733</cp:revision>
  <cp:lastPrinted>2021-02-08T07:58:29Z</cp:lastPrinted>
  <dcterms:created xsi:type="dcterms:W3CDTF">2018-06-24T08:41:42Z</dcterms:created>
  <dcterms:modified xsi:type="dcterms:W3CDTF">2021-02-22T11:36:40Z</dcterms:modified>
</cp:coreProperties>
</file>