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772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C24A54-4AA4-4E46-A8F9-8BADFC2A8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AE7388-1A78-4D05-9A7B-75FF2161D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46A906-87FB-42BA-B976-F0C96639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85CB92-54EC-41E9-8510-7184000C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90E27-04CE-4DA7-941C-FF0FBD2CD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3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19A4A4-FBF1-4C55-A167-092D54AFA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D697061-68DE-49F2-9B25-98B8886E1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10884C-107D-4686-BDB3-92BE016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2962F9-55B0-496B-ABF2-31C1FCCD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890C9A-BB89-4486-814D-9A15B691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94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5756E16-EA88-4550-B36D-10ED00F51D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688205-77F9-4453-902A-79CD24108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76E424-30BF-408C-92F5-F40FFB1E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857ED2-A3D0-441E-ABFB-7F4541CB8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CD1739-FF1D-4664-9128-2883D15EE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69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387370"/>
            <a:ext cx="77724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0" y="4321996"/>
            <a:ext cx="627380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661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1"/>
            <a:ext cx="105156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2" y="214423"/>
            <a:ext cx="10598149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252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2" y="214423"/>
            <a:ext cx="10598149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9801"/>
            <a:ext cx="105156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2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2" y="230187"/>
            <a:ext cx="10598149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9801"/>
            <a:ext cx="105156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7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640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345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871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41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F4EAF-C8D0-4C4A-9793-EBFDCD08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B83AA6-C9A2-4373-9655-AD99C124D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658C3D-6576-48D1-83E7-4BBE4A5A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1102E4-6523-4639-BE4F-E3BF855A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7663E9-6A50-4936-B7C0-2948EFE8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52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41177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22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740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12192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  <p:pic>
        <p:nvPicPr>
          <p:cNvPr id="3" name="図 2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6095" y="0"/>
            <a:ext cx="1479815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66216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801"/>
            <a:ext cx="105156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31852" y="214423"/>
            <a:ext cx="10598149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975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DCF32-B76B-4EC3-A96D-8D7D3584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2B598D-62AF-41A7-BFB9-528371CAF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580DC0-EF1D-4534-9966-50A45E88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0C0A9-EC7E-43A1-B357-1D45003D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1DBDC-B21E-4F56-A2FB-DEFD4616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000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A21B29-2D46-4110-8365-80F7C575E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026827-37F1-43D6-8FDB-9AC1D20013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6C2003-3448-4CE6-BD80-CF039ABCC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8B27C9-4F4E-4F19-9A82-EF481D8E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06D0C9-7A64-4153-84E7-21980C80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8E3C63-CB5D-45A1-B78B-C1C833732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03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667EC1-A30D-4979-B167-2B8986F79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9246EE-061D-429C-9FB0-688049E30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93D7C9-4611-47D3-9394-5E99F3084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A78FDD0-B851-457A-9312-37BB08BB33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F79365D-C583-426B-B503-9AFC388A26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C6EC8AB-5EBC-466F-B420-52DEA62E8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509D213-AF6F-45D9-8C3E-649B9C1E6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EC9D6C-F3E8-4709-9676-3BB5C592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30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5B03AB-E28A-44F7-A4D7-CAA86DF53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6CA876-78A7-429F-81F0-53B51D71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921732-E18C-49C0-BC37-7A9BE388A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67F0E80-B7C2-4CD5-9D92-2FDEEA2A8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77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B938B1E-1FF1-49D8-9C94-0D0757361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AFC27EB-5EF9-4666-990D-008F7569D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7FE7CB-839E-4D56-B171-6631DCA5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F675D5-FDFB-4114-B759-62899814B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E27958-6FCD-413F-B837-FFD86CA7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01C3C6-B397-4D89-A76F-8DD511F9D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9FAB41-08AC-40B2-8C9F-EE058C74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E22D99-388F-428C-86FC-FF9ABEAE5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58384D-4449-414A-9227-45314961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1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E5FE7-8DB8-4814-BAF0-1F079ADAD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BA5A7F9-B2A6-4951-9D38-CF3630CEC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FC1A710-A79A-438A-9BB4-630B3345B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8E787A-957E-44B8-B5E3-7CC02420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0608F3-5B41-4004-B71B-057C8B94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C083E7-C8AA-4F85-B2C4-85C61C577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2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B23699E-85FA-4718-8BB2-FCBB7FFF5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190CA0-C4C1-462D-A414-09F7CCAEC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D867EE-004C-41C9-818D-D37585437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48C59-716C-4D78-908E-3BBA40E062CE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637404-D1A3-4574-8727-2AE31CB95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5C9DE3-C08D-4748-9034-272A9868D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2DE5-4761-42E5-9A40-1635FC07C4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8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12002813" y="-1"/>
            <a:ext cx="189187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12002813" y="3429004"/>
            <a:ext cx="189187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64028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154CF42-F9C8-4CCA-A87B-A67D56EBAC5F}"/>
              </a:ext>
            </a:extLst>
          </p:cNvPr>
          <p:cNvSpPr txBox="1">
            <a:spLocks/>
          </p:cNvSpPr>
          <p:nvPr/>
        </p:nvSpPr>
        <p:spPr>
          <a:xfrm>
            <a:off x="0" y="594805"/>
            <a:ext cx="12192000" cy="56284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ja-JP" altLang="en-US" sz="3200" b="0" dirty="0">
                <a:solidFill>
                  <a:srgbClr val="FF00FF"/>
                </a:solidFill>
              </a:rPr>
              <a:t>水槽を眺めて命の成り立ちに気が付く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いつのこと：　　　</a:t>
            </a:r>
            <a:r>
              <a:rPr lang="ja-JP" altLang="en-US" sz="3200" b="0" dirty="0">
                <a:solidFill>
                  <a:srgbClr val="FF00FF"/>
                </a:solidFill>
              </a:rPr>
              <a:t>社会人</a:t>
            </a:r>
            <a:r>
              <a:rPr lang="en-US" altLang="ja-JP" sz="3200" b="0" dirty="0">
                <a:solidFill>
                  <a:srgbClr val="FF00FF"/>
                </a:solidFill>
              </a:rPr>
              <a:t>5</a:t>
            </a:r>
            <a:r>
              <a:rPr lang="ja-JP" altLang="en-US" sz="3200" b="0" dirty="0">
                <a:solidFill>
                  <a:srgbClr val="FF00FF"/>
                </a:solidFill>
              </a:rPr>
              <a:t>年目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（</a:t>
            </a:r>
            <a:r>
              <a:rPr lang="ja-JP" altLang="en-US" sz="3200" b="0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朝・昼・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夜）</a:t>
            </a:r>
            <a:endParaRPr lang="en-US" altLang="ja-JP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何をしていた時：</a:t>
            </a:r>
            <a:r>
              <a:rPr lang="ja-JP" altLang="en-US" sz="3200" b="0" dirty="0">
                <a:solidFill>
                  <a:srgbClr val="FF00FF"/>
                </a:solidFill>
              </a:rPr>
              <a:t>水槽の掃除をしていた時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どこで：</a:t>
            </a:r>
            <a:r>
              <a:rPr lang="ja-JP" altLang="en-US" sz="3200" b="0" dirty="0">
                <a:solidFill>
                  <a:srgbClr val="FF00FF"/>
                </a:solidFill>
              </a:rPr>
              <a:t>自分の部屋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（室内</a:t>
            </a:r>
            <a:r>
              <a:rPr lang="ja-JP" altLang="en-US" sz="3200" b="0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・屋外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lang="en-US" altLang="ja-JP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誰と一緒にいる：</a:t>
            </a:r>
            <a:r>
              <a:rPr lang="ja-JP" altLang="en-US" sz="3200" b="0" dirty="0">
                <a:solidFill>
                  <a:srgbClr val="FF00FF"/>
                </a:solidFill>
              </a:rPr>
              <a:t>ひとり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何がみえる：</a:t>
            </a:r>
            <a:r>
              <a:rPr lang="ja-JP" altLang="en-US" sz="3200" b="0" dirty="0">
                <a:solidFill>
                  <a:srgbClr val="FF00FF"/>
                </a:solidFill>
              </a:rPr>
              <a:t>水槽</a:t>
            </a:r>
            <a:r>
              <a:rPr lang="en-US" altLang="ja-JP" sz="3200" b="0" dirty="0">
                <a:solidFill>
                  <a:srgbClr val="FF00FF"/>
                </a:solidFill>
              </a:rPr>
              <a:t>/</a:t>
            </a:r>
            <a:r>
              <a:rPr lang="ja-JP" altLang="en-US" sz="3200" b="0" dirty="0">
                <a:solidFill>
                  <a:srgbClr val="FF00FF"/>
                </a:solidFill>
              </a:rPr>
              <a:t>金魚</a:t>
            </a:r>
            <a:r>
              <a:rPr lang="en-US" altLang="ja-JP" sz="3200" b="0" dirty="0">
                <a:solidFill>
                  <a:srgbClr val="FF00FF"/>
                </a:solidFill>
              </a:rPr>
              <a:t>/</a:t>
            </a:r>
            <a:r>
              <a:rPr lang="ja-JP" altLang="en-US" sz="3200" b="0" dirty="0">
                <a:solidFill>
                  <a:srgbClr val="FF00FF"/>
                </a:solidFill>
              </a:rPr>
              <a:t>水草</a:t>
            </a:r>
            <a:r>
              <a:rPr lang="en-US" altLang="ja-JP" sz="3200" b="0" dirty="0">
                <a:solidFill>
                  <a:srgbClr val="FF00FF"/>
                </a:solidFill>
              </a:rPr>
              <a:t>/</a:t>
            </a:r>
            <a:r>
              <a:rPr lang="ja-JP" altLang="en-US" sz="3200" b="0" dirty="0">
                <a:solidFill>
                  <a:srgbClr val="FF00FF"/>
                </a:solidFill>
              </a:rPr>
              <a:t>ミジンコ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どんな音が聞こえる：</a:t>
            </a:r>
            <a:r>
              <a:rPr lang="ja-JP" altLang="en-US" sz="3200" b="0" dirty="0">
                <a:solidFill>
                  <a:srgbClr val="FF00FF"/>
                </a:solidFill>
              </a:rPr>
              <a:t>水の流れる音</a:t>
            </a:r>
            <a:r>
              <a:rPr lang="en-US" altLang="ja-JP" sz="3200" b="0" dirty="0">
                <a:solidFill>
                  <a:srgbClr val="FF00FF"/>
                </a:solidFill>
              </a:rPr>
              <a:t>/</a:t>
            </a:r>
            <a:r>
              <a:rPr lang="ja-JP" altLang="en-US" sz="3200" b="0" dirty="0">
                <a:solidFill>
                  <a:srgbClr val="FF00FF"/>
                </a:solidFill>
              </a:rPr>
              <a:t>水中ポンプのモーター音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なぜ豊かだと思ったか：</a:t>
            </a:r>
            <a:r>
              <a:rPr lang="ja-JP" altLang="en-US" sz="3200" b="0" dirty="0">
                <a:solidFill>
                  <a:srgbClr val="FF00FF"/>
                </a:solidFill>
              </a:rPr>
              <a:t>小さな水槽が大きく感じられたから</a:t>
            </a:r>
            <a:endParaRPr lang="en-US" altLang="ja-JP" sz="3200" b="0" dirty="0">
              <a:solidFill>
                <a:srgbClr val="FF00FF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CB783AF-8233-4F9E-9BE1-9AF687B8D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100" y="1096455"/>
            <a:ext cx="2628900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59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F154CF42-F9C8-4CCA-A87B-A67D56EBAC5F}"/>
              </a:ext>
            </a:extLst>
          </p:cNvPr>
          <p:cNvSpPr txBox="1">
            <a:spLocks/>
          </p:cNvSpPr>
          <p:nvPr/>
        </p:nvSpPr>
        <p:spPr>
          <a:xfrm>
            <a:off x="0" y="594805"/>
            <a:ext cx="12192000" cy="56284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en-US" altLang="ja-JP" sz="3200" b="0" dirty="0">
                <a:solidFill>
                  <a:srgbClr val="FF00FF"/>
                </a:solidFill>
              </a:rPr>
              <a:t>[</a:t>
            </a:r>
            <a:r>
              <a:rPr lang="ja-JP" altLang="en-US" sz="3200" b="0" dirty="0">
                <a:solidFill>
                  <a:srgbClr val="FF00FF"/>
                </a:solidFill>
              </a:rPr>
              <a:t>寄席</a:t>
            </a:r>
            <a:r>
              <a:rPr lang="en-US" altLang="ja-JP" sz="3200" b="0" dirty="0">
                <a:solidFill>
                  <a:srgbClr val="FF00FF"/>
                </a:solidFill>
              </a:rPr>
              <a:t>]</a:t>
            </a:r>
            <a:r>
              <a:rPr lang="ja-JP" altLang="en-US" sz="3200" b="0" dirty="0">
                <a:solidFill>
                  <a:srgbClr val="FF00FF"/>
                </a:solidFill>
              </a:rPr>
              <a:t>言葉にできない良さを他人と共有できた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いつのこと：　　　</a:t>
            </a:r>
            <a:r>
              <a:rPr lang="en-US" altLang="ja-JP" sz="3200" b="0" dirty="0">
                <a:solidFill>
                  <a:srgbClr val="FF00FF"/>
                </a:solidFill>
              </a:rPr>
              <a:t>2019</a:t>
            </a:r>
            <a:r>
              <a:rPr lang="ja-JP" altLang="en-US" sz="3200" b="0" dirty="0">
                <a:solidFill>
                  <a:srgbClr val="FF00FF"/>
                </a:solidFill>
              </a:rPr>
              <a:t>年</a:t>
            </a:r>
            <a:r>
              <a:rPr lang="en-US" altLang="ja-JP" sz="3200" b="0" dirty="0">
                <a:solidFill>
                  <a:srgbClr val="FF00FF"/>
                </a:solidFill>
              </a:rPr>
              <a:t>3</a:t>
            </a:r>
            <a:r>
              <a:rPr lang="ja-JP" altLang="en-US" sz="3200" b="0" dirty="0">
                <a:solidFill>
                  <a:srgbClr val="FF00FF"/>
                </a:solidFill>
              </a:rPr>
              <a:t>月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</a:t>
            </a:r>
            <a:r>
              <a:rPr lang="ja-JP" altLang="en-US" sz="3200" b="0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朝・昼・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夜）</a:t>
            </a:r>
            <a:endParaRPr lang="en-US" altLang="ja-JP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何をしていた時：</a:t>
            </a:r>
            <a:r>
              <a:rPr lang="ja-JP" altLang="en-US" sz="3200" b="0" dirty="0">
                <a:solidFill>
                  <a:srgbClr val="FF00FF"/>
                </a:solidFill>
              </a:rPr>
              <a:t>仕事終わり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どこで：</a:t>
            </a:r>
            <a:r>
              <a:rPr lang="ja-JP" altLang="en-US" sz="3200" b="0" dirty="0">
                <a:solidFill>
                  <a:srgbClr val="FF00FF"/>
                </a:solidFill>
              </a:rPr>
              <a:t>浅草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　　　　　　（室内</a:t>
            </a:r>
            <a:r>
              <a:rPr lang="ja-JP" altLang="en-US" sz="3200" b="0" strike="sngStrik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・屋外</a:t>
            </a: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）</a:t>
            </a:r>
            <a:endParaRPr lang="en-US" altLang="ja-JP" sz="32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誰と一緒にいる：</a:t>
            </a:r>
            <a:r>
              <a:rPr lang="ja-JP" altLang="en-US" sz="3200" b="0" dirty="0">
                <a:solidFill>
                  <a:srgbClr val="FF00FF"/>
                </a:solidFill>
              </a:rPr>
              <a:t>研究所のスタッフ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何がみえる：</a:t>
            </a:r>
            <a:r>
              <a:rPr lang="ja-JP" altLang="en-US" sz="3200" b="0" dirty="0">
                <a:solidFill>
                  <a:srgbClr val="FF00FF"/>
                </a:solidFill>
              </a:rPr>
              <a:t>落語家・観客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どんな音が聞こえる：</a:t>
            </a:r>
            <a:r>
              <a:rPr lang="ja-JP" altLang="en-US" sz="3200" b="0" dirty="0">
                <a:solidFill>
                  <a:srgbClr val="FF00FF"/>
                </a:solidFill>
              </a:rPr>
              <a:t>話し声</a:t>
            </a:r>
            <a:endParaRPr lang="en-US" altLang="ja-JP" sz="3200" b="0" dirty="0">
              <a:solidFill>
                <a:srgbClr val="FF00FF"/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32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なぜ豊かだと思ったか：</a:t>
            </a:r>
            <a:r>
              <a:rPr lang="ja-JP" altLang="en-US" sz="3200" b="0" dirty="0">
                <a:solidFill>
                  <a:srgbClr val="FF00FF"/>
                </a:solidFill>
              </a:rPr>
              <a:t>言葉以外の伝え方を考えないといけないことに気が付いた。言葉以外で人を説得したのは初めてだった</a:t>
            </a:r>
            <a:endParaRPr lang="en-US" altLang="ja-JP" sz="3200" b="0" dirty="0">
              <a:solidFill>
                <a:srgbClr val="FF00FF"/>
              </a:solidFill>
            </a:endParaRPr>
          </a:p>
        </p:txBody>
      </p:sp>
      <p:pic>
        <p:nvPicPr>
          <p:cNvPr id="9" name="図 8" descr="講堂にいる人々&#10;&#10;自動的に生成された説明">
            <a:extLst>
              <a:ext uri="{FF2B5EF4-FFF2-40B4-BE49-F238E27FC236}">
                <a16:creationId xmlns:a16="http://schemas.microsoft.com/office/drawing/2014/main" id="{E8E314C2-43F5-408A-960C-7B062B5B9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429" y="1756086"/>
            <a:ext cx="3811571" cy="259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57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1569625A-B1C1-4166-BF90-293E10AF6A09}"/>
              </a:ext>
            </a:extLst>
          </p:cNvPr>
          <p:cNvSpPr txBox="1">
            <a:spLocks/>
          </p:cNvSpPr>
          <p:nvPr/>
        </p:nvSpPr>
        <p:spPr>
          <a:xfrm>
            <a:off x="2153920" y="1574801"/>
            <a:ext cx="504952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t>学び・学び方の「豊かさ」とは</a:t>
            </a:r>
            <a:endParaRPr lang="en-US" altLang="ja-JP" sz="2000" dirty="0">
              <a:solidFill>
                <a:prstClr val="black">
                  <a:lumMod val="75000"/>
                  <a:lumOff val="2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926D8DB-7EC4-4585-B970-9F468F5F8096}"/>
              </a:ext>
            </a:extLst>
          </p:cNvPr>
          <p:cNvSpPr txBox="1">
            <a:spLocks/>
          </p:cNvSpPr>
          <p:nvPr/>
        </p:nvSpPr>
        <p:spPr>
          <a:xfrm>
            <a:off x="8717280" y="5059681"/>
            <a:ext cx="1259840" cy="675642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t>である。</a:t>
            </a:r>
            <a:endParaRPr lang="en-US" altLang="ja-JP" sz="2000" dirty="0">
              <a:solidFill>
                <a:prstClr val="black">
                  <a:lumMod val="75000"/>
                  <a:lumOff val="2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906DB2-0A5D-4DB3-A3F7-448B2B63A127}"/>
              </a:ext>
            </a:extLst>
          </p:cNvPr>
          <p:cNvSpPr/>
          <p:nvPr/>
        </p:nvSpPr>
        <p:spPr>
          <a:xfrm>
            <a:off x="2153920" y="2250443"/>
            <a:ext cx="7701280" cy="280923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ja-JP" altLang="en-US" sz="5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不完全であればあるほど</a:t>
            </a:r>
            <a:endParaRPr lang="en-US" altLang="ja-JP" sz="5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57200"/>
            <a:r>
              <a:rPr lang="ja-JP" altLang="en-US" sz="5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充実するもの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053647E-8284-477E-B7EC-D3C724946FBC}"/>
              </a:ext>
            </a:extLst>
          </p:cNvPr>
          <p:cNvSpPr txBox="1">
            <a:spLocks/>
          </p:cNvSpPr>
          <p:nvPr/>
        </p:nvSpPr>
        <p:spPr>
          <a:xfrm>
            <a:off x="1808480" y="609604"/>
            <a:ext cx="1808480" cy="54863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游ゴシック" panose="020F0502020204030204"/>
                <a:ea typeface="游ゴシック" panose="020B0400000000000000" pitchFamily="50" charset="-128"/>
              </a:rPr>
              <a:t>本日のまとめ</a:t>
            </a:r>
            <a:endParaRPr lang="en-US" altLang="ja-JP" sz="2000" dirty="0">
              <a:solidFill>
                <a:prstClr val="black">
                  <a:lumMod val="75000"/>
                  <a:lumOff val="25000"/>
                </a:prstClr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2683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58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1_Office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柏木　雄介</dc:creator>
  <cp:lastModifiedBy>柏木　雄介</cp:lastModifiedBy>
  <cp:revision>6</cp:revision>
  <dcterms:created xsi:type="dcterms:W3CDTF">2021-02-22T05:34:17Z</dcterms:created>
  <dcterms:modified xsi:type="dcterms:W3CDTF">2021-02-22T07:31:06Z</dcterms:modified>
</cp:coreProperties>
</file>