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D6592-97F8-4800-A157-85CEEBA6F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5F53A3-9CEE-4BBE-9A9E-3EC9AE47F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89D992-9A81-45DB-BC71-27B4ADB2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4BFBF-777A-404E-BFE4-16B8D677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6254E6-A22E-434B-9562-7176E6DF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60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059C7D-C5C7-48EB-804A-2C5D2F90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6E23FA-6B8E-423C-B09E-03C103EA8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9A1193-50BF-40E4-A8B9-7FCDA137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66FAEE-BBF0-4814-8950-F1FCF539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06A39E-F723-4D16-9D7F-7A7DC5DF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70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CF504B1-C9FE-4250-981B-3EB5A354A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EB662F-95FA-42B0-B7C5-8893114A7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645B72-5B6B-4023-B40E-B447293C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C451E8-C278-4747-8E69-83EB711D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DB6F4B-0628-43B9-91B7-C37F6AE4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00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EB1D0-287D-4B2C-83D2-4826361D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2C9438-D01F-4B6D-9CE0-840EBE2AD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7D4020-A6BB-4F4D-B57F-76204E2C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2C6AA6-3DC7-4CCA-B906-A9EB74FF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647DA4-AB7E-48FA-BD5E-DF9E93F4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12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387B17-846B-41EE-BE9D-158570E5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34038B-E129-4E03-8CEA-6D3FDC41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E2DA56-5C9E-4B44-B714-85F9DE92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F44D77-5E47-48B4-8C9D-BC02DFB8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42A91B-AB58-4989-A334-CDAD509F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51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EBC68A-973D-41A4-933B-95FD1722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FC361-DCCB-4D61-B442-817C405BF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CF8F8A-0E7C-420C-BB39-BBFA4AA47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519CD1-7F86-4620-91C0-38DEEF6C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F8B78F-DF89-46DE-A4EF-658923F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6CD469-1D7C-4CCF-A358-076A986B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22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4D5B65-0248-48A9-96B0-81AE1F8A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312D18-7B1E-4B5F-A88A-0E255A7BB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B4E470-16F0-4490-B43A-15322350F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5E1707-40A4-41BE-9D71-6C877DEDA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7CDFF1A-BCDC-4AFF-A4B4-5CAEB9453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9131A4-9FD4-4C43-B697-82FD8EDC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2C75E9-0117-450E-9837-E56973B9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417E2A-DEBC-4530-AFD5-E68780FA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99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710909-181C-46A3-92DB-C3A9DB9F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33BEA1-E027-4553-83E7-5DA66E8E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9D26EA-65CE-44E5-998E-78CD5F94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2633BD8-1216-47FF-A5B9-C1C1F326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DF3FEA1-59AC-4E80-99DE-659FD4E8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3CA504E-2AD2-4545-A1F6-96DFA324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660EAD-9E85-42B1-8997-58F9F04B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2354D-A863-455D-81A5-E94E5762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4D6807-22A3-4B3A-A479-D5510AD0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887F1C-C6BB-4EEA-9D86-57376E435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A2C218-8CF7-4460-91C1-6F25A11C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6A7610-DA34-4F3B-BC29-264E819C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1DCCE0-A3FF-4342-BC36-B562D855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22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10196-74C3-44BF-B109-738DDC06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7CF60A-7B18-4CBB-A3CF-2CEBA2C34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4F2A90-B007-41E7-B3A1-DC6FCF3E1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E7AF63-0AC6-4C4C-A55C-5DBAA6C8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F81755-5CB0-4D77-BA84-496FB55D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B41723-74B6-4EFA-AFB0-A2FA3BAA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8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C87C5D-A5F4-4475-B473-F1FC54BA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0D4E65-1776-4646-B56A-30176730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BAEAAE-F728-482F-8F91-5421D1A2C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7DD2-A0F5-4E52-8B6C-D3B3F9428BAB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E9C772-A3FA-4850-A48E-E611CFFC8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D2AAEB-9C91-4099-AA94-B0F04AF5D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1B5F-904E-427F-955A-0337C157E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15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E81A9D-C9A6-426C-93D5-48A5482189D3}"/>
              </a:ext>
            </a:extLst>
          </p:cNvPr>
          <p:cNvSpPr txBox="1"/>
          <p:nvPr/>
        </p:nvSpPr>
        <p:spPr>
          <a:xfrm>
            <a:off x="235975" y="206477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豊かさを感じた移動やモビリティの経験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ABAD0D-6886-42E4-ABF2-9BD692EEF934}"/>
              </a:ext>
            </a:extLst>
          </p:cNvPr>
          <p:cNvSpPr txBox="1"/>
          <p:nvPr/>
        </p:nvSpPr>
        <p:spPr>
          <a:xfrm>
            <a:off x="235975" y="802370"/>
            <a:ext cx="116613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400" dirty="0"/>
              <a:t>2010</a:t>
            </a:r>
            <a:r>
              <a:rPr lang="ja-JP" altLang="en-US" sz="1400" dirty="0"/>
              <a:t>年</a:t>
            </a:r>
            <a:r>
              <a:rPr lang="en-US" altLang="ja-JP" sz="1400" dirty="0"/>
              <a:t>11</a:t>
            </a:r>
            <a:r>
              <a:rPr lang="ja-JP" altLang="en-US" sz="1400" dirty="0"/>
              <a:t>月のベネチアで、友人とベネチアビエンナーレを見に訪れていました</a:t>
            </a:r>
            <a:endParaRPr lang="en-US" altLang="ja-JP" sz="1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400" dirty="0"/>
              <a:t>写真は、ある日の夕方、ムラーノ島からベネチアに船で戻ってくるところです</a:t>
            </a:r>
            <a:endParaRPr lang="en-US" altLang="ja-JP" sz="1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400" dirty="0"/>
              <a:t>海のにおい、波の音、水面に反射する夕日がきれいで、「日本に戻りたくないねー」と、よく口にしていました</a:t>
            </a:r>
            <a:endParaRPr lang="en-US" altLang="ja-JP" sz="1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400" dirty="0"/>
              <a:t>豊かだと感じた理由：船という非日常の移動手段（移動自体を楽しんでいる）、時間を気にせずに過ごす、目に映る景色の美しさ、まちにいる人々も穏やかでギスギスしていない・あくせくしていないところ＝ゆったりとした空気が流れている</a:t>
            </a:r>
            <a:endParaRPr lang="en-US" altLang="ja-JP" sz="14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71DD867-0AC0-49AD-9EB5-C9BF2D6BCB6B}"/>
              </a:ext>
            </a:extLst>
          </p:cNvPr>
          <p:cNvCxnSpPr/>
          <p:nvPr/>
        </p:nvCxnSpPr>
        <p:spPr>
          <a:xfrm>
            <a:off x="0" y="70792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水に浮かんでいる太陽&#10;&#10;自動的に生成された説明">
            <a:extLst>
              <a:ext uri="{FF2B5EF4-FFF2-40B4-BE49-F238E27FC236}">
                <a16:creationId xmlns:a16="http://schemas.microsoft.com/office/drawing/2014/main" id="{DF1AD199-B7F0-42F5-866D-8EE17ED80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48" y="1971921"/>
            <a:ext cx="6410632" cy="480797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BA0C80-E5C6-4AA7-8F29-4C0AC8A6EEFA}"/>
              </a:ext>
            </a:extLst>
          </p:cNvPr>
          <p:cNvSpPr txBox="1"/>
          <p:nvPr/>
        </p:nvSpPr>
        <p:spPr>
          <a:xfrm>
            <a:off x="3851131" y="6370949"/>
            <a:ext cx="41344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パワポで絵を描けなかったので写真で代用します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8887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9AFCDF-1EB7-4E91-B62D-F52019F5601A}"/>
              </a:ext>
            </a:extLst>
          </p:cNvPr>
          <p:cNvSpPr txBox="1"/>
          <p:nvPr/>
        </p:nvSpPr>
        <p:spPr>
          <a:xfrm>
            <a:off x="206478" y="769220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豊かさを切り口に移動やモビリティをどのように分類するか？＝感覚に依存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EF9907-3F47-4184-AADB-3085C0632E9C}"/>
              </a:ext>
            </a:extLst>
          </p:cNvPr>
          <p:cNvSpPr txBox="1"/>
          <p:nvPr/>
        </p:nvSpPr>
        <p:spPr>
          <a:xfrm>
            <a:off x="560439" y="1298891"/>
            <a:ext cx="84433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・時計を気にしない</a:t>
            </a:r>
            <a:endParaRPr lang="en-US" altLang="ja-JP" sz="1400" dirty="0"/>
          </a:p>
          <a:p>
            <a:r>
              <a:rPr lang="ja-JP" altLang="en-US" sz="1400" dirty="0"/>
              <a:t>・自分で運転できる／自分で運転しない</a:t>
            </a:r>
            <a:endParaRPr lang="en-US" altLang="ja-JP" sz="1400" dirty="0"/>
          </a:p>
          <a:p>
            <a:r>
              <a:rPr kumimoji="1" lang="ja-JP" altLang="en-US" sz="1400" dirty="0"/>
              <a:t>・自分で経路を選択できる／選択できない（定型の経路）</a:t>
            </a:r>
            <a:endParaRPr kumimoji="1" lang="en-US" altLang="ja-JP" sz="1400" dirty="0"/>
          </a:p>
          <a:p>
            <a:r>
              <a:rPr lang="ja-JP" altLang="en-US" sz="1400" dirty="0"/>
              <a:t>・窓外の景色を楽しむ時間が長い／短い</a:t>
            </a:r>
            <a:endParaRPr lang="en-US" altLang="ja-JP" sz="1400" dirty="0"/>
          </a:p>
          <a:p>
            <a:r>
              <a:rPr kumimoji="1" lang="ja-JP" altLang="en-US" sz="1400" dirty="0"/>
              <a:t>・音、風や匂いを感じることができる／できない</a:t>
            </a:r>
            <a:endParaRPr kumimoji="1" lang="en-US" altLang="ja-JP" sz="1400" dirty="0"/>
          </a:p>
          <a:p>
            <a:r>
              <a:rPr lang="ja-JP" altLang="en-US" sz="1400" dirty="0"/>
              <a:t>・移動中の時間を移動以外のことに費やすことができる（食事、読書、映画、会話）／移動に専念する</a:t>
            </a:r>
            <a:endParaRPr lang="en-US" altLang="ja-JP" sz="1400" dirty="0"/>
          </a:p>
          <a:p>
            <a:r>
              <a:rPr kumimoji="1" lang="ja-JP" altLang="en-US" sz="1400" dirty="0"/>
              <a:t>・自分たち専用の空間（個室）である／不特定多数の人と共用の空間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3F97AC-F224-4ED0-A490-A6163424877B}"/>
              </a:ext>
            </a:extLst>
          </p:cNvPr>
          <p:cNvSpPr txBox="1"/>
          <p:nvPr/>
        </p:nvSpPr>
        <p:spPr>
          <a:xfrm>
            <a:off x="135358" y="3059668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どんな理由でモビリティや経路を選択してきたか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DC27A2-8838-4690-A090-5F07ABD35991}"/>
              </a:ext>
            </a:extLst>
          </p:cNvPr>
          <p:cNvSpPr txBox="1"/>
          <p:nvPr/>
        </p:nvSpPr>
        <p:spPr>
          <a:xfrm>
            <a:off x="576928" y="3402147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１）仕事</a:t>
            </a:r>
            <a:endParaRPr lang="en-US" altLang="ja-JP" sz="1400" dirty="0"/>
          </a:p>
          <a:p>
            <a:r>
              <a:rPr kumimoji="1" lang="ja-JP" altLang="en-US" sz="1400" dirty="0"/>
              <a:t>・速さ（所要時間のトータルの短さ）</a:t>
            </a:r>
            <a:endParaRPr kumimoji="1" lang="en-US" altLang="ja-JP" sz="1400" dirty="0"/>
          </a:p>
          <a:p>
            <a:r>
              <a:rPr lang="ja-JP" altLang="en-US" sz="1400" dirty="0"/>
              <a:t>・確実性（遅延がない）</a:t>
            </a:r>
            <a:endParaRPr lang="en-US" altLang="ja-JP" sz="1400" dirty="0"/>
          </a:p>
          <a:p>
            <a:r>
              <a:rPr kumimoji="1" lang="ja-JP" altLang="en-US" sz="1400" dirty="0"/>
              <a:t>・待ち時間が少ない</a:t>
            </a:r>
            <a:endParaRPr kumimoji="1" lang="en-US" altLang="ja-JP" sz="1400" dirty="0"/>
          </a:p>
          <a:p>
            <a:r>
              <a:rPr lang="ja-JP" altLang="en-US" sz="1400" dirty="0"/>
              <a:t>・予算</a:t>
            </a:r>
            <a:endParaRPr lang="en-US" altLang="ja-JP" sz="1400" dirty="0"/>
          </a:p>
          <a:p>
            <a:r>
              <a:rPr lang="ja-JP" altLang="en-US" sz="1400" dirty="0"/>
              <a:t>・安全性・快適性</a:t>
            </a:r>
            <a:endParaRPr lang="en-US" altLang="ja-JP" sz="1400" dirty="0"/>
          </a:p>
          <a:p>
            <a:endParaRPr kumimoji="1" lang="en-US" altLang="ja-JP" sz="1400" dirty="0"/>
          </a:p>
          <a:p>
            <a:r>
              <a:rPr lang="ja-JP" altLang="en-US" sz="1400" dirty="0"/>
              <a:t>２）プライベート</a:t>
            </a:r>
            <a:endParaRPr lang="en-US" altLang="ja-JP" sz="1400" dirty="0"/>
          </a:p>
          <a:p>
            <a:r>
              <a:rPr lang="ja-JP" altLang="en-US" sz="1400" dirty="0"/>
              <a:t>・目的地に着くまでと、目的地に到着後、とで違う</a:t>
            </a:r>
            <a:endParaRPr lang="en-US" altLang="ja-JP" sz="1400" dirty="0"/>
          </a:p>
          <a:p>
            <a:r>
              <a:rPr lang="ja-JP" altLang="en-US" sz="1400" dirty="0"/>
              <a:t>・乗換が少ない（荷物が多いから）</a:t>
            </a:r>
            <a:endParaRPr lang="en-US" altLang="ja-JP" sz="1400" dirty="0"/>
          </a:p>
          <a:p>
            <a:r>
              <a:rPr kumimoji="1" lang="ja-JP" altLang="en-US" sz="1400" dirty="0"/>
              <a:t>・周遊・回遊のしやすさ（乗り捨てできるモビリティ、いろいろな路線が交差しているターミナル）</a:t>
            </a:r>
            <a:endParaRPr kumimoji="1" lang="en-US" altLang="ja-JP" sz="1400" dirty="0"/>
          </a:p>
          <a:p>
            <a:r>
              <a:rPr lang="ja-JP" altLang="en-US" sz="1400" dirty="0"/>
              <a:t>・各駅・途中下車（偶然の出会い、いいなと思ったところで立ち止まることができる）</a:t>
            </a:r>
            <a:endParaRPr lang="en-US" altLang="ja-JP" sz="1400" dirty="0"/>
          </a:p>
          <a:p>
            <a:r>
              <a:rPr kumimoji="1" lang="ja-JP" altLang="en-US" sz="1400" dirty="0"/>
              <a:t>・自分で運転できるモビリティ</a:t>
            </a:r>
            <a:endParaRPr kumimoji="1" lang="en-US" altLang="ja-JP" sz="1400" dirty="0"/>
          </a:p>
          <a:p>
            <a:r>
              <a:rPr lang="ja-JP" altLang="en-US" sz="1400" dirty="0"/>
              <a:t>・安全性・快適性以外にも、面白さ・ユニーク・冒険・チャレンジ</a:t>
            </a:r>
            <a:r>
              <a:rPr lang="en-US" altLang="ja-JP" sz="1400" dirty="0"/>
              <a:t>…</a:t>
            </a:r>
            <a:r>
              <a:rPr lang="ja-JP" altLang="en-US" sz="1400" dirty="0"/>
              <a:t>も選ぶ理由になる</a:t>
            </a:r>
            <a:endParaRPr lang="en-US" altLang="ja-JP" sz="1400" dirty="0"/>
          </a:p>
          <a:p>
            <a:r>
              <a:rPr lang="ja-JP" altLang="en-US" sz="1400" dirty="0"/>
              <a:t>・人数にあった座席が確保できるか</a:t>
            </a:r>
            <a:endParaRPr lang="en-US" altLang="ja-JP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7B6758-5C4E-4449-B122-B446B44344EE}"/>
              </a:ext>
            </a:extLst>
          </p:cNvPr>
          <p:cNvSpPr txBox="1"/>
          <p:nvPr/>
        </p:nvSpPr>
        <p:spPr>
          <a:xfrm>
            <a:off x="7842847" y="4927603"/>
            <a:ext cx="395492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プライベートは目的地に行くこと自体が楽しみ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（人に会う、買い物に行く、旅行に行くなど）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7A0135-2C0A-4699-8CD6-74292EFEC5F4}"/>
              </a:ext>
            </a:extLst>
          </p:cNvPr>
          <p:cNvSpPr txBox="1"/>
          <p:nvPr/>
        </p:nvSpPr>
        <p:spPr>
          <a:xfrm>
            <a:off x="5329339" y="3628012"/>
            <a:ext cx="646843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仕事や、日常の買い物・通院など必ずしも本心から行きたいものではない場合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行くこと自体に楽しみはない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→速く、最短、楽な移動を選択しがち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そういう中でも寄り道の楽しみが見つかると経路選択が変わる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A12971-54C6-4C3D-A0AB-9B01906A979C}"/>
              </a:ext>
            </a:extLst>
          </p:cNvPr>
          <p:cNvSpPr txBox="1"/>
          <p:nvPr/>
        </p:nvSpPr>
        <p:spPr>
          <a:xfrm>
            <a:off x="235975" y="20647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全体ディスカス</a:t>
            </a:r>
            <a:endParaRPr kumimoji="1" lang="ja-JP" altLang="en-US" b="1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A6540B9-B41F-4CAF-89A6-77B48DD962F0}"/>
              </a:ext>
            </a:extLst>
          </p:cNvPr>
          <p:cNvCxnSpPr/>
          <p:nvPr/>
        </p:nvCxnSpPr>
        <p:spPr>
          <a:xfrm>
            <a:off x="0" y="70792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2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486</Words>
  <Application>Microsoft Office PowerPoint</Application>
  <PresentationFormat>ワイド画面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飯村　治子</dc:creator>
  <cp:lastModifiedBy>KANSYA-JIMU</cp:lastModifiedBy>
  <cp:revision>14</cp:revision>
  <dcterms:created xsi:type="dcterms:W3CDTF">2021-02-19T04:26:33Z</dcterms:created>
  <dcterms:modified xsi:type="dcterms:W3CDTF">2021-02-25T05:25:57Z</dcterms:modified>
</cp:coreProperties>
</file>