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游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5DB"/>
          </a:solidFill>
        </a:fill>
      </a:tcStyle>
    </a:wholeTbl>
    <a:band2H>
      <a:tcTxStyle/>
      <a:tcStyle>
        <a:tcBdr/>
        <a:fill>
          <a:solidFill>
            <a:srgbClr val="F0F2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E7CB"/>
          </a:solidFill>
        </a:fill>
      </a:tcStyle>
    </a:wholeTbl>
    <a:band2H>
      <a:tcTxStyle/>
      <a:tcStyle>
        <a:tcBdr/>
        <a:fill>
          <a:solidFill>
            <a:srgbClr val="FAF3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7DEE9"/>
          </a:solidFill>
        </a:fill>
      </a:tcStyle>
    </a:wholeTbl>
    <a:band2H>
      <a:tcTxStyle/>
      <a:tcStyle>
        <a:tcBdr/>
        <a:fill>
          <a:solidFill>
            <a:srgbClr val="ECEF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97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游ゴシック"/>
      </a:defRPr>
    </a:lvl1pPr>
    <a:lvl2pPr indent="228600" latinLnBrk="0">
      <a:defRPr sz="1200">
        <a:latin typeface="+mn-lt"/>
        <a:ea typeface="+mn-ea"/>
        <a:cs typeface="+mn-cs"/>
        <a:sym typeface="游ゴシック"/>
      </a:defRPr>
    </a:lvl2pPr>
    <a:lvl3pPr indent="457200" latinLnBrk="0">
      <a:defRPr sz="1200">
        <a:latin typeface="+mn-lt"/>
        <a:ea typeface="+mn-ea"/>
        <a:cs typeface="+mn-cs"/>
        <a:sym typeface="游ゴシック"/>
      </a:defRPr>
    </a:lvl3pPr>
    <a:lvl4pPr indent="685800" latinLnBrk="0">
      <a:defRPr sz="1200">
        <a:latin typeface="+mn-lt"/>
        <a:ea typeface="+mn-ea"/>
        <a:cs typeface="+mn-cs"/>
        <a:sym typeface="游ゴシック"/>
      </a:defRPr>
    </a:lvl4pPr>
    <a:lvl5pPr indent="914400" latinLnBrk="0">
      <a:defRPr sz="1200">
        <a:latin typeface="+mn-lt"/>
        <a:ea typeface="+mn-ea"/>
        <a:cs typeface="+mn-cs"/>
        <a:sym typeface="游ゴシック"/>
      </a:defRPr>
    </a:lvl5pPr>
    <a:lvl6pPr indent="1143000" latinLnBrk="0">
      <a:defRPr sz="1200">
        <a:latin typeface="+mn-lt"/>
        <a:ea typeface="+mn-ea"/>
        <a:cs typeface="+mn-cs"/>
        <a:sym typeface="游ゴシック"/>
      </a:defRPr>
    </a:lvl6pPr>
    <a:lvl7pPr indent="1371600" latinLnBrk="0">
      <a:defRPr sz="1200">
        <a:latin typeface="+mn-lt"/>
        <a:ea typeface="+mn-ea"/>
        <a:cs typeface="+mn-cs"/>
        <a:sym typeface="游ゴシック"/>
      </a:defRPr>
    </a:lvl7pPr>
    <a:lvl8pPr indent="1600200" latinLnBrk="0">
      <a:defRPr sz="1200">
        <a:latin typeface="+mn-lt"/>
        <a:ea typeface="+mn-ea"/>
        <a:cs typeface="+mn-cs"/>
        <a:sym typeface="游ゴシック"/>
      </a:defRPr>
    </a:lvl8pPr>
    <a:lvl9pPr indent="1828800" latinLnBrk="0">
      <a:defRPr sz="1200">
        <a:latin typeface="+mn-lt"/>
        <a:ea typeface="+mn-ea"/>
        <a:cs typeface="+mn-cs"/>
        <a:sym typeface="游ゴシック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31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23889" y="214423"/>
            <a:ext cx="7948611" cy="542926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2000" b="1">
                <a:solidFill>
                  <a:srgbClr val="80808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見出し 0">
    <p:bg>
      <p:bgPr>
        <a:solidFill>
          <a:srgbClr val="CCD8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47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23889" y="214423"/>
            <a:ext cx="7948612" cy="542926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2000" b="1">
                <a:solidFill>
                  <a:srgbClr val="808080"/>
                </a:solidFill>
              </a:defRPr>
            </a:lvl1pPr>
            <a:lvl2pPr marL="0" indent="457200">
              <a:buSzTx/>
              <a:buFontTx/>
              <a:buNone/>
              <a:defRPr sz="2000" b="1">
                <a:solidFill>
                  <a:srgbClr val="808080"/>
                </a:solidFill>
              </a:defRPr>
            </a:lvl2pPr>
            <a:lvl3pPr marL="0" indent="914400">
              <a:buSzTx/>
              <a:buFontTx/>
              <a:buNone/>
              <a:defRPr sz="2000" b="1">
                <a:solidFill>
                  <a:srgbClr val="808080"/>
                </a:solidFill>
              </a:defRPr>
            </a:lvl3pPr>
            <a:lvl4pPr marL="0" indent="1371600">
              <a:buSzTx/>
              <a:buFontTx/>
              <a:buNone/>
              <a:defRPr sz="2000" b="1">
                <a:solidFill>
                  <a:srgbClr val="808080"/>
                </a:solidFill>
              </a:defRPr>
            </a:lvl4pPr>
            <a:lvl5pPr marL="0" indent="1828800">
              <a:buSzTx/>
              <a:buFontTx/>
              <a:buNone/>
              <a:defRPr sz="2000" b="1">
                <a:solidFill>
                  <a:srgbClr val="808080"/>
                </a:solidFill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55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23889" y="230186"/>
            <a:ext cx="7948612" cy="542926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2000" b="1">
                <a:solidFill>
                  <a:srgbClr val="808080"/>
                </a:solidFill>
              </a:defRPr>
            </a:lvl1pPr>
            <a:lvl2pPr marL="0" indent="457200">
              <a:buSzTx/>
              <a:buFontTx/>
              <a:buNone/>
              <a:defRPr sz="2000" b="1">
                <a:solidFill>
                  <a:srgbClr val="808080"/>
                </a:solidFill>
              </a:defRPr>
            </a:lvl2pPr>
            <a:lvl3pPr marL="0" indent="914400">
              <a:buSzTx/>
              <a:buFontTx/>
              <a:buNone/>
              <a:defRPr sz="2000" b="1">
                <a:solidFill>
                  <a:srgbClr val="808080"/>
                </a:solidFill>
              </a:defRPr>
            </a:lvl3pPr>
            <a:lvl4pPr marL="0" indent="1371600">
              <a:buSzTx/>
              <a:buFontTx/>
              <a:buNone/>
              <a:defRPr sz="2000" b="1">
                <a:solidFill>
                  <a:srgbClr val="808080"/>
                </a:solidFill>
              </a:defRPr>
            </a:lvl4pPr>
            <a:lvl5pPr marL="0" indent="1828800">
              <a:buSzTx/>
              <a:buFontTx/>
              <a:buNone/>
              <a:defRPr sz="2000" b="1">
                <a:solidFill>
                  <a:srgbClr val="808080"/>
                </a:solidFill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タイトルテキスト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4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63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テキスト"/>
          <p:cNvSpPr txBox="1">
            <a:spLocks noGrp="1"/>
          </p:cNvSpPr>
          <p:nvPr>
            <p:ph type="title"/>
          </p:nvPr>
        </p:nvSpPr>
        <p:spPr>
          <a:xfrm>
            <a:off x="629841" y="365128"/>
            <a:ext cx="7886701" cy="1325564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7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29841" y="1681163"/>
            <a:ext cx="386834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3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29151" y="1681163"/>
            <a:ext cx="3887392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7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タイトルテキスト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タイトルテキスト</a:t>
            </a:r>
          </a:p>
        </p:txBody>
      </p:sp>
      <p:sp>
        <p:nvSpPr>
          <p:cNvPr id="8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887391" y="987430"/>
            <a:ext cx="462915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9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9840" y="2057400"/>
            <a:ext cx="2949180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9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タイトルテキスト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タイトルテキスト</a:t>
            </a:r>
          </a:p>
        </p:txBody>
      </p:sp>
      <p:sp>
        <p:nvSpPr>
          <p:cNvPr id="99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3887391" y="987430"/>
            <a:ext cx="4629151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0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0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1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11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23889" y="214423"/>
            <a:ext cx="7948611" cy="542926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FontTx/>
              <a:buNone/>
              <a:defRPr sz="2000" b="1">
                <a:solidFill>
                  <a:srgbClr val="80808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本文レベル1…"/>
          <p:cNvSpPr txBox="1">
            <a:spLocks noGrp="1"/>
          </p:cNvSpPr>
          <p:nvPr>
            <p:ph type="body" idx="1"/>
          </p:nvPr>
        </p:nvSpPr>
        <p:spPr>
          <a:xfrm>
            <a:off x="628650" y="939800"/>
            <a:ext cx="7886700" cy="52823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4297"/>
            <a:ext cx="27365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4" name="タイトルテキスト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タイトルテキスト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1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游ゴシック Light"/>
          <a:ea typeface="游ゴシック Light"/>
          <a:cs typeface="游ゴシック Light"/>
          <a:sym typeface="游ゴシック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游ゴシック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游ゴシック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xfrm>
            <a:off x="8326452" y="6404297"/>
            <a:ext cx="188899" cy="2692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1</a:t>
            </a:fld>
            <a:endParaRPr/>
          </a:p>
        </p:txBody>
      </p:sp>
      <p:sp>
        <p:nvSpPr>
          <p:cNvPr id="6" name="正方形/長方形 5"/>
          <p:cNvSpPr/>
          <p:nvPr/>
        </p:nvSpPr>
        <p:spPr>
          <a:xfrm>
            <a:off x="395536" y="548680"/>
            <a:ext cx="4572000" cy="140846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en-US" altLang="ja-JP" dirty="0"/>
              <a:t>【</a:t>
            </a:r>
            <a:r>
              <a:rPr lang="ja-JP" altLang="en-US" dirty="0"/>
              <a:t>環境</a:t>
            </a:r>
            <a:r>
              <a:rPr lang="en-US" altLang="ja-JP" dirty="0"/>
              <a:t>】</a:t>
            </a:r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・日差し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・風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・緑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・好きなものに囲まれている（多いという意味ではない）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・便利である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95536" y="2060848"/>
            <a:ext cx="4572000" cy="140846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en-US" altLang="ja-JP" dirty="0"/>
              <a:t>【</a:t>
            </a:r>
            <a:r>
              <a:rPr lang="ja-JP" altLang="en-US" dirty="0"/>
              <a:t>精神</a:t>
            </a:r>
            <a:r>
              <a:rPr lang="en-US" altLang="ja-JP" dirty="0"/>
              <a:t>】</a:t>
            </a:r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・笑顔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・安心感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・心の余裕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・心の切り替え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・自分軸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427984" y="548680"/>
            <a:ext cx="4572000" cy="118910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en-US" altLang="ja-JP" dirty="0"/>
              <a:t>【</a:t>
            </a:r>
            <a:r>
              <a:rPr lang="ja-JP" altLang="en-US" dirty="0"/>
              <a:t>行動</a:t>
            </a:r>
            <a:r>
              <a:rPr lang="en-US" altLang="ja-JP" dirty="0"/>
              <a:t>】</a:t>
            </a:r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・集まって楽しい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・独り占めする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・家族、友人</a:t>
            </a:r>
            <a:r>
              <a:rPr lang="ja-JP" altLang="en-US" dirty="0" err="1"/>
              <a:t>、、、</a:t>
            </a:r>
            <a:r>
              <a:rPr lang="ja-JP" altLang="en-US" dirty="0"/>
              <a:t>他者も受け入れる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・イベントを楽しむ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427984" y="2060848"/>
            <a:ext cx="4572000" cy="75039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en-US" altLang="ja-JP" dirty="0"/>
              <a:t>【</a:t>
            </a:r>
            <a:r>
              <a:rPr lang="ja-JP" altLang="en-US" dirty="0"/>
              <a:t>時間</a:t>
            </a:r>
            <a:r>
              <a:rPr lang="en-US" altLang="ja-JP" dirty="0"/>
              <a:t>】</a:t>
            </a:r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・変化（家族の、家の）を楽しむ</a:t>
            </a:r>
            <a:endParaRPr lang="en-US" altLang="ja-JP" dirty="0"/>
          </a:p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・新陳代謝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95536" y="3687901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2000" dirty="0"/>
              <a:t>（自分軸からみた、社会からみた）居心地のよい居場所</a:t>
            </a:r>
            <a:endParaRPr lang="en-US" altLang="ja-JP" sz="2000" dirty="0"/>
          </a:p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2000" dirty="0"/>
              <a:t>非日常の出来事や刺激を受け入れる　包容力のある　</a:t>
            </a:r>
            <a:r>
              <a:rPr lang="en-US" altLang="ja-JP" sz="2000" dirty="0"/>
              <a:t>VS</a:t>
            </a:r>
            <a:r>
              <a:rPr lang="ja-JP" altLang="en-US" sz="2000" dirty="0"/>
              <a:t>　快楽的　環境　</a:t>
            </a:r>
            <a:endParaRPr lang="en-US" altLang="ja-JP" sz="2000" dirty="0"/>
          </a:p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2000" dirty="0"/>
              <a:t>（コロナ禍で気づいた）身近な内と外のあいだ</a:t>
            </a:r>
            <a:endParaRPr lang="en-US" altLang="ja-JP" sz="2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395536" y="5733256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sz="1400" dirty="0"/>
              <a:t>住まい・暮らし方の「豊かさ」とは　</a:t>
            </a:r>
            <a:r>
              <a:rPr lang="ja-JP" altLang="en-US" sz="3200" dirty="0"/>
              <a:t>小さな喜びの集積 </a:t>
            </a:r>
            <a:r>
              <a:rPr lang="ja-JP" altLang="en-US" sz="1400" dirty="0"/>
              <a:t>である。</a:t>
            </a:r>
            <a:endParaRPr lang="en-US" altLang="ja-JP" sz="1400" dirty="0"/>
          </a:p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endParaRPr lang="en-US" altLang="ja-JP" sz="3200" dirty="0"/>
          </a:p>
          <a:p>
            <a:pPr defTabSz="905255">
              <a:lnSpc>
                <a:spcPct val="200000"/>
              </a:lnSpc>
              <a:defRPr sz="1188">
                <a:solidFill>
                  <a:srgbClr val="404040"/>
                </a:solidFill>
              </a:defRPr>
            </a:pPr>
            <a:endParaRPr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395536" y="300942"/>
            <a:ext cx="4572000" cy="29976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■</a:t>
            </a:r>
            <a:r>
              <a:rPr lang="en-US" altLang="ja-JP" dirty="0"/>
              <a:t>Work2</a:t>
            </a:r>
            <a:r>
              <a:rPr lang="ja-JP" altLang="en-US" dirty="0"/>
              <a:t>の発表を踏まえたキーワードの整理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95536" y="3547423"/>
            <a:ext cx="4572000" cy="29976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■今後の議論につながりそうな視点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395536" y="5611278"/>
            <a:ext cx="4572000" cy="299762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05255">
              <a:lnSpc>
                <a:spcPct val="120000"/>
              </a:lnSpc>
              <a:defRPr sz="1188">
                <a:solidFill>
                  <a:srgbClr val="404040"/>
                </a:solidFill>
              </a:defRPr>
            </a:pPr>
            <a:r>
              <a:rPr lang="ja-JP" altLang="en-US" dirty="0"/>
              <a:t>■今日の議論のまとめ（仮）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CCD8E7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Office テーマ">
      <a:majorFont>
        <a:latin typeface="Helvetica"/>
        <a:ea typeface="Helvetica"/>
        <a:cs typeface="Helvetica"/>
      </a:majorFont>
      <a:minorFont>
        <a:latin typeface="游ゴシック"/>
        <a:ea typeface="游ゴシック"/>
        <a:cs typeface="游ゴシック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Office テーマ">
      <a:majorFont>
        <a:latin typeface="Helvetica"/>
        <a:ea typeface="Helvetica"/>
        <a:cs typeface="Helvetica"/>
      </a:majorFont>
      <a:minorFont>
        <a:latin typeface="游ゴシック"/>
        <a:ea typeface="游ゴシック"/>
        <a:cs typeface="游ゴシック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游ゴシック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168</Words>
  <Application>Microsoft Office PowerPoint</Application>
  <PresentationFormat>画面に合わせる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人生１００年時代の豊かな住まいと暮らし方を創出する 都市・インフラのデザイン要件の抽出</dc:title>
  <dc:creator>0678 永野　敏幸（ナガノ　トシユキ）</dc:creator>
  <cp:lastModifiedBy>sakamura.kei.aa@outlook.jp</cp:lastModifiedBy>
  <cp:revision>20</cp:revision>
  <dcterms:modified xsi:type="dcterms:W3CDTF">2021-02-25T08:33:27Z</dcterms:modified>
</cp:coreProperties>
</file>