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82" r:id="rId2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游ゴシック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游ゴシック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游ゴシック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游ゴシック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游ゴシック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游ゴシック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游ゴシック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游ゴシック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游ゴシック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5DB"/>
          </a:solidFill>
        </a:fill>
      </a:tcStyle>
    </a:wholeTbl>
    <a:band2H>
      <a:tcTxStyle/>
      <a:tcStyle>
        <a:tcBdr/>
        <a:fill>
          <a:solidFill>
            <a:srgbClr val="F0F2EE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6E7CB"/>
          </a:solidFill>
        </a:fill>
      </a:tcStyle>
    </a:wholeTbl>
    <a:band2H>
      <a:tcTxStyle/>
      <a:tcStyle>
        <a:tcBdr/>
        <a:fill>
          <a:solidFill>
            <a:srgbClr val="FAF3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7DEE9"/>
          </a:solidFill>
        </a:fill>
      </a:tcStyle>
    </a:wholeTbl>
    <a:band2H>
      <a:tcTxStyle/>
      <a:tcStyle>
        <a:tcBdr/>
        <a:fill>
          <a:solidFill>
            <a:srgbClr val="ECEF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897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6" name="Shape 12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游ゴシック"/>
      </a:defRPr>
    </a:lvl1pPr>
    <a:lvl2pPr indent="228600" latinLnBrk="0">
      <a:defRPr sz="1200">
        <a:latin typeface="+mn-lt"/>
        <a:ea typeface="+mn-ea"/>
        <a:cs typeface="+mn-cs"/>
        <a:sym typeface="游ゴシック"/>
      </a:defRPr>
    </a:lvl2pPr>
    <a:lvl3pPr indent="457200" latinLnBrk="0">
      <a:defRPr sz="1200">
        <a:latin typeface="+mn-lt"/>
        <a:ea typeface="+mn-ea"/>
        <a:cs typeface="+mn-cs"/>
        <a:sym typeface="游ゴシック"/>
      </a:defRPr>
    </a:lvl3pPr>
    <a:lvl4pPr indent="685800" latinLnBrk="0">
      <a:defRPr sz="1200">
        <a:latin typeface="+mn-lt"/>
        <a:ea typeface="+mn-ea"/>
        <a:cs typeface="+mn-cs"/>
        <a:sym typeface="游ゴシック"/>
      </a:defRPr>
    </a:lvl4pPr>
    <a:lvl5pPr indent="914400" latinLnBrk="0">
      <a:defRPr sz="1200">
        <a:latin typeface="+mn-lt"/>
        <a:ea typeface="+mn-ea"/>
        <a:cs typeface="+mn-cs"/>
        <a:sym typeface="游ゴシック"/>
      </a:defRPr>
    </a:lvl5pPr>
    <a:lvl6pPr indent="1143000" latinLnBrk="0">
      <a:defRPr sz="1200">
        <a:latin typeface="+mn-lt"/>
        <a:ea typeface="+mn-ea"/>
        <a:cs typeface="+mn-cs"/>
        <a:sym typeface="游ゴシック"/>
      </a:defRPr>
    </a:lvl6pPr>
    <a:lvl7pPr indent="1371600" latinLnBrk="0">
      <a:defRPr sz="1200">
        <a:latin typeface="+mn-lt"/>
        <a:ea typeface="+mn-ea"/>
        <a:cs typeface="+mn-cs"/>
        <a:sym typeface="游ゴシック"/>
      </a:defRPr>
    </a:lvl7pPr>
    <a:lvl8pPr indent="1600200" latinLnBrk="0">
      <a:defRPr sz="1200">
        <a:latin typeface="+mn-lt"/>
        <a:ea typeface="+mn-ea"/>
        <a:cs typeface="+mn-cs"/>
        <a:sym typeface="游ゴシック"/>
      </a:defRPr>
    </a:lvl8pPr>
    <a:lvl9pPr indent="1828800" latinLnBrk="0">
      <a:defRPr sz="1200">
        <a:latin typeface="+mn-lt"/>
        <a:ea typeface="+mn-ea"/>
        <a:cs typeface="+mn-cs"/>
        <a:sym typeface="游ゴシック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本文レベル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30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  <p:sp>
        <p:nvSpPr>
          <p:cNvPr id="31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623889" y="214423"/>
            <a:ext cx="7948611" cy="542926"/>
          </a:xfrm>
          <a:prstGeom prst="rect">
            <a:avLst/>
          </a:prstGeom>
        </p:spPr>
        <p:txBody>
          <a:bodyPr anchor="ctr"/>
          <a:lstStyle/>
          <a:p>
            <a:pPr marL="0" indent="0">
              <a:buSzTx/>
              <a:buFontTx/>
              <a:buNone/>
              <a:defRPr sz="2000" b="1">
                <a:solidFill>
                  <a:srgbClr val="808080"/>
                </a:solidFill>
              </a:defRPr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セクション見出し 0">
    <p:bg>
      <p:bgPr>
        <a:solidFill>
          <a:srgbClr val="CCD8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  <p:sp>
        <p:nvSpPr>
          <p:cNvPr id="47" name="本文レベル1…"/>
          <p:cNvSpPr txBox="1">
            <a:spLocks noGrp="1"/>
          </p:cNvSpPr>
          <p:nvPr>
            <p:ph type="body" sz="quarter" idx="1"/>
          </p:nvPr>
        </p:nvSpPr>
        <p:spPr>
          <a:xfrm>
            <a:off x="623889" y="214423"/>
            <a:ext cx="7948612" cy="542926"/>
          </a:xfrm>
          <a:prstGeom prst="rect">
            <a:avLst/>
          </a:prstGeom>
        </p:spPr>
        <p:txBody>
          <a:bodyPr anchor="ctr"/>
          <a:lstStyle>
            <a:lvl1pPr marL="0" indent="0">
              <a:buSzTx/>
              <a:buFontTx/>
              <a:buNone/>
              <a:defRPr sz="2000" b="1">
                <a:solidFill>
                  <a:srgbClr val="808080"/>
                </a:solidFill>
              </a:defRPr>
            </a:lvl1pPr>
            <a:lvl2pPr marL="0" indent="457200">
              <a:buSzTx/>
              <a:buFontTx/>
              <a:buNone/>
              <a:defRPr sz="2000" b="1">
                <a:solidFill>
                  <a:srgbClr val="808080"/>
                </a:solidFill>
              </a:defRPr>
            </a:lvl2pPr>
            <a:lvl3pPr marL="0" indent="914400">
              <a:buSzTx/>
              <a:buFontTx/>
              <a:buNone/>
              <a:defRPr sz="2000" b="1">
                <a:solidFill>
                  <a:srgbClr val="808080"/>
                </a:solidFill>
              </a:defRPr>
            </a:lvl3pPr>
            <a:lvl4pPr marL="0" indent="1371600">
              <a:buSzTx/>
              <a:buFontTx/>
              <a:buNone/>
              <a:defRPr sz="2000" b="1">
                <a:solidFill>
                  <a:srgbClr val="808080"/>
                </a:solidFill>
              </a:defRPr>
            </a:lvl4pPr>
            <a:lvl5pPr marL="0" indent="1828800">
              <a:buSzTx/>
              <a:buFontTx/>
              <a:buNone/>
              <a:defRPr sz="2000" b="1">
                <a:solidFill>
                  <a:srgbClr val="808080"/>
                </a:solidFill>
              </a:defRPr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  <p:sp>
        <p:nvSpPr>
          <p:cNvPr id="55" name="本文レベル1…"/>
          <p:cNvSpPr txBox="1">
            <a:spLocks noGrp="1"/>
          </p:cNvSpPr>
          <p:nvPr>
            <p:ph type="body" sz="quarter" idx="1"/>
          </p:nvPr>
        </p:nvSpPr>
        <p:spPr>
          <a:xfrm>
            <a:off x="623889" y="230186"/>
            <a:ext cx="7948612" cy="542926"/>
          </a:xfrm>
          <a:prstGeom prst="rect">
            <a:avLst/>
          </a:prstGeom>
        </p:spPr>
        <p:txBody>
          <a:bodyPr anchor="ctr"/>
          <a:lstStyle>
            <a:lvl1pPr marL="0" indent="0">
              <a:buSzTx/>
              <a:buFontTx/>
              <a:buNone/>
              <a:defRPr sz="2000" b="1">
                <a:solidFill>
                  <a:srgbClr val="808080"/>
                </a:solidFill>
              </a:defRPr>
            </a:lvl1pPr>
            <a:lvl2pPr marL="0" indent="457200">
              <a:buSzTx/>
              <a:buFontTx/>
              <a:buNone/>
              <a:defRPr sz="2000" b="1">
                <a:solidFill>
                  <a:srgbClr val="808080"/>
                </a:solidFill>
              </a:defRPr>
            </a:lvl2pPr>
            <a:lvl3pPr marL="0" indent="914400">
              <a:buSzTx/>
              <a:buFontTx/>
              <a:buNone/>
              <a:defRPr sz="2000" b="1">
                <a:solidFill>
                  <a:srgbClr val="808080"/>
                </a:solidFill>
              </a:defRPr>
            </a:lvl3pPr>
            <a:lvl4pPr marL="0" indent="1371600">
              <a:buSzTx/>
              <a:buFontTx/>
              <a:buNone/>
              <a:defRPr sz="2000" b="1">
                <a:solidFill>
                  <a:srgbClr val="808080"/>
                </a:solidFill>
              </a:defRPr>
            </a:lvl4pPr>
            <a:lvl5pPr marL="0" indent="1828800">
              <a:buSzTx/>
              <a:buFontTx/>
              <a:buNone/>
              <a:defRPr sz="2000" b="1">
                <a:solidFill>
                  <a:srgbClr val="808080"/>
                </a:solidFill>
              </a:defRPr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タイトルテキスト"/>
          <p:cNvSpPr txBox="1">
            <a:spLocks noGrp="1"/>
          </p:cNvSpPr>
          <p:nvPr>
            <p:ph type="title"/>
          </p:nvPr>
        </p:nvSpPr>
        <p:spPr>
          <a:xfrm>
            <a:off x="628650" y="365128"/>
            <a:ext cx="7886700" cy="1325564"/>
          </a:xfrm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63" name="本文レベル1…"/>
          <p:cNvSpPr txBox="1">
            <a:spLocks noGrp="1"/>
          </p:cNvSpPr>
          <p:nvPr>
            <p:ph type="body"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64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タイトルテキスト"/>
          <p:cNvSpPr txBox="1">
            <a:spLocks noGrp="1"/>
          </p:cNvSpPr>
          <p:nvPr>
            <p:ph type="title"/>
          </p:nvPr>
        </p:nvSpPr>
        <p:spPr>
          <a:xfrm>
            <a:off x="629841" y="365128"/>
            <a:ext cx="7886701" cy="1325564"/>
          </a:xfrm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72" name="本文レベル1…"/>
          <p:cNvSpPr txBox="1">
            <a:spLocks noGrp="1"/>
          </p:cNvSpPr>
          <p:nvPr>
            <p:ph type="body" sz="quarter" idx="1"/>
          </p:nvPr>
        </p:nvSpPr>
        <p:spPr>
          <a:xfrm>
            <a:off x="629841" y="1681163"/>
            <a:ext cx="3868341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73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29151" y="1681163"/>
            <a:ext cx="3887392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74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タイトルテキスト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タイトルテキスト</a:t>
            </a:r>
          </a:p>
        </p:txBody>
      </p:sp>
      <p:sp>
        <p:nvSpPr>
          <p:cNvPr id="89" name="本文レベル1…"/>
          <p:cNvSpPr txBox="1">
            <a:spLocks noGrp="1"/>
          </p:cNvSpPr>
          <p:nvPr>
            <p:ph type="body" sz="half" idx="1"/>
          </p:nvPr>
        </p:nvSpPr>
        <p:spPr>
          <a:xfrm>
            <a:off x="3887391" y="987430"/>
            <a:ext cx="4629151" cy="4873626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9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9840" y="2057400"/>
            <a:ext cx="2949180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91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タイトルテキスト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タイトルテキスト</a:t>
            </a:r>
          </a:p>
        </p:txBody>
      </p:sp>
      <p:sp>
        <p:nvSpPr>
          <p:cNvPr id="99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3887391" y="987430"/>
            <a:ext cx="4629151" cy="4873626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00" name="本文レベル1…"/>
          <p:cNvSpPr txBox="1">
            <a:spLocks noGrp="1"/>
          </p:cNvSpPr>
          <p:nvPr>
            <p:ph type="body" sz="quarter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101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本文レベル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118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  <p:sp>
        <p:nvSpPr>
          <p:cNvPr id="119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623889" y="214423"/>
            <a:ext cx="7948611" cy="542926"/>
          </a:xfrm>
          <a:prstGeom prst="rect">
            <a:avLst/>
          </a:prstGeom>
        </p:spPr>
        <p:txBody>
          <a:bodyPr anchor="ctr"/>
          <a:lstStyle/>
          <a:p>
            <a:pPr marL="0" indent="0">
              <a:buSzTx/>
              <a:buFontTx/>
              <a:buNone/>
              <a:defRPr sz="2000" b="1">
                <a:solidFill>
                  <a:srgbClr val="808080"/>
                </a:solidFill>
              </a:defRPr>
            </a:pPr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本文レベル1…"/>
          <p:cNvSpPr txBox="1">
            <a:spLocks noGrp="1"/>
          </p:cNvSpPr>
          <p:nvPr>
            <p:ph type="body" idx="1"/>
          </p:nvPr>
        </p:nvSpPr>
        <p:spPr>
          <a:xfrm>
            <a:off x="628650" y="939800"/>
            <a:ext cx="7886700" cy="52823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3" name="スライド番号"/>
          <p:cNvSpPr txBox="1">
            <a:spLocks noGrp="1"/>
          </p:cNvSpPr>
          <p:nvPr>
            <p:ph type="sldNum" sz="quarter" idx="2"/>
          </p:nvPr>
        </p:nvSpPr>
        <p:spPr>
          <a:xfrm>
            <a:off x="8241694" y="6404297"/>
            <a:ext cx="273657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  <p:sp>
        <p:nvSpPr>
          <p:cNvPr id="4" name="タイトルテキスト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タイトルテキスト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1" r:id="rId9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游ゴシック Light"/>
          <a:ea typeface="游ゴシック Light"/>
          <a:cs typeface="游ゴシック Light"/>
          <a:sym typeface="游ゴシック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游ゴシック Light"/>
          <a:ea typeface="游ゴシック Light"/>
          <a:cs typeface="游ゴシック Light"/>
          <a:sym typeface="游ゴシック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游ゴシック Light"/>
          <a:ea typeface="游ゴシック Light"/>
          <a:cs typeface="游ゴシック Light"/>
          <a:sym typeface="游ゴシック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游ゴシック Light"/>
          <a:ea typeface="游ゴシック Light"/>
          <a:cs typeface="游ゴシック Light"/>
          <a:sym typeface="游ゴシック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游ゴシック Light"/>
          <a:ea typeface="游ゴシック Light"/>
          <a:cs typeface="游ゴシック Light"/>
          <a:sym typeface="游ゴシック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游ゴシック Light"/>
          <a:ea typeface="游ゴシック Light"/>
          <a:cs typeface="游ゴシック Light"/>
          <a:sym typeface="游ゴシック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游ゴシック Light"/>
          <a:ea typeface="游ゴシック Light"/>
          <a:cs typeface="游ゴシック Light"/>
          <a:sym typeface="游ゴシック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游ゴシック Light"/>
          <a:ea typeface="游ゴシック Light"/>
          <a:cs typeface="游ゴシック Light"/>
          <a:sym typeface="游ゴシック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游ゴシック Light"/>
          <a:ea typeface="游ゴシック Light"/>
          <a:cs typeface="游ゴシック Light"/>
          <a:sym typeface="游ゴシック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游ゴシック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游ゴシック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游ゴシック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游ゴシック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游ゴシック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游ゴシック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游ゴシック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游ゴシック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游ゴシック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游ゴシック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游ゴシック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游ゴシック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游ゴシック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游ゴシック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游ゴシック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游ゴシック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游ゴシック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游ゴシック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スライド番号プレースホルダー 3"/>
          <p:cNvSpPr txBox="1">
            <a:spLocks noGrp="1"/>
          </p:cNvSpPr>
          <p:nvPr>
            <p:ph type="sldNum" sz="quarter" idx="2"/>
          </p:nvPr>
        </p:nvSpPr>
        <p:spPr>
          <a:xfrm>
            <a:off x="8326452" y="6404297"/>
            <a:ext cx="188899" cy="269241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/>
              <a:pPr/>
              <a:t>1</a:t>
            </a:fld>
            <a:endParaRPr/>
          </a:p>
        </p:txBody>
      </p:sp>
      <p:sp>
        <p:nvSpPr>
          <p:cNvPr id="6" name="正方形/長方形 5"/>
          <p:cNvSpPr/>
          <p:nvPr/>
        </p:nvSpPr>
        <p:spPr>
          <a:xfrm>
            <a:off x="395536" y="548680"/>
            <a:ext cx="4572000" cy="1408462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905255">
              <a:lnSpc>
                <a:spcPct val="120000"/>
              </a:lnSpc>
              <a:defRPr sz="1188">
                <a:solidFill>
                  <a:srgbClr val="404040"/>
                </a:solidFill>
              </a:defRPr>
            </a:pPr>
            <a:r>
              <a:rPr lang="en-US" altLang="ja-JP" dirty="0"/>
              <a:t>【</a:t>
            </a:r>
            <a:r>
              <a:rPr lang="ja-JP" altLang="en-US" dirty="0"/>
              <a:t>環境</a:t>
            </a:r>
            <a:r>
              <a:rPr lang="en-US" altLang="ja-JP" dirty="0"/>
              <a:t>】</a:t>
            </a:r>
          </a:p>
          <a:p>
            <a:pPr defTabSz="905255">
              <a:lnSpc>
                <a:spcPct val="120000"/>
              </a:lnSpc>
              <a:defRPr sz="1188">
                <a:solidFill>
                  <a:srgbClr val="404040"/>
                </a:solidFill>
              </a:defRPr>
            </a:pPr>
            <a:r>
              <a:rPr lang="ja-JP" altLang="en-US" dirty="0"/>
              <a:t>・日差し</a:t>
            </a:r>
            <a:endParaRPr lang="en-US" altLang="ja-JP" dirty="0"/>
          </a:p>
          <a:p>
            <a:pPr defTabSz="905255">
              <a:lnSpc>
                <a:spcPct val="120000"/>
              </a:lnSpc>
              <a:defRPr sz="1188">
                <a:solidFill>
                  <a:srgbClr val="404040"/>
                </a:solidFill>
              </a:defRPr>
            </a:pPr>
            <a:r>
              <a:rPr lang="ja-JP" altLang="en-US" dirty="0"/>
              <a:t>・風</a:t>
            </a:r>
            <a:endParaRPr lang="en-US" altLang="ja-JP" dirty="0"/>
          </a:p>
          <a:p>
            <a:pPr defTabSz="905255">
              <a:lnSpc>
                <a:spcPct val="120000"/>
              </a:lnSpc>
              <a:defRPr sz="1188">
                <a:solidFill>
                  <a:srgbClr val="404040"/>
                </a:solidFill>
              </a:defRPr>
            </a:pPr>
            <a:r>
              <a:rPr lang="ja-JP" altLang="en-US" dirty="0"/>
              <a:t>・緑</a:t>
            </a:r>
            <a:endParaRPr lang="en-US" altLang="ja-JP" dirty="0"/>
          </a:p>
          <a:p>
            <a:pPr defTabSz="905255">
              <a:lnSpc>
                <a:spcPct val="120000"/>
              </a:lnSpc>
              <a:defRPr sz="1188">
                <a:solidFill>
                  <a:srgbClr val="404040"/>
                </a:solidFill>
              </a:defRPr>
            </a:pPr>
            <a:r>
              <a:rPr lang="ja-JP" altLang="en-US" dirty="0"/>
              <a:t>・好きなものに囲まれている（多いという意味ではない）</a:t>
            </a:r>
            <a:endParaRPr lang="en-US" altLang="ja-JP" dirty="0"/>
          </a:p>
          <a:p>
            <a:pPr defTabSz="905255">
              <a:lnSpc>
                <a:spcPct val="120000"/>
              </a:lnSpc>
              <a:defRPr sz="1188">
                <a:solidFill>
                  <a:srgbClr val="404040"/>
                </a:solidFill>
              </a:defRPr>
            </a:pPr>
            <a:r>
              <a:rPr lang="ja-JP" altLang="en-US" dirty="0"/>
              <a:t>・便利である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395536" y="2060848"/>
            <a:ext cx="4572000" cy="1408462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905255">
              <a:lnSpc>
                <a:spcPct val="120000"/>
              </a:lnSpc>
              <a:defRPr sz="1188">
                <a:solidFill>
                  <a:srgbClr val="404040"/>
                </a:solidFill>
              </a:defRPr>
            </a:pPr>
            <a:r>
              <a:rPr lang="en-US" altLang="ja-JP" dirty="0"/>
              <a:t>【</a:t>
            </a:r>
            <a:r>
              <a:rPr lang="ja-JP" altLang="en-US" dirty="0"/>
              <a:t>精神</a:t>
            </a:r>
            <a:r>
              <a:rPr lang="en-US" altLang="ja-JP" dirty="0"/>
              <a:t>】</a:t>
            </a:r>
          </a:p>
          <a:p>
            <a:pPr defTabSz="905255">
              <a:lnSpc>
                <a:spcPct val="120000"/>
              </a:lnSpc>
              <a:defRPr sz="1188">
                <a:solidFill>
                  <a:srgbClr val="404040"/>
                </a:solidFill>
              </a:defRPr>
            </a:pPr>
            <a:r>
              <a:rPr lang="ja-JP" altLang="en-US" dirty="0"/>
              <a:t>・笑顔</a:t>
            </a:r>
            <a:endParaRPr lang="en-US" altLang="ja-JP" dirty="0"/>
          </a:p>
          <a:p>
            <a:pPr defTabSz="905255">
              <a:lnSpc>
                <a:spcPct val="120000"/>
              </a:lnSpc>
              <a:defRPr sz="1188">
                <a:solidFill>
                  <a:srgbClr val="404040"/>
                </a:solidFill>
              </a:defRPr>
            </a:pPr>
            <a:r>
              <a:rPr lang="ja-JP" altLang="en-US" dirty="0"/>
              <a:t>・安心感</a:t>
            </a:r>
            <a:endParaRPr lang="en-US" altLang="ja-JP" dirty="0"/>
          </a:p>
          <a:p>
            <a:pPr defTabSz="905255">
              <a:lnSpc>
                <a:spcPct val="120000"/>
              </a:lnSpc>
              <a:defRPr sz="1188">
                <a:solidFill>
                  <a:srgbClr val="404040"/>
                </a:solidFill>
              </a:defRPr>
            </a:pPr>
            <a:r>
              <a:rPr lang="ja-JP" altLang="en-US" dirty="0"/>
              <a:t>・心の余裕</a:t>
            </a:r>
            <a:endParaRPr lang="en-US" altLang="ja-JP" dirty="0"/>
          </a:p>
          <a:p>
            <a:pPr defTabSz="905255">
              <a:lnSpc>
                <a:spcPct val="120000"/>
              </a:lnSpc>
              <a:defRPr sz="1188">
                <a:solidFill>
                  <a:srgbClr val="404040"/>
                </a:solidFill>
              </a:defRPr>
            </a:pPr>
            <a:r>
              <a:rPr lang="ja-JP" altLang="en-US" dirty="0"/>
              <a:t>・心の切り替え</a:t>
            </a:r>
            <a:endParaRPr lang="en-US" altLang="ja-JP" dirty="0"/>
          </a:p>
          <a:p>
            <a:pPr defTabSz="905255">
              <a:lnSpc>
                <a:spcPct val="120000"/>
              </a:lnSpc>
              <a:defRPr sz="1188">
                <a:solidFill>
                  <a:srgbClr val="404040"/>
                </a:solidFill>
              </a:defRPr>
            </a:pPr>
            <a:r>
              <a:rPr lang="ja-JP" altLang="en-US" dirty="0"/>
              <a:t>・自分軸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4427984" y="548680"/>
            <a:ext cx="4572000" cy="1189108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905255">
              <a:lnSpc>
                <a:spcPct val="120000"/>
              </a:lnSpc>
              <a:defRPr sz="1188">
                <a:solidFill>
                  <a:srgbClr val="404040"/>
                </a:solidFill>
              </a:defRPr>
            </a:pPr>
            <a:r>
              <a:rPr lang="en-US" altLang="ja-JP" dirty="0"/>
              <a:t>【</a:t>
            </a:r>
            <a:r>
              <a:rPr lang="ja-JP" altLang="en-US" dirty="0"/>
              <a:t>行動</a:t>
            </a:r>
            <a:r>
              <a:rPr lang="en-US" altLang="ja-JP" dirty="0"/>
              <a:t>】</a:t>
            </a:r>
          </a:p>
          <a:p>
            <a:pPr defTabSz="905255">
              <a:lnSpc>
                <a:spcPct val="120000"/>
              </a:lnSpc>
              <a:defRPr sz="1188">
                <a:solidFill>
                  <a:srgbClr val="404040"/>
                </a:solidFill>
              </a:defRPr>
            </a:pPr>
            <a:r>
              <a:rPr lang="ja-JP" altLang="en-US" dirty="0"/>
              <a:t>・集まって楽しい</a:t>
            </a:r>
            <a:endParaRPr lang="en-US" altLang="ja-JP" dirty="0"/>
          </a:p>
          <a:p>
            <a:pPr defTabSz="905255">
              <a:lnSpc>
                <a:spcPct val="120000"/>
              </a:lnSpc>
              <a:defRPr sz="1188">
                <a:solidFill>
                  <a:srgbClr val="404040"/>
                </a:solidFill>
              </a:defRPr>
            </a:pPr>
            <a:r>
              <a:rPr lang="ja-JP" altLang="en-US" dirty="0"/>
              <a:t>・独り占めする</a:t>
            </a:r>
            <a:endParaRPr lang="en-US" altLang="ja-JP" dirty="0"/>
          </a:p>
          <a:p>
            <a:pPr defTabSz="905255">
              <a:lnSpc>
                <a:spcPct val="120000"/>
              </a:lnSpc>
              <a:defRPr sz="1188">
                <a:solidFill>
                  <a:srgbClr val="404040"/>
                </a:solidFill>
              </a:defRPr>
            </a:pPr>
            <a:r>
              <a:rPr lang="ja-JP" altLang="en-US" dirty="0"/>
              <a:t>・家族、友人</a:t>
            </a:r>
            <a:r>
              <a:rPr lang="ja-JP" altLang="en-US" dirty="0" err="1"/>
              <a:t>、、、</a:t>
            </a:r>
            <a:r>
              <a:rPr lang="ja-JP" altLang="en-US" dirty="0"/>
              <a:t>他者も受け入れる</a:t>
            </a:r>
            <a:endParaRPr lang="en-US" altLang="ja-JP" dirty="0"/>
          </a:p>
          <a:p>
            <a:pPr defTabSz="905255">
              <a:lnSpc>
                <a:spcPct val="120000"/>
              </a:lnSpc>
              <a:defRPr sz="1188">
                <a:solidFill>
                  <a:srgbClr val="404040"/>
                </a:solidFill>
              </a:defRPr>
            </a:pPr>
            <a:r>
              <a:rPr lang="ja-JP" altLang="en-US" dirty="0"/>
              <a:t>・イベントを楽しむ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4427984" y="2060848"/>
            <a:ext cx="4572000" cy="750398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905255">
              <a:lnSpc>
                <a:spcPct val="120000"/>
              </a:lnSpc>
              <a:defRPr sz="1188">
                <a:solidFill>
                  <a:srgbClr val="404040"/>
                </a:solidFill>
              </a:defRPr>
            </a:pPr>
            <a:r>
              <a:rPr lang="en-US" altLang="ja-JP" dirty="0"/>
              <a:t>【</a:t>
            </a:r>
            <a:r>
              <a:rPr lang="ja-JP" altLang="en-US" dirty="0"/>
              <a:t>時間</a:t>
            </a:r>
            <a:r>
              <a:rPr lang="en-US" altLang="ja-JP" dirty="0"/>
              <a:t>】</a:t>
            </a:r>
          </a:p>
          <a:p>
            <a:pPr defTabSz="905255">
              <a:lnSpc>
                <a:spcPct val="120000"/>
              </a:lnSpc>
              <a:defRPr sz="1188">
                <a:solidFill>
                  <a:srgbClr val="404040"/>
                </a:solidFill>
              </a:defRPr>
            </a:pPr>
            <a:r>
              <a:rPr lang="ja-JP" altLang="en-US" dirty="0"/>
              <a:t>・変化（家族の、家の）を楽しむ</a:t>
            </a:r>
            <a:endParaRPr lang="en-US" altLang="ja-JP" dirty="0"/>
          </a:p>
          <a:p>
            <a:pPr defTabSz="905255">
              <a:lnSpc>
                <a:spcPct val="120000"/>
              </a:lnSpc>
              <a:defRPr sz="1188">
                <a:solidFill>
                  <a:srgbClr val="404040"/>
                </a:solidFill>
              </a:defRPr>
            </a:pPr>
            <a:r>
              <a:rPr lang="ja-JP" altLang="en-US" dirty="0"/>
              <a:t>・新陳代謝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395536" y="3687901"/>
            <a:ext cx="85689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05255">
              <a:lnSpc>
                <a:spcPct val="200000"/>
              </a:lnSpc>
              <a:defRPr sz="1188">
                <a:solidFill>
                  <a:srgbClr val="404040"/>
                </a:solidFill>
              </a:defRPr>
            </a:pPr>
            <a:r>
              <a:rPr lang="ja-JP" altLang="en-US" sz="2000" dirty="0"/>
              <a:t>（自分軸からみた、社会からみた）居心地のよい居場所</a:t>
            </a:r>
            <a:endParaRPr lang="en-US" altLang="ja-JP" sz="2000" dirty="0"/>
          </a:p>
          <a:p>
            <a:pPr defTabSz="905255">
              <a:lnSpc>
                <a:spcPct val="200000"/>
              </a:lnSpc>
              <a:defRPr sz="1188">
                <a:solidFill>
                  <a:srgbClr val="404040"/>
                </a:solidFill>
              </a:defRPr>
            </a:pPr>
            <a:r>
              <a:rPr lang="ja-JP" altLang="en-US" sz="2000" dirty="0"/>
              <a:t>非日常の出来事や刺激を受け入れる　包容力のある　</a:t>
            </a:r>
            <a:r>
              <a:rPr lang="en-US" altLang="ja-JP" sz="2000" dirty="0"/>
              <a:t>VS</a:t>
            </a:r>
            <a:r>
              <a:rPr lang="ja-JP" altLang="en-US" sz="2000" dirty="0"/>
              <a:t>　快楽的　環境　</a:t>
            </a:r>
            <a:endParaRPr lang="en-US" altLang="ja-JP" sz="2000" dirty="0"/>
          </a:p>
          <a:p>
            <a:pPr defTabSz="905255">
              <a:lnSpc>
                <a:spcPct val="200000"/>
              </a:lnSpc>
              <a:defRPr sz="1188">
                <a:solidFill>
                  <a:srgbClr val="404040"/>
                </a:solidFill>
              </a:defRPr>
            </a:pPr>
            <a:r>
              <a:rPr lang="ja-JP" altLang="en-US" sz="2000" dirty="0"/>
              <a:t>（コロナ禍で気づいた）身近な内と外のあいだ</a:t>
            </a:r>
            <a:endParaRPr lang="en-US" altLang="ja-JP" sz="2000" dirty="0"/>
          </a:p>
        </p:txBody>
      </p:sp>
      <p:sp>
        <p:nvSpPr>
          <p:cNvPr id="12" name="正方形/長方形 11"/>
          <p:cNvSpPr/>
          <p:nvPr/>
        </p:nvSpPr>
        <p:spPr>
          <a:xfrm>
            <a:off x="395536" y="5733256"/>
            <a:ext cx="856895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05255">
              <a:lnSpc>
                <a:spcPct val="200000"/>
              </a:lnSpc>
              <a:defRPr sz="1188">
                <a:solidFill>
                  <a:srgbClr val="404040"/>
                </a:solidFill>
              </a:defRPr>
            </a:pPr>
            <a:r>
              <a:rPr lang="ja-JP" altLang="en-US" sz="1400" dirty="0"/>
              <a:t>住まい・暮らし方の「豊かさ」とは　</a:t>
            </a:r>
            <a:r>
              <a:rPr lang="ja-JP" altLang="en-US" sz="3200" dirty="0"/>
              <a:t>小さな喜びの集積 </a:t>
            </a:r>
            <a:r>
              <a:rPr lang="ja-JP" altLang="en-US" sz="1400" dirty="0"/>
              <a:t>である。</a:t>
            </a:r>
            <a:endParaRPr lang="en-US" altLang="ja-JP" sz="1400" dirty="0"/>
          </a:p>
          <a:p>
            <a:pPr defTabSz="905255">
              <a:lnSpc>
                <a:spcPct val="200000"/>
              </a:lnSpc>
              <a:defRPr sz="1188">
                <a:solidFill>
                  <a:srgbClr val="404040"/>
                </a:solidFill>
              </a:defRPr>
            </a:pPr>
            <a:endParaRPr lang="en-US" altLang="ja-JP" sz="3200" dirty="0"/>
          </a:p>
          <a:p>
            <a:pPr defTabSz="905255">
              <a:lnSpc>
                <a:spcPct val="200000"/>
              </a:lnSpc>
              <a:defRPr sz="1188">
                <a:solidFill>
                  <a:srgbClr val="404040"/>
                </a:solidFill>
              </a:defRPr>
            </a:pPr>
            <a:endParaRPr lang="ja-JP" altLang="en-US" sz="3200" dirty="0"/>
          </a:p>
        </p:txBody>
      </p:sp>
      <p:sp>
        <p:nvSpPr>
          <p:cNvPr id="9" name="正方形/長方形 8"/>
          <p:cNvSpPr/>
          <p:nvPr/>
        </p:nvSpPr>
        <p:spPr>
          <a:xfrm>
            <a:off x="395536" y="300942"/>
            <a:ext cx="4572000" cy="299762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905255">
              <a:lnSpc>
                <a:spcPct val="120000"/>
              </a:lnSpc>
              <a:defRPr sz="1188">
                <a:solidFill>
                  <a:srgbClr val="404040"/>
                </a:solidFill>
              </a:defRPr>
            </a:pPr>
            <a:r>
              <a:rPr lang="ja-JP" altLang="en-US" dirty="0"/>
              <a:t>■</a:t>
            </a:r>
            <a:r>
              <a:rPr lang="en-US" altLang="ja-JP" dirty="0"/>
              <a:t>Work2</a:t>
            </a:r>
            <a:r>
              <a:rPr lang="ja-JP" altLang="en-US" dirty="0"/>
              <a:t>の発表を踏まえたキーワードの整理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395536" y="3547423"/>
            <a:ext cx="4572000" cy="299762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905255">
              <a:lnSpc>
                <a:spcPct val="120000"/>
              </a:lnSpc>
              <a:defRPr sz="1188">
                <a:solidFill>
                  <a:srgbClr val="404040"/>
                </a:solidFill>
              </a:defRPr>
            </a:pPr>
            <a:r>
              <a:rPr lang="ja-JP" altLang="en-US" dirty="0"/>
              <a:t>■今後の議論につながりそうな視点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395536" y="5611278"/>
            <a:ext cx="4572000" cy="299762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905255">
              <a:lnSpc>
                <a:spcPct val="120000"/>
              </a:lnSpc>
              <a:defRPr sz="1188">
                <a:solidFill>
                  <a:srgbClr val="404040"/>
                </a:solidFill>
              </a:defRPr>
            </a:pPr>
            <a:r>
              <a:rPr lang="ja-JP" altLang="en-US" dirty="0"/>
              <a:t>■今日の議論のまとめ（仮）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テーマ">
  <a:themeElements>
    <a:clrScheme name="Office テーマ">
      <a:dk1>
        <a:srgbClr val="000000"/>
      </a:dk1>
      <a:lt1>
        <a:srgbClr val="CCD8E7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Office テーマ">
      <a:majorFont>
        <a:latin typeface="Helvetica"/>
        <a:ea typeface="Helvetica"/>
        <a:cs typeface="Helvetica"/>
      </a:majorFont>
      <a:minorFont>
        <a:latin typeface="游ゴシック"/>
        <a:ea typeface="游ゴシック"/>
        <a:cs typeface="游ゴシック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游ゴシック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游ゴシック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 テーマ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Office テーマ">
      <a:majorFont>
        <a:latin typeface="Helvetica"/>
        <a:ea typeface="Helvetica"/>
        <a:cs typeface="Helvetica"/>
      </a:majorFont>
      <a:minorFont>
        <a:latin typeface="游ゴシック"/>
        <a:ea typeface="游ゴシック"/>
        <a:cs typeface="游ゴシック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游ゴシック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游ゴシック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168</Words>
  <Application>Microsoft Office PowerPoint</Application>
  <PresentationFormat>画面に合わせる (4:3)</PresentationFormat>
  <Paragraphs>28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人生１００年時代の豊かな住まいと暮らし方を創出する 都市・インフラのデザイン要件の抽出</dc:title>
  <dc:creator>0678 永野　敏幸（ナガノ　トシユキ）</dc:creator>
  <cp:lastModifiedBy>sakamura.kei.aa@outlook.jp</cp:lastModifiedBy>
  <cp:revision>20</cp:revision>
  <dcterms:modified xsi:type="dcterms:W3CDTF">2021-02-25T08:33:27Z</dcterms:modified>
</cp:coreProperties>
</file>