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484A20-868A-4AB7-A227-4A285083ABBA}" v="2" dt="2021-02-25T08:57:10.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7" d="100"/>
          <a:sy n="127" d="100"/>
        </p:scale>
        <p:origin x="12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3587256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235617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3648609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156118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120138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136363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450235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252858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272820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22778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E201AA-BB94-46A0-8973-4105BAA60D27}" type="datetimeFigureOut">
              <a:rPr kumimoji="1" lang="ja-JP" altLang="en-US" smtClean="0"/>
              <a:t>2021/3/1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277654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201AA-BB94-46A0-8973-4105BAA60D27}" type="datetimeFigureOut">
              <a:rPr kumimoji="1" lang="ja-JP" altLang="en-US" smtClean="0"/>
              <a:t>2021/3/1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1CCD8-E3BF-44C4-8CF4-E10F43048A88}" type="slidenum">
              <a:rPr kumimoji="1" lang="ja-JP" altLang="en-US" smtClean="0"/>
              <a:t>‹#›</a:t>
            </a:fld>
            <a:endParaRPr kumimoji="1" lang="ja-JP" altLang="en-US"/>
          </a:p>
        </p:txBody>
      </p:sp>
    </p:spTree>
    <p:extLst>
      <p:ext uri="{BB962C8B-B14F-4D97-AF65-F5344CB8AC3E}">
        <p14:creationId xmlns:p14="http://schemas.microsoft.com/office/powerpoint/2010/main" val="3783945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9ED951-B9F8-41E7-B539-ADF7AACA68D6}"/>
              </a:ext>
            </a:extLst>
          </p:cNvPr>
          <p:cNvSpPr txBox="1"/>
          <p:nvPr/>
        </p:nvSpPr>
        <p:spPr>
          <a:xfrm>
            <a:off x="676275" y="699782"/>
            <a:ext cx="646331" cy="276999"/>
          </a:xfrm>
          <a:prstGeom prst="rect">
            <a:avLst/>
          </a:prstGeom>
          <a:noFill/>
        </p:spPr>
        <p:txBody>
          <a:bodyPr wrap="none" rtlCol="0">
            <a:spAutoFit/>
          </a:bodyPr>
          <a:lstStyle/>
          <a:p>
            <a:r>
              <a:rPr kumimoji="1" lang="ja-JP" altLang="en-US" sz="1200" dirty="0"/>
              <a:t>冒険心</a:t>
            </a:r>
          </a:p>
        </p:txBody>
      </p:sp>
      <p:sp>
        <p:nvSpPr>
          <p:cNvPr id="6" name="テキスト ボックス 5">
            <a:extLst>
              <a:ext uri="{FF2B5EF4-FFF2-40B4-BE49-F238E27FC236}">
                <a16:creationId xmlns:a16="http://schemas.microsoft.com/office/drawing/2014/main" id="{7C036287-3221-4092-B913-24B1287D79E9}"/>
              </a:ext>
            </a:extLst>
          </p:cNvPr>
          <p:cNvSpPr txBox="1"/>
          <p:nvPr/>
        </p:nvSpPr>
        <p:spPr>
          <a:xfrm>
            <a:off x="676275" y="1069114"/>
            <a:ext cx="2492990" cy="276999"/>
          </a:xfrm>
          <a:prstGeom prst="rect">
            <a:avLst/>
          </a:prstGeom>
          <a:noFill/>
        </p:spPr>
        <p:txBody>
          <a:bodyPr wrap="none" rtlCol="0">
            <a:spAutoFit/>
          </a:bodyPr>
          <a:lstStyle/>
          <a:p>
            <a:r>
              <a:rPr kumimoji="1" lang="ja-JP" altLang="en-US" sz="1200" dirty="0"/>
              <a:t>仲間・家族・酒・楽しさ・楽ちん</a:t>
            </a:r>
          </a:p>
        </p:txBody>
      </p:sp>
      <p:sp>
        <p:nvSpPr>
          <p:cNvPr id="7" name="テキスト ボックス 6">
            <a:extLst>
              <a:ext uri="{FF2B5EF4-FFF2-40B4-BE49-F238E27FC236}">
                <a16:creationId xmlns:a16="http://schemas.microsoft.com/office/drawing/2014/main" id="{410C4C62-E146-44C6-AF78-E07BEDBEF6B0}"/>
              </a:ext>
            </a:extLst>
          </p:cNvPr>
          <p:cNvSpPr txBox="1"/>
          <p:nvPr/>
        </p:nvSpPr>
        <p:spPr>
          <a:xfrm>
            <a:off x="676275" y="1438446"/>
            <a:ext cx="1261884" cy="276999"/>
          </a:xfrm>
          <a:prstGeom prst="rect">
            <a:avLst/>
          </a:prstGeom>
          <a:noFill/>
        </p:spPr>
        <p:txBody>
          <a:bodyPr wrap="none" rtlCol="0">
            <a:spAutoFit/>
          </a:bodyPr>
          <a:lstStyle/>
          <a:p>
            <a:r>
              <a:rPr kumimoji="1" lang="ja-JP" altLang="en-US" sz="1200" b="1" dirty="0"/>
              <a:t>特別感・非日常</a:t>
            </a:r>
          </a:p>
        </p:txBody>
      </p:sp>
      <p:sp>
        <p:nvSpPr>
          <p:cNvPr id="8" name="テキスト ボックス 7">
            <a:extLst>
              <a:ext uri="{FF2B5EF4-FFF2-40B4-BE49-F238E27FC236}">
                <a16:creationId xmlns:a16="http://schemas.microsoft.com/office/drawing/2014/main" id="{D2F091AA-DE46-487C-98B4-D8116B7ED2F3}"/>
              </a:ext>
            </a:extLst>
          </p:cNvPr>
          <p:cNvSpPr txBox="1"/>
          <p:nvPr/>
        </p:nvSpPr>
        <p:spPr>
          <a:xfrm>
            <a:off x="676275" y="1807778"/>
            <a:ext cx="1877437" cy="276999"/>
          </a:xfrm>
          <a:prstGeom prst="rect">
            <a:avLst/>
          </a:prstGeom>
          <a:noFill/>
        </p:spPr>
        <p:txBody>
          <a:bodyPr wrap="none" rtlCol="0">
            <a:spAutoFit/>
          </a:bodyPr>
          <a:lstStyle/>
          <a:p>
            <a:r>
              <a:rPr kumimoji="1" lang="ja-JP" altLang="en-US" sz="1200" b="1" dirty="0"/>
              <a:t>思いのまま・自由に移動</a:t>
            </a:r>
          </a:p>
        </p:txBody>
      </p:sp>
      <p:sp>
        <p:nvSpPr>
          <p:cNvPr id="9" name="テキスト ボックス 8">
            <a:extLst>
              <a:ext uri="{FF2B5EF4-FFF2-40B4-BE49-F238E27FC236}">
                <a16:creationId xmlns:a16="http://schemas.microsoft.com/office/drawing/2014/main" id="{4168B7F9-B672-48F3-82AF-81D3DF53F36D}"/>
              </a:ext>
            </a:extLst>
          </p:cNvPr>
          <p:cNvSpPr txBox="1"/>
          <p:nvPr/>
        </p:nvSpPr>
        <p:spPr>
          <a:xfrm>
            <a:off x="676275" y="2177110"/>
            <a:ext cx="492443" cy="276999"/>
          </a:xfrm>
          <a:prstGeom prst="rect">
            <a:avLst/>
          </a:prstGeom>
          <a:noFill/>
        </p:spPr>
        <p:txBody>
          <a:bodyPr wrap="none" rtlCol="0">
            <a:spAutoFit/>
          </a:bodyPr>
          <a:lstStyle/>
          <a:p>
            <a:r>
              <a:rPr kumimoji="1" lang="ja-JP" altLang="en-US" sz="1200" dirty="0"/>
              <a:t>憧れ</a:t>
            </a:r>
          </a:p>
        </p:txBody>
      </p:sp>
      <p:sp>
        <p:nvSpPr>
          <p:cNvPr id="10" name="テキスト ボックス 9">
            <a:extLst>
              <a:ext uri="{FF2B5EF4-FFF2-40B4-BE49-F238E27FC236}">
                <a16:creationId xmlns:a16="http://schemas.microsoft.com/office/drawing/2014/main" id="{417CA09F-705C-4533-9EC5-85454674C143}"/>
              </a:ext>
            </a:extLst>
          </p:cNvPr>
          <p:cNvSpPr txBox="1"/>
          <p:nvPr/>
        </p:nvSpPr>
        <p:spPr>
          <a:xfrm>
            <a:off x="676275" y="2546442"/>
            <a:ext cx="1261884" cy="276999"/>
          </a:xfrm>
          <a:prstGeom prst="rect">
            <a:avLst/>
          </a:prstGeom>
          <a:noFill/>
        </p:spPr>
        <p:txBody>
          <a:bodyPr wrap="none" rtlCol="0">
            <a:spAutoFit/>
          </a:bodyPr>
          <a:lstStyle/>
          <a:p>
            <a:r>
              <a:rPr kumimoji="1" lang="ja-JP" altLang="en-US" sz="1200" dirty="0"/>
              <a:t>運転自体楽しい</a:t>
            </a:r>
          </a:p>
        </p:txBody>
      </p:sp>
      <p:sp>
        <p:nvSpPr>
          <p:cNvPr id="11" name="テキスト ボックス 10">
            <a:extLst>
              <a:ext uri="{FF2B5EF4-FFF2-40B4-BE49-F238E27FC236}">
                <a16:creationId xmlns:a16="http://schemas.microsoft.com/office/drawing/2014/main" id="{1957EE3D-1507-4C71-A92D-C627EC4B5A21}"/>
              </a:ext>
            </a:extLst>
          </p:cNvPr>
          <p:cNvSpPr txBox="1"/>
          <p:nvPr/>
        </p:nvSpPr>
        <p:spPr>
          <a:xfrm>
            <a:off x="676274" y="2915774"/>
            <a:ext cx="1877437" cy="276999"/>
          </a:xfrm>
          <a:prstGeom prst="rect">
            <a:avLst/>
          </a:prstGeom>
          <a:noFill/>
        </p:spPr>
        <p:txBody>
          <a:bodyPr wrap="none" rtlCol="0">
            <a:spAutoFit/>
          </a:bodyPr>
          <a:lstStyle/>
          <a:p>
            <a:r>
              <a:rPr kumimoji="1" lang="ja-JP" altLang="en-US" sz="1200" dirty="0"/>
              <a:t>便利だと逆につまらない</a:t>
            </a:r>
          </a:p>
        </p:txBody>
      </p:sp>
      <p:sp>
        <p:nvSpPr>
          <p:cNvPr id="12" name="テキスト ボックス 11">
            <a:extLst>
              <a:ext uri="{FF2B5EF4-FFF2-40B4-BE49-F238E27FC236}">
                <a16:creationId xmlns:a16="http://schemas.microsoft.com/office/drawing/2014/main" id="{9A75E7B7-2E61-40AF-AF66-025DC066DCE4}"/>
              </a:ext>
            </a:extLst>
          </p:cNvPr>
          <p:cNvSpPr txBox="1"/>
          <p:nvPr/>
        </p:nvSpPr>
        <p:spPr>
          <a:xfrm>
            <a:off x="676274" y="3285106"/>
            <a:ext cx="2646878" cy="276999"/>
          </a:xfrm>
          <a:prstGeom prst="rect">
            <a:avLst/>
          </a:prstGeom>
          <a:noFill/>
        </p:spPr>
        <p:txBody>
          <a:bodyPr wrap="none" rtlCol="0">
            <a:spAutoFit/>
          </a:bodyPr>
          <a:lstStyle/>
          <a:p>
            <a:r>
              <a:rPr kumimoji="1" lang="ja-JP" altLang="en-US" sz="1200" dirty="0"/>
              <a:t>運転している感／させられている感</a:t>
            </a:r>
          </a:p>
        </p:txBody>
      </p:sp>
      <p:sp>
        <p:nvSpPr>
          <p:cNvPr id="13" name="テキスト ボックス 12">
            <a:extLst>
              <a:ext uri="{FF2B5EF4-FFF2-40B4-BE49-F238E27FC236}">
                <a16:creationId xmlns:a16="http://schemas.microsoft.com/office/drawing/2014/main" id="{EDFAAB7D-D1A2-401F-B957-D939B0BE7819}"/>
              </a:ext>
            </a:extLst>
          </p:cNvPr>
          <p:cNvSpPr txBox="1"/>
          <p:nvPr/>
        </p:nvSpPr>
        <p:spPr>
          <a:xfrm>
            <a:off x="676274" y="3654438"/>
            <a:ext cx="2339102" cy="276999"/>
          </a:xfrm>
          <a:prstGeom prst="rect">
            <a:avLst/>
          </a:prstGeom>
          <a:noFill/>
        </p:spPr>
        <p:txBody>
          <a:bodyPr wrap="none" rtlCol="0">
            <a:spAutoFit/>
          </a:bodyPr>
          <a:lstStyle/>
          <a:p>
            <a:r>
              <a:rPr kumimoji="1" lang="ja-JP" altLang="en-US" sz="1200" dirty="0"/>
              <a:t>義務的移動：通勤通学はつらい</a:t>
            </a:r>
          </a:p>
        </p:txBody>
      </p:sp>
      <p:sp>
        <p:nvSpPr>
          <p:cNvPr id="14" name="テキスト ボックス 13">
            <a:extLst>
              <a:ext uri="{FF2B5EF4-FFF2-40B4-BE49-F238E27FC236}">
                <a16:creationId xmlns:a16="http://schemas.microsoft.com/office/drawing/2014/main" id="{5464AC6E-AD84-4FDC-9154-2AB35FB50E1B}"/>
              </a:ext>
            </a:extLst>
          </p:cNvPr>
          <p:cNvSpPr txBox="1"/>
          <p:nvPr/>
        </p:nvSpPr>
        <p:spPr>
          <a:xfrm>
            <a:off x="676274" y="4023770"/>
            <a:ext cx="1107996" cy="276999"/>
          </a:xfrm>
          <a:prstGeom prst="rect">
            <a:avLst/>
          </a:prstGeom>
          <a:noFill/>
        </p:spPr>
        <p:txBody>
          <a:bodyPr wrap="none" rtlCol="0">
            <a:spAutoFit/>
          </a:bodyPr>
          <a:lstStyle/>
          <a:p>
            <a:r>
              <a:rPr kumimoji="1" lang="ja-JP" altLang="en-US" sz="1200" dirty="0"/>
              <a:t>一人で自由に</a:t>
            </a:r>
          </a:p>
        </p:txBody>
      </p:sp>
      <p:sp>
        <p:nvSpPr>
          <p:cNvPr id="15" name="テキスト ボックス 14">
            <a:extLst>
              <a:ext uri="{FF2B5EF4-FFF2-40B4-BE49-F238E27FC236}">
                <a16:creationId xmlns:a16="http://schemas.microsoft.com/office/drawing/2014/main" id="{572247ED-DB6A-4BD8-B96E-BA4684D88508}"/>
              </a:ext>
            </a:extLst>
          </p:cNvPr>
          <p:cNvSpPr txBox="1"/>
          <p:nvPr/>
        </p:nvSpPr>
        <p:spPr>
          <a:xfrm>
            <a:off x="676274" y="4393102"/>
            <a:ext cx="2800767" cy="276999"/>
          </a:xfrm>
          <a:prstGeom prst="rect">
            <a:avLst/>
          </a:prstGeom>
          <a:noFill/>
        </p:spPr>
        <p:txBody>
          <a:bodyPr wrap="none" rtlCol="0">
            <a:spAutoFit/>
          </a:bodyPr>
          <a:lstStyle/>
          <a:p>
            <a:r>
              <a:rPr kumimoji="1" lang="ja-JP" altLang="en-US" sz="1200" dirty="0"/>
              <a:t>移動の手段と目的が一緒になったら？</a:t>
            </a:r>
          </a:p>
        </p:txBody>
      </p:sp>
      <p:sp>
        <p:nvSpPr>
          <p:cNvPr id="16" name="テキスト ボックス 15">
            <a:extLst>
              <a:ext uri="{FF2B5EF4-FFF2-40B4-BE49-F238E27FC236}">
                <a16:creationId xmlns:a16="http://schemas.microsoft.com/office/drawing/2014/main" id="{68C7D984-B6A6-42CE-8A0F-1140D39F0731}"/>
              </a:ext>
            </a:extLst>
          </p:cNvPr>
          <p:cNvSpPr txBox="1"/>
          <p:nvPr/>
        </p:nvSpPr>
        <p:spPr>
          <a:xfrm>
            <a:off x="676274" y="4762434"/>
            <a:ext cx="3339376" cy="276999"/>
          </a:xfrm>
          <a:prstGeom prst="rect">
            <a:avLst/>
          </a:prstGeom>
          <a:noFill/>
        </p:spPr>
        <p:txBody>
          <a:bodyPr wrap="none" rtlCol="0">
            <a:spAutoFit/>
          </a:bodyPr>
          <a:lstStyle/>
          <a:p>
            <a:r>
              <a:rPr kumimoji="1" lang="ja-JP" altLang="en-US" sz="1200" dirty="0"/>
              <a:t>見知らぬ土地をゆっくり移動≠長距離移動は？</a:t>
            </a:r>
          </a:p>
        </p:txBody>
      </p:sp>
      <p:sp>
        <p:nvSpPr>
          <p:cNvPr id="17" name="テキスト ボックス 16">
            <a:extLst>
              <a:ext uri="{FF2B5EF4-FFF2-40B4-BE49-F238E27FC236}">
                <a16:creationId xmlns:a16="http://schemas.microsoft.com/office/drawing/2014/main" id="{3584902C-BDEB-4BC6-9C2F-A7690DE5E6A9}"/>
              </a:ext>
            </a:extLst>
          </p:cNvPr>
          <p:cNvSpPr txBox="1"/>
          <p:nvPr/>
        </p:nvSpPr>
        <p:spPr>
          <a:xfrm>
            <a:off x="4728848" y="699782"/>
            <a:ext cx="1723549" cy="276999"/>
          </a:xfrm>
          <a:prstGeom prst="rect">
            <a:avLst/>
          </a:prstGeom>
          <a:noFill/>
        </p:spPr>
        <p:txBody>
          <a:bodyPr wrap="none" rtlCol="0">
            <a:spAutoFit/>
          </a:bodyPr>
          <a:lstStyle/>
          <a:p>
            <a:r>
              <a:rPr kumimoji="1" lang="ja-JP" altLang="en-US" sz="1200" dirty="0"/>
              <a:t>一人で歩き回る楽しさ</a:t>
            </a:r>
          </a:p>
        </p:txBody>
      </p:sp>
      <p:sp>
        <p:nvSpPr>
          <p:cNvPr id="18" name="テキスト ボックス 17">
            <a:extLst>
              <a:ext uri="{FF2B5EF4-FFF2-40B4-BE49-F238E27FC236}">
                <a16:creationId xmlns:a16="http://schemas.microsoft.com/office/drawing/2014/main" id="{F871861F-BB5E-4D44-A376-406A4CE959E4}"/>
              </a:ext>
            </a:extLst>
          </p:cNvPr>
          <p:cNvSpPr txBox="1"/>
          <p:nvPr/>
        </p:nvSpPr>
        <p:spPr>
          <a:xfrm>
            <a:off x="4728847" y="1069114"/>
            <a:ext cx="4366901" cy="276999"/>
          </a:xfrm>
          <a:prstGeom prst="rect">
            <a:avLst/>
          </a:prstGeom>
          <a:noFill/>
        </p:spPr>
        <p:txBody>
          <a:bodyPr wrap="none" rtlCol="0">
            <a:spAutoFit/>
          </a:bodyPr>
          <a:lstStyle/>
          <a:p>
            <a:r>
              <a:rPr kumimoji="1" lang="ja-JP" altLang="en-US" sz="1200" dirty="0"/>
              <a:t>地球環境にやさしい移動とは？</a:t>
            </a:r>
            <a:r>
              <a:rPr kumimoji="1" lang="en-US" altLang="ja-JP" sz="1200" dirty="0"/>
              <a:t>Ex.</a:t>
            </a:r>
            <a:r>
              <a:rPr kumimoji="1" lang="ja-JP" altLang="en-US" sz="1200" dirty="0"/>
              <a:t>キックスケーター・自転車</a:t>
            </a:r>
          </a:p>
        </p:txBody>
      </p:sp>
      <p:sp>
        <p:nvSpPr>
          <p:cNvPr id="19" name="テキスト ボックス 18">
            <a:extLst>
              <a:ext uri="{FF2B5EF4-FFF2-40B4-BE49-F238E27FC236}">
                <a16:creationId xmlns:a16="http://schemas.microsoft.com/office/drawing/2014/main" id="{3CF9AD4C-B0BE-49C7-BEAB-0AAFB59E482C}"/>
              </a:ext>
            </a:extLst>
          </p:cNvPr>
          <p:cNvSpPr txBox="1"/>
          <p:nvPr/>
        </p:nvSpPr>
        <p:spPr>
          <a:xfrm>
            <a:off x="4728846" y="1438446"/>
            <a:ext cx="3709670" cy="276999"/>
          </a:xfrm>
          <a:prstGeom prst="rect">
            <a:avLst/>
          </a:prstGeom>
          <a:noFill/>
        </p:spPr>
        <p:txBody>
          <a:bodyPr wrap="none" rtlCol="0">
            <a:spAutoFit/>
          </a:bodyPr>
          <a:lstStyle/>
          <a:p>
            <a:r>
              <a:rPr kumimoji="1" lang="ja-JP" altLang="en-US" sz="1200" dirty="0"/>
              <a:t>プラレールづくりは楽しい→移動しやすいこととは</a:t>
            </a:r>
          </a:p>
        </p:txBody>
      </p:sp>
      <p:sp>
        <p:nvSpPr>
          <p:cNvPr id="20" name="テキスト ボックス 19">
            <a:extLst>
              <a:ext uri="{FF2B5EF4-FFF2-40B4-BE49-F238E27FC236}">
                <a16:creationId xmlns:a16="http://schemas.microsoft.com/office/drawing/2014/main" id="{01AFC7E3-B198-4D11-947B-45E567FACABB}"/>
              </a:ext>
            </a:extLst>
          </p:cNvPr>
          <p:cNvSpPr txBox="1"/>
          <p:nvPr/>
        </p:nvSpPr>
        <p:spPr>
          <a:xfrm>
            <a:off x="4728845" y="1807778"/>
            <a:ext cx="2800767" cy="276999"/>
          </a:xfrm>
          <a:prstGeom prst="rect">
            <a:avLst/>
          </a:prstGeom>
          <a:noFill/>
        </p:spPr>
        <p:txBody>
          <a:bodyPr wrap="none" rtlCol="0">
            <a:spAutoFit/>
          </a:bodyPr>
          <a:lstStyle/>
          <a:p>
            <a:r>
              <a:rPr kumimoji="1" lang="ja-JP" altLang="en-US" sz="1200" b="1" dirty="0"/>
              <a:t>風景（特に、日常と違うもの）の経験</a:t>
            </a:r>
          </a:p>
        </p:txBody>
      </p:sp>
      <p:sp>
        <p:nvSpPr>
          <p:cNvPr id="22" name="テキスト ボックス 21">
            <a:extLst>
              <a:ext uri="{FF2B5EF4-FFF2-40B4-BE49-F238E27FC236}">
                <a16:creationId xmlns:a16="http://schemas.microsoft.com/office/drawing/2014/main" id="{9FFD51B1-97AE-4247-8EE9-C54FD1F98ECD}"/>
              </a:ext>
            </a:extLst>
          </p:cNvPr>
          <p:cNvSpPr txBox="1"/>
          <p:nvPr/>
        </p:nvSpPr>
        <p:spPr>
          <a:xfrm>
            <a:off x="676272" y="5131766"/>
            <a:ext cx="6801862" cy="276999"/>
          </a:xfrm>
          <a:prstGeom prst="rect">
            <a:avLst/>
          </a:prstGeom>
          <a:noFill/>
        </p:spPr>
        <p:txBody>
          <a:bodyPr wrap="none" rtlCol="0">
            <a:spAutoFit/>
          </a:bodyPr>
          <a:lstStyle/>
          <a:p>
            <a:r>
              <a:rPr kumimoji="1" lang="ja-JP" altLang="en-US" sz="1200" dirty="0"/>
              <a:t>バーチャルな移動でも楽しいか？⇔行ってみたい！　</a:t>
            </a:r>
            <a:r>
              <a:rPr kumimoji="1" lang="ja-JP" altLang="en-US" sz="1200" b="1" dirty="0"/>
              <a:t>バーチャル体験がリアルな移動を誘発する</a:t>
            </a:r>
          </a:p>
        </p:txBody>
      </p:sp>
      <p:sp>
        <p:nvSpPr>
          <p:cNvPr id="23" name="テキスト ボックス 22">
            <a:extLst>
              <a:ext uri="{FF2B5EF4-FFF2-40B4-BE49-F238E27FC236}">
                <a16:creationId xmlns:a16="http://schemas.microsoft.com/office/drawing/2014/main" id="{646BAE9A-6D97-46F9-85E8-8FDC279A4150}"/>
              </a:ext>
            </a:extLst>
          </p:cNvPr>
          <p:cNvSpPr txBox="1"/>
          <p:nvPr/>
        </p:nvSpPr>
        <p:spPr>
          <a:xfrm>
            <a:off x="4728845" y="2177110"/>
            <a:ext cx="3108543" cy="276999"/>
          </a:xfrm>
          <a:prstGeom prst="rect">
            <a:avLst/>
          </a:prstGeom>
          <a:noFill/>
        </p:spPr>
        <p:txBody>
          <a:bodyPr wrap="none" rtlCol="0">
            <a:spAutoFit/>
          </a:bodyPr>
          <a:lstStyle/>
          <a:p>
            <a:r>
              <a:rPr kumimoji="1" lang="ja-JP" altLang="en-US" sz="1200" dirty="0"/>
              <a:t>地下化：点から点への移動は面白いのか？</a:t>
            </a:r>
          </a:p>
        </p:txBody>
      </p:sp>
      <p:sp>
        <p:nvSpPr>
          <p:cNvPr id="24" name="テキスト ボックス 23">
            <a:extLst>
              <a:ext uri="{FF2B5EF4-FFF2-40B4-BE49-F238E27FC236}">
                <a16:creationId xmlns:a16="http://schemas.microsoft.com/office/drawing/2014/main" id="{60D5B73E-743F-40B5-97A3-D7E025D6986C}"/>
              </a:ext>
            </a:extLst>
          </p:cNvPr>
          <p:cNvSpPr txBox="1"/>
          <p:nvPr/>
        </p:nvSpPr>
        <p:spPr>
          <a:xfrm>
            <a:off x="4728845" y="2546442"/>
            <a:ext cx="1877437" cy="276999"/>
          </a:xfrm>
          <a:prstGeom prst="rect">
            <a:avLst/>
          </a:prstGeom>
          <a:noFill/>
        </p:spPr>
        <p:txBody>
          <a:bodyPr wrap="none" rtlCol="0">
            <a:spAutoFit/>
          </a:bodyPr>
          <a:lstStyle/>
          <a:p>
            <a:r>
              <a:rPr kumimoji="1" lang="ja-JP" altLang="en-US" sz="1200" dirty="0"/>
              <a:t>地下化：バーチャル車窓</a:t>
            </a:r>
          </a:p>
        </p:txBody>
      </p:sp>
      <p:sp>
        <p:nvSpPr>
          <p:cNvPr id="25" name="テキスト ボックス 24">
            <a:extLst>
              <a:ext uri="{FF2B5EF4-FFF2-40B4-BE49-F238E27FC236}">
                <a16:creationId xmlns:a16="http://schemas.microsoft.com/office/drawing/2014/main" id="{F79359BE-8880-4AA3-93B2-E6A3E16B517E}"/>
              </a:ext>
            </a:extLst>
          </p:cNvPr>
          <p:cNvSpPr txBox="1"/>
          <p:nvPr/>
        </p:nvSpPr>
        <p:spPr>
          <a:xfrm>
            <a:off x="4728845" y="2915774"/>
            <a:ext cx="1415772" cy="276999"/>
          </a:xfrm>
          <a:prstGeom prst="rect">
            <a:avLst/>
          </a:prstGeom>
          <a:noFill/>
        </p:spPr>
        <p:txBody>
          <a:bodyPr wrap="none" rtlCol="0">
            <a:spAutoFit/>
          </a:bodyPr>
          <a:lstStyle/>
          <a:p>
            <a:r>
              <a:rPr kumimoji="1" lang="ja-JP" altLang="en-US" sz="1200" dirty="0"/>
              <a:t>移動体験を面白く</a:t>
            </a:r>
          </a:p>
        </p:txBody>
      </p:sp>
      <p:sp>
        <p:nvSpPr>
          <p:cNvPr id="26" name="テキスト ボックス 25">
            <a:extLst>
              <a:ext uri="{FF2B5EF4-FFF2-40B4-BE49-F238E27FC236}">
                <a16:creationId xmlns:a16="http://schemas.microsoft.com/office/drawing/2014/main" id="{83FF3F76-81F4-4314-A179-F3C8B48D40B1}"/>
              </a:ext>
            </a:extLst>
          </p:cNvPr>
          <p:cNvSpPr txBox="1"/>
          <p:nvPr/>
        </p:nvSpPr>
        <p:spPr>
          <a:xfrm>
            <a:off x="4728845" y="3285106"/>
            <a:ext cx="2800767" cy="276999"/>
          </a:xfrm>
          <a:prstGeom prst="rect">
            <a:avLst/>
          </a:prstGeom>
          <a:noFill/>
        </p:spPr>
        <p:txBody>
          <a:bodyPr wrap="none" rtlCol="0">
            <a:spAutoFit/>
          </a:bodyPr>
          <a:lstStyle/>
          <a:p>
            <a:r>
              <a:rPr kumimoji="1" lang="ja-JP" altLang="en-US" sz="1200" dirty="0"/>
              <a:t>鉄道：マストラから移動価値の創造へ</a:t>
            </a:r>
          </a:p>
        </p:txBody>
      </p:sp>
      <p:sp>
        <p:nvSpPr>
          <p:cNvPr id="27" name="テキスト ボックス 26">
            <a:extLst>
              <a:ext uri="{FF2B5EF4-FFF2-40B4-BE49-F238E27FC236}">
                <a16:creationId xmlns:a16="http://schemas.microsoft.com/office/drawing/2014/main" id="{8B3BA087-0619-4519-85D7-1C912E6460C9}"/>
              </a:ext>
            </a:extLst>
          </p:cNvPr>
          <p:cNvSpPr txBox="1"/>
          <p:nvPr/>
        </p:nvSpPr>
        <p:spPr>
          <a:xfrm>
            <a:off x="4728845" y="3654438"/>
            <a:ext cx="4185761" cy="276999"/>
          </a:xfrm>
          <a:prstGeom prst="rect">
            <a:avLst/>
          </a:prstGeom>
          <a:noFill/>
        </p:spPr>
        <p:txBody>
          <a:bodyPr wrap="none" rtlCol="0">
            <a:spAutoFit/>
          </a:bodyPr>
          <a:lstStyle/>
          <a:p>
            <a:r>
              <a:rPr kumimoji="1" lang="ja-JP" altLang="en-US" sz="1200" dirty="0"/>
              <a:t>移動経路の選び方：「時間」価値の捉え方がキーワード？</a:t>
            </a:r>
          </a:p>
        </p:txBody>
      </p:sp>
      <p:sp>
        <p:nvSpPr>
          <p:cNvPr id="28" name="テキスト ボックス 27">
            <a:extLst>
              <a:ext uri="{FF2B5EF4-FFF2-40B4-BE49-F238E27FC236}">
                <a16:creationId xmlns:a16="http://schemas.microsoft.com/office/drawing/2014/main" id="{27C94D84-8F09-4073-BD32-A2324C849FAF}"/>
              </a:ext>
            </a:extLst>
          </p:cNvPr>
          <p:cNvSpPr txBox="1"/>
          <p:nvPr/>
        </p:nvSpPr>
        <p:spPr>
          <a:xfrm>
            <a:off x="4728845" y="4023770"/>
            <a:ext cx="2492990" cy="276999"/>
          </a:xfrm>
          <a:prstGeom prst="rect">
            <a:avLst/>
          </a:prstGeom>
          <a:noFill/>
        </p:spPr>
        <p:txBody>
          <a:bodyPr wrap="none" rtlCol="0">
            <a:spAutoFit/>
          </a:bodyPr>
          <a:lstStyle/>
          <a:p>
            <a:r>
              <a:rPr kumimoji="1" lang="ja-JP" altLang="en-US" sz="1200" b="1" dirty="0"/>
              <a:t>非日常こそが本来は普通（本質）</a:t>
            </a:r>
          </a:p>
        </p:txBody>
      </p:sp>
      <p:sp>
        <p:nvSpPr>
          <p:cNvPr id="29" name="テキスト ボックス 28">
            <a:extLst>
              <a:ext uri="{FF2B5EF4-FFF2-40B4-BE49-F238E27FC236}">
                <a16:creationId xmlns:a16="http://schemas.microsoft.com/office/drawing/2014/main" id="{6745E265-7805-43B5-A201-09BC2FA36E0E}"/>
              </a:ext>
            </a:extLst>
          </p:cNvPr>
          <p:cNvSpPr txBox="1"/>
          <p:nvPr/>
        </p:nvSpPr>
        <p:spPr>
          <a:xfrm>
            <a:off x="4728844" y="4393102"/>
            <a:ext cx="3262432" cy="276999"/>
          </a:xfrm>
          <a:prstGeom prst="rect">
            <a:avLst/>
          </a:prstGeom>
          <a:noFill/>
        </p:spPr>
        <p:txBody>
          <a:bodyPr wrap="none" rtlCol="0">
            <a:spAutoFit/>
          </a:bodyPr>
          <a:lstStyle/>
          <a:p>
            <a:r>
              <a:rPr kumimoji="1" lang="ja-JP" altLang="en-US" sz="1200" dirty="0"/>
              <a:t>仲間・友人と一緒の場としての移動の楽しさ</a:t>
            </a:r>
          </a:p>
        </p:txBody>
      </p:sp>
      <p:sp>
        <p:nvSpPr>
          <p:cNvPr id="30" name="テキスト ボックス 1">
            <a:extLst>
              <a:ext uri="{FF2B5EF4-FFF2-40B4-BE49-F238E27FC236}">
                <a16:creationId xmlns:a16="http://schemas.microsoft.com/office/drawing/2014/main" id="{C5C489C8-0BB8-40D1-A13D-AA22428469DE}"/>
              </a:ext>
            </a:extLst>
          </p:cNvPr>
          <p:cNvSpPr txBox="1"/>
          <p:nvPr/>
        </p:nvSpPr>
        <p:spPr>
          <a:xfrm>
            <a:off x="676272" y="5656429"/>
            <a:ext cx="7980070" cy="101566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200" dirty="0"/>
              <a:t>次回に向けた検討キーワード</a:t>
            </a:r>
            <a:endParaRPr kumimoji="1" lang="en-US" altLang="ja-JP" sz="1200" dirty="0"/>
          </a:p>
          <a:p>
            <a:r>
              <a:rPr kumimoji="1" lang="ja-JP" altLang="en-US" sz="1200" dirty="0"/>
              <a:t>・「人生</a:t>
            </a:r>
            <a:r>
              <a:rPr kumimoji="1" lang="en-US" altLang="ja-JP" sz="1200" dirty="0"/>
              <a:t>100</a:t>
            </a:r>
            <a:r>
              <a:rPr kumimoji="1" lang="ja-JP" altLang="en-US" sz="1200" dirty="0"/>
              <a:t>年時代」の中でのどの断面での豊かさを考えるのか（定義の要否、あるいは人生を俯瞰的に見る？）</a:t>
            </a:r>
            <a:endParaRPr kumimoji="1" lang="en-US" altLang="ja-JP" sz="1200" dirty="0"/>
          </a:p>
          <a:p>
            <a:r>
              <a:rPr kumimoji="1" lang="ja-JP" altLang="en-US" sz="1200" dirty="0"/>
              <a:t>・移動・モビリティは選択の自由度が増すことによりさらに豊かさが増すと考えられるが、人は何を基準に</a:t>
            </a:r>
            <a:endParaRPr kumimoji="1" lang="en-US" altLang="ja-JP" sz="1200" dirty="0"/>
          </a:p>
          <a:p>
            <a:r>
              <a:rPr kumimoji="1" lang="ja-JP" altLang="en-US" sz="1200" dirty="0"/>
              <a:t>　移動手段を選択するのか？</a:t>
            </a:r>
            <a:endParaRPr kumimoji="1" lang="en-US" altLang="ja-JP" sz="1200" dirty="0"/>
          </a:p>
          <a:p>
            <a:r>
              <a:rPr kumimoji="1" lang="ja-JP" altLang="en-US" sz="1200" dirty="0"/>
              <a:t>・「非日常的経験としての移動」が実は移動の本質なのではないか、という仮説の深掘り。</a:t>
            </a:r>
          </a:p>
        </p:txBody>
      </p:sp>
      <p:sp>
        <p:nvSpPr>
          <p:cNvPr id="31" name="テキスト ボックス 30">
            <a:extLst>
              <a:ext uri="{FF2B5EF4-FFF2-40B4-BE49-F238E27FC236}">
                <a16:creationId xmlns:a16="http://schemas.microsoft.com/office/drawing/2014/main" id="{EADEF51C-A5E9-4DA6-AEE1-3F2F3A817BA4}"/>
              </a:ext>
            </a:extLst>
          </p:cNvPr>
          <p:cNvSpPr txBox="1"/>
          <p:nvPr/>
        </p:nvSpPr>
        <p:spPr>
          <a:xfrm>
            <a:off x="676275" y="191950"/>
            <a:ext cx="2348720" cy="276999"/>
          </a:xfrm>
          <a:prstGeom prst="rect">
            <a:avLst/>
          </a:prstGeom>
          <a:noFill/>
        </p:spPr>
        <p:txBody>
          <a:bodyPr wrap="none" rtlCol="0">
            <a:spAutoFit/>
          </a:bodyPr>
          <a:lstStyle/>
          <a:p>
            <a:r>
              <a:rPr kumimoji="1" lang="en-US" altLang="ja-JP" sz="1200" dirty="0"/>
              <a:t>210225</a:t>
            </a:r>
            <a:r>
              <a:rPr kumimoji="1" lang="ja-JP" altLang="en-US" sz="1200"/>
              <a:t>　本日出たキーワード集</a:t>
            </a:r>
            <a:endParaRPr kumimoji="1" lang="ja-JP" altLang="en-US" sz="1200" dirty="0"/>
          </a:p>
        </p:txBody>
      </p:sp>
    </p:spTree>
    <p:extLst>
      <p:ext uri="{BB962C8B-B14F-4D97-AF65-F5344CB8AC3E}">
        <p14:creationId xmlns:p14="http://schemas.microsoft.com/office/powerpoint/2010/main" val="4464399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302</Words>
  <Application>Microsoft Office PowerPoint</Application>
  <PresentationFormat>画面に合わせる (4:3)</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師範</dc:creator>
  <cp:lastModifiedBy>KANSYA-JIMU</cp:lastModifiedBy>
  <cp:revision>7</cp:revision>
  <dcterms:created xsi:type="dcterms:W3CDTF">2021-02-25T06:26:17Z</dcterms:created>
  <dcterms:modified xsi:type="dcterms:W3CDTF">2021-03-01T05:54:55Z</dcterms:modified>
</cp:coreProperties>
</file>