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8"/>
  </p:notesMasterIdLst>
  <p:sldIdLst>
    <p:sldId id="778" r:id="rId2"/>
    <p:sldId id="779" r:id="rId3"/>
    <p:sldId id="773" r:id="rId4"/>
    <p:sldId id="780" r:id="rId5"/>
    <p:sldId id="771" r:id="rId6"/>
    <p:sldId id="772" r:id="rId7"/>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kamura.kei.aa@outlook.jp" initials="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FFCC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667" autoAdjust="0"/>
    <p:restoredTop sz="88184" autoAdjust="0"/>
  </p:normalViewPr>
  <p:slideViewPr>
    <p:cSldViewPr snapToGrid="0">
      <p:cViewPr varScale="1">
        <p:scale>
          <a:sx n="62" d="100"/>
          <a:sy n="62" d="100"/>
        </p:scale>
        <p:origin x="1788" y="60"/>
      </p:cViewPr>
      <p:guideLst>
        <p:guide orient="horz" pos="2183"/>
        <p:guide pos="2880"/>
      </p:guideLst>
    </p:cSldViewPr>
  </p:slideViewPr>
  <p:notesTextViewPr>
    <p:cViewPr>
      <p:scale>
        <a:sx n="1" d="1"/>
        <a:sy n="1" d="1"/>
      </p:scale>
      <p:origin x="0" y="0"/>
    </p:cViewPr>
  </p:notesTextViewPr>
  <p:notesViewPr>
    <p:cSldViewPr snapToGrid="0" showGuides="1">
      <p:cViewPr varScale="1">
        <p:scale>
          <a:sx n="66" d="100"/>
          <a:sy n="66" d="100"/>
        </p:scale>
        <p:origin x="2571" y="6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18831" cy="495029"/>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1"/>
            <a:ext cx="2918831" cy="495029"/>
          </a:xfrm>
          <a:prstGeom prst="rect">
            <a:avLst/>
          </a:prstGeom>
        </p:spPr>
        <p:txBody>
          <a:bodyPr vert="horz" lIns="90644" tIns="45322" rIns="90644" bIns="45322" rtlCol="0"/>
          <a:lstStyle>
            <a:lvl1pPr algn="r">
              <a:defRPr sz="1200"/>
            </a:lvl1pPr>
          </a:lstStyle>
          <a:p>
            <a:fld id="{3B745186-FE41-4A88-B4D0-51219F2A53EA}" type="datetimeFigureOut">
              <a:rPr kumimoji="1" lang="ja-JP" altLang="en-US" smtClean="0"/>
              <a:t>2021/3/12</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0"/>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6"/>
            <a:ext cx="2918831" cy="495028"/>
          </a:xfrm>
          <a:prstGeom prst="rect">
            <a:avLst/>
          </a:prstGeom>
        </p:spPr>
        <p:txBody>
          <a:bodyPr vert="horz" lIns="90644" tIns="45322" rIns="90644" bIns="45322" rtlCol="0" anchor="b"/>
          <a:lstStyle>
            <a:lvl1pPr algn="r">
              <a:defRPr sz="1200"/>
            </a:lvl1pPr>
          </a:lstStyle>
          <a:p>
            <a:fld id="{56624E4A-88ED-4CF1-BA9D-2C78ABA53C8F}" type="slidenum">
              <a:rPr kumimoji="1" lang="ja-JP" altLang="en-US" smtClean="0"/>
              <a:t>‹#›</a:t>
            </a:fld>
            <a:endParaRPr kumimoji="1" lang="ja-JP" altLang="en-US"/>
          </a:p>
        </p:txBody>
      </p:sp>
    </p:spTree>
    <p:extLst>
      <p:ext uri="{BB962C8B-B14F-4D97-AF65-F5344CB8AC3E}">
        <p14:creationId xmlns:p14="http://schemas.microsoft.com/office/powerpoint/2010/main" val="313074989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2686050" y="1387369"/>
            <a:ext cx="5829300" cy="2706413"/>
          </a:xfrm>
        </p:spPr>
        <p:txBody>
          <a:bodyPr anchor="ctr">
            <a:normAutofit/>
          </a:bodyPr>
          <a:lstStyle>
            <a:lvl1pPr algn="l">
              <a:lnSpc>
                <a:spcPts val="7200"/>
              </a:lnSpc>
              <a:defRPr sz="4800" b="1"/>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3810000" y="4321996"/>
            <a:ext cx="4705350" cy="1655762"/>
          </a:xfrm>
        </p:spPr>
        <p:txBody>
          <a:bodyPr anchor="ctr">
            <a:normAutofit/>
          </a:bodyPr>
          <a:lstStyle>
            <a:lvl1pPr marL="0" indent="0" algn="l">
              <a:buNone/>
              <a:defRPr sz="2000">
                <a:solidFill>
                  <a:schemeClr val="tx1">
                    <a:lumMod val="50000"/>
                    <a:lumOff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dirty="0"/>
              <a:t>マスター サブタイトルの書式設定</a:t>
            </a:r>
            <a:endParaRPr lang="en-US" dirty="0"/>
          </a:p>
        </p:txBody>
      </p:sp>
      <p:sp>
        <p:nvSpPr>
          <p:cNvPr id="8" name="日付プレースホルダー 7">
            <a:extLst>
              <a:ext uri="{FF2B5EF4-FFF2-40B4-BE49-F238E27FC236}">
                <a16:creationId xmlns:a16="http://schemas.microsoft.com/office/drawing/2014/main" id="{A759A18E-6B27-455A-B96C-E60C6C2048B4}"/>
              </a:ext>
            </a:extLst>
          </p:cNvPr>
          <p:cNvSpPr>
            <a:spLocks noGrp="1"/>
          </p:cNvSpPr>
          <p:nvPr>
            <p:ph type="dt" sz="half" idx="10"/>
          </p:nvPr>
        </p:nvSpPr>
        <p:spPr/>
        <p:txBody>
          <a:bodyPr/>
          <a:lstStyle/>
          <a:p>
            <a:fld id="{F505EA5E-8A90-4266-8F9E-FAFAAA98FA6B}" type="datetime1">
              <a:rPr kumimoji="1" lang="ja-JP" altLang="en-US" smtClean="0"/>
              <a:t>2021/3/12</a:t>
            </a:fld>
            <a:endParaRPr kumimoji="1" lang="ja-JP" altLang="en-US"/>
          </a:p>
        </p:txBody>
      </p:sp>
      <p:sp>
        <p:nvSpPr>
          <p:cNvPr id="9" name="フッター プレースホルダー 8">
            <a:extLst>
              <a:ext uri="{FF2B5EF4-FFF2-40B4-BE49-F238E27FC236}">
                <a16:creationId xmlns:a16="http://schemas.microsoft.com/office/drawing/2014/main" id="{DAB6658B-7090-4DB8-BB2A-62BBD6445714}"/>
              </a:ext>
            </a:extLst>
          </p:cNvPr>
          <p:cNvSpPr>
            <a:spLocks noGrp="1"/>
          </p:cNvSpPr>
          <p:nvPr>
            <p:ph type="ftr" sz="quarter" idx="11"/>
          </p:nvPr>
        </p:nvSpPr>
        <p:spPr/>
        <p:txBody>
          <a:bodyPr/>
          <a:lstStyle/>
          <a:p>
            <a:endParaRPr kumimoji="1" lang="ja-JP" altLang="en-US"/>
          </a:p>
        </p:txBody>
      </p:sp>
      <p:sp>
        <p:nvSpPr>
          <p:cNvPr id="10" name="スライド番号プレースホルダー 9">
            <a:extLst>
              <a:ext uri="{FF2B5EF4-FFF2-40B4-BE49-F238E27FC236}">
                <a16:creationId xmlns:a16="http://schemas.microsoft.com/office/drawing/2014/main" id="{2B6D4FAA-BA02-4CD4-858A-AE2E11CA6D04}"/>
              </a:ext>
            </a:extLst>
          </p:cNvPr>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247440538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F1EA4E8-A26B-49AE-83D3-7EE4C9829F6C}" type="datetime1">
              <a:rPr kumimoji="1" lang="ja-JP" altLang="en-US" smtClean="0"/>
              <a:t>2021/3/12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4202153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2"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BD02FA0-D86F-458D-A5EE-E698DCEE2115}" type="datetime1">
              <a:rPr kumimoji="1" lang="ja-JP" altLang="en-US" smtClean="0"/>
              <a:t>2021/3/12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8395132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939801"/>
            <a:ext cx="7886700" cy="5282325"/>
          </a:xfrm>
        </p:spPr>
        <p:txBody>
          <a:bodyPr/>
          <a:lstStyle>
            <a:lvl1pPr>
              <a:defRPr sz="2800"/>
            </a:lvl1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F7EBB140-F96E-4E52-82C1-3390A4FD3730}" type="datetime1">
              <a:rPr kumimoji="1" lang="ja-JP" altLang="en-US" smtClean="0"/>
              <a:t>2021/3/12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
        <p:nvSpPr>
          <p:cNvPr id="9" name="Text Placeholder 2">
            <a:extLst>
              <a:ext uri="{FF2B5EF4-FFF2-40B4-BE49-F238E27FC236}">
                <a16:creationId xmlns:a16="http://schemas.microsoft.com/office/drawing/2014/main" id="{B0C9B4AE-1369-4653-A6D9-1A042E704F85}"/>
              </a:ext>
            </a:extLst>
          </p:cNvPr>
          <p:cNvSpPr>
            <a:spLocks noGrp="1"/>
          </p:cNvSpPr>
          <p:nvPr>
            <p:ph type="body" idx="13"/>
          </p:nvPr>
        </p:nvSpPr>
        <p:spPr>
          <a:xfrm>
            <a:off x="623889" y="214423"/>
            <a:ext cx="7948612" cy="542925"/>
          </a:xfrm>
        </p:spPr>
        <p:txBody>
          <a:bodyPr anchor="ctr">
            <a:normAutofit/>
          </a:bodyPr>
          <a:lstStyle>
            <a:lvl1pPr marL="0" indent="0" algn="l">
              <a:buNone/>
              <a:defRPr sz="2000" b="1">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a:t>マスター テキストの書式設定</a:t>
            </a:r>
          </a:p>
        </p:txBody>
      </p:sp>
    </p:spTree>
    <p:extLst>
      <p:ext uri="{BB962C8B-B14F-4D97-AF65-F5344CB8AC3E}">
        <p14:creationId xmlns:p14="http://schemas.microsoft.com/office/powerpoint/2010/main" val="2772316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939801"/>
            <a:ext cx="7886700" cy="5282325"/>
          </a:xfrm>
        </p:spPr>
        <p:txBody>
          <a:bodyPr/>
          <a:lstStyle>
            <a:lvl1pPr>
              <a:defRPr sz="2800"/>
            </a:lvl1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F7EBB140-F96E-4E52-82C1-3390A4FD3730}" type="datetime1">
              <a:rPr kumimoji="1" lang="ja-JP" altLang="en-US" smtClean="0"/>
              <a:t>2021/3/12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
        <p:nvSpPr>
          <p:cNvPr id="9" name="Text Placeholder 2">
            <a:extLst>
              <a:ext uri="{FF2B5EF4-FFF2-40B4-BE49-F238E27FC236}">
                <a16:creationId xmlns:a16="http://schemas.microsoft.com/office/drawing/2014/main" id="{B0C9B4AE-1369-4653-A6D9-1A042E704F85}"/>
              </a:ext>
            </a:extLst>
          </p:cNvPr>
          <p:cNvSpPr>
            <a:spLocks noGrp="1"/>
          </p:cNvSpPr>
          <p:nvPr>
            <p:ph type="body" idx="13"/>
          </p:nvPr>
        </p:nvSpPr>
        <p:spPr>
          <a:xfrm>
            <a:off x="623889" y="214423"/>
            <a:ext cx="7948612" cy="542925"/>
          </a:xfrm>
        </p:spPr>
        <p:txBody>
          <a:bodyPr anchor="ctr">
            <a:normAutofit/>
          </a:bodyPr>
          <a:lstStyle>
            <a:lvl1pPr marL="0" indent="0" algn="l">
              <a:buNone/>
              <a:defRPr sz="2000" b="1">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a:t>マスター テキストの書式設定</a:t>
            </a:r>
          </a:p>
        </p:txBody>
      </p:sp>
    </p:spTree>
    <p:extLst>
      <p:ext uri="{BB962C8B-B14F-4D97-AF65-F5344CB8AC3E}">
        <p14:creationId xmlns:p14="http://schemas.microsoft.com/office/powerpoint/2010/main" val="2168461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セクション見出し">
    <p:spTree>
      <p:nvGrpSpPr>
        <p:cNvPr id="1" name=""/>
        <p:cNvGrpSpPr/>
        <p:nvPr/>
      </p:nvGrpSpPr>
      <p:grpSpPr>
        <a:xfrm>
          <a:off x="0" y="0"/>
          <a:ext cx="0" cy="0"/>
          <a:chOff x="0" y="0"/>
          <a:chExt cx="0" cy="0"/>
        </a:xfrm>
      </p:grpSpPr>
      <p:sp>
        <p:nvSpPr>
          <p:cNvPr id="7" name="日付プレースホルダー 6">
            <a:extLst>
              <a:ext uri="{FF2B5EF4-FFF2-40B4-BE49-F238E27FC236}">
                <a16:creationId xmlns:a16="http://schemas.microsoft.com/office/drawing/2014/main" id="{A319A25F-64FE-4932-9D3F-FD23CCF62628}"/>
              </a:ext>
            </a:extLst>
          </p:cNvPr>
          <p:cNvSpPr>
            <a:spLocks noGrp="1"/>
          </p:cNvSpPr>
          <p:nvPr>
            <p:ph type="dt" sz="half" idx="10"/>
          </p:nvPr>
        </p:nvSpPr>
        <p:spPr/>
        <p:txBody>
          <a:bodyPr/>
          <a:lstStyle/>
          <a:p>
            <a:fld id="{E204D6E1-94CC-45D1-9043-540CDCF0D978}" type="datetime1">
              <a:rPr kumimoji="1" lang="ja-JP" altLang="en-US" smtClean="0"/>
              <a:t>2021/3/12</a:t>
            </a:fld>
            <a:endParaRPr kumimoji="1" lang="ja-JP" altLang="en-US"/>
          </a:p>
        </p:txBody>
      </p:sp>
      <p:sp>
        <p:nvSpPr>
          <p:cNvPr id="8" name="フッター プレースホルダー 7">
            <a:extLst>
              <a:ext uri="{FF2B5EF4-FFF2-40B4-BE49-F238E27FC236}">
                <a16:creationId xmlns:a16="http://schemas.microsoft.com/office/drawing/2014/main" id="{2ACAE143-6717-451B-98C0-996618F47570}"/>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A9EFF15D-7911-4A6F-918A-FAA28D01A0AF}"/>
              </a:ext>
            </a:extLst>
          </p:cNvPr>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
        <p:nvSpPr>
          <p:cNvPr id="11" name="Text Placeholder 2">
            <a:extLst>
              <a:ext uri="{FF2B5EF4-FFF2-40B4-BE49-F238E27FC236}">
                <a16:creationId xmlns:a16="http://schemas.microsoft.com/office/drawing/2014/main" id="{C1B7DF66-B379-4DBF-A47E-6D8D2AE5E325}"/>
              </a:ext>
            </a:extLst>
          </p:cNvPr>
          <p:cNvSpPr>
            <a:spLocks noGrp="1"/>
          </p:cNvSpPr>
          <p:nvPr>
            <p:ph type="body" idx="13"/>
          </p:nvPr>
        </p:nvSpPr>
        <p:spPr>
          <a:xfrm>
            <a:off x="623889" y="214423"/>
            <a:ext cx="7948612" cy="542925"/>
          </a:xfrm>
        </p:spPr>
        <p:txBody>
          <a:bodyPr anchor="ctr">
            <a:normAutofit/>
          </a:bodyPr>
          <a:lstStyle>
            <a:lvl1pPr marL="0" indent="0" algn="l">
              <a:buNone/>
              <a:defRPr sz="2000" b="1">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a:t>マスター テキストの書式設定</a:t>
            </a:r>
          </a:p>
        </p:txBody>
      </p:sp>
      <p:sp>
        <p:nvSpPr>
          <p:cNvPr id="10" name="Content Placeholder 2">
            <a:extLst>
              <a:ext uri="{FF2B5EF4-FFF2-40B4-BE49-F238E27FC236}">
                <a16:creationId xmlns:a16="http://schemas.microsoft.com/office/drawing/2014/main" id="{8404907C-A052-4EF1-834D-29B68B32818C}"/>
              </a:ext>
            </a:extLst>
          </p:cNvPr>
          <p:cNvSpPr>
            <a:spLocks noGrp="1"/>
          </p:cNvSpPr>
          <p:nvPr>
            <p:ph idx="1"/>
          </p:nvPr>
        </p:nvSpPr>
        <p:spPr>
          <a:xfrm>
            <a:off x="628650" y="939801"/>
            <a:ext cx="7886700" cy="5282325"/>
          </a:xfrm>
        </p:spPr>
        <p:txBody>
          <a:bodyPr/>
          <a:lstStyle>
            <a:lvl1pPr>
              <a:defRPr sz="2800"/>
            </a:lvl1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Tree>
    <p:extLst>
      <p:ext uri="{BB962C8B-B14F-4D97-AF65-F5344CB8AC3E}">
        <p14:creationId xmlns:p14="http://schemas.microsoft.com/office/powerpoint/2010/main" val="2204909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907750C-0DA4-49D9-93AC-F66177087D9E}" type="datetime1">
              <a:rPr kumimoji="1" lang="ja-JP" altLang="en-US" smtClean="0"/>
              <a:t>2021/3/12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
        <p:nvSpPr>
          <p:cNvPr id="6" name="Text Placeholder 2">
            <a:extLst>
              <a:ext uri="{FF2B5EF4-FFF2-40B4-BE49-F238E27FC236}">
                <a16:creationId xmlns:a16="http://schemas.microsoft.com/office/drawing/2014/main" id="{A1B77E1A-B37F-44A4-8EFD-5D2872D35BC3}"/>
              </a:ext>
            </a:extLst>
          </p:cNvPr>
          <p:cNvSpPr>
            <a:spLocks noGrp="1"/>
          </p:cNvSpPr>
          <p:nvPr>
            <p:ph type="body" idx="13"/>
          </p:nvPr>
        </p:nvSpPr>
        <p:spPr>
          <a:xfrm>
            <a:off x="623889" y="230187"/>
            <a:ext cx="7948612" cy="542925"/>
          </a:xfrm>
        </p:spPr>
        <p:txBody>
          <a:bodyPr anchor="ctr">
            <a:normAutofit/>
          </a:bodyPr>
          <a:lstStyle>
            <a:lvl1pPr marL="0" indent="0" algn="l">
              <a:buNone/>
              <a:defRPr sz="2000" b="1">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a:t>マスター テキストの書式設定</a:t>
            </a:r>
          </a:p>
        </p:txBody>
      </p:sp>
      <p:sp>
        <p:nvSpPr>
          <p:cNvPr id="7" name="Content Placeholder 2">
            <a:extLst>
              <a:ext uri="{FF2B5EF4-FFF2-40B4-BE49-F238E27FC236}">
                <a16:creationId xmlns:a16="http://schemas.microsoft.com/office/drawing/2014/main" id="{721E432C-EA2D-4EBF-9FCC-1B3E9C65A645}"/>
              </a:ext>
            </a:extLst>
          </p:cNvPr>
          <p:cNvSpPr>
            <a:spLocks noGrp="1"/>
          </p:cNvSpPr>
          <p:nvPr>
            <p:ph idx="1"/>
          </p:nvPr>
        </p:nvSpPr>
        <p:spPr>
          <a:xfrm>
            <a:off x="628650" y="939801"/>
            <a:ext cx="7886700" cy="5282325"/>
          </a:xfrm>
        </p:spPr>
        <p:txBody>
          <a:bodyPr/>
          <a:lstStyle>
            <a:lvl1pPr>
              <a:defRPr sz="2800"/>
            </a:lvl1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Tree>
    <p:extLst>
      <p:ext uri="{BB962C8B-B14F-4D97-AF65-F5344CB8AC3E}">
        <p14:creationId xmlns:p14="http://schemas.microsoft.com/office/powerpoint/2010/main" val="3565015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2CFEEAF-38F8-4862-AB33-73CA29BDE519}" type="datetime1">
              <a:rPr kumimoji="1" lang="ja-JP" altLang="en-US" smtClean="0"/>
              <a:t>2021/3/12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834522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9"/>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2"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2"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CE06A06-4694-41B4-85C8-5C0244B8FCD3}" type="datetime1">
              <a:rPr kumimoji="1" lang="ja-JP" altLang="en-US" smtClean="0"/>
              <a:t>2021/3/12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3303956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3A34BD-4C24-41AB-97B9-9633702B90B2}" type="datetime1">
              <a:rPr kumimoji="1" lang="ja-JP" altLang="en-US" smtClean="0"/>
              <a:t>2021/3/12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445839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30"/>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CCD6B91-A749-44C9-AD89-12B2616D4737}" type="datetime1">
              <a:rPr kumimoji="1" lang="ja-JP" altLang="en-US" smtClean="0"/>
              <a:t>2021/3/12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1120444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30"/>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7659B90-1F7A-4B12-B0A7-65C81DF665AB}" type="datetime1">
              <a:rPr kumimoji="1" lang="ja-JP" altLang="en-US" smtClean="0"/>
              <a:t>2021/3/12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3676463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628650" y="6356355"/>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05EA5E-8A90-4266-8F9E-FAFAAA98FA6B}" type="datetime1">
              <a:rPr kumimoji="1" lang="ja-JP" altLang="en-US" smtClean="0"/>
              <a:t>2021/3/12</a:t>
            </a:fld>
            <a:endParaRPr kumimoji="1" lang="ja-JP" altLang="en-US"/>
          </a:p>
        </p:txBody>
      </p:sp>
      <p:sp>
        <p:nvSpPr>
          <p:cNvPr id="5" name="Footer Placeholder 4"/>
          <p:cNvSpPr>
            <a:spLocks noGrp="1"/>
          </p:cNvSpPr>
          <p:nvPr>
            <p:ph type="ftr" sz="quarter" idx="3"/>
          </p:nvPr>
        </p:nvSpPr>
        <p:spPr>
          <a:xfrm>
            <a:off x="3028950" y="6356355"/>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C27EC7-229D-48B3-A49A-EA085645C675}" type="slidenum">
              <a:rPr kumimoji="1" lang="ja-JP" altLang="en-US" smtClean="0"/>
              <a:t>‹#›</a:t>
            </a:fld>
            <a:endParaRPr kumimoji="1" lang="ja-JP" altLang="en-US"/>
          </a:p>
        </p:txBody>
      </p:sp>
      <p:sp>
        <p:nvSpPr>
          <p:cNvPr id="7" name="正方形/長方形 6">
            <a:extLst>
              <a:ext uri="{FF2B5EF4-FFF2-40B4-BE49-F238E27FC236}">
                <a16:creationId xmlns:a16="http://schemas.microsoft.com/office/drawing/2014/main" id="{877A7133-B6A6-4DF2-9A03-4E76C5203A1C}"/>
              </a:ext>
            </a:extLst>
          </p:cNvPr>
          <p:cNvSpPr/>
          <p:nvPr userDrawn="1"/>
        </p:nvSpPr>
        <p:spPr>
          <a:xfrm>
            <a:off x="9002110" y="-1"/>
            <a:ext cx="141890" cy="3429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8" name="正方形/長方形 7">
            <a:extLst>
              <a:ext uri="{FF2B5EF4-FFF2-40B4-BE49-F238E27FC236}">
                <a16:creationId xmlns:a16="http://schemas.microsoft.com/office/drawing/2014/main" id="{57A75C66-4543-47E1-826F-693DD5F07638}"/>
              </a:ext>
            </a:extLst>
          </p:cNvPr>
          <p:cNvSpPr/>
          <p:nvPr userDrawn="1"/>
        </p:nvSpPr>
        <p:spPr>
          <a:xfrm>
            <a:off x="9002110" y="3429003"/>
            <a:ext cx="141890" cy="3429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Tree>
    <p:extLst>
      <p:ext uri="{BB962C8B-B14F-4D97-AF65-F5344CB8AC3E}">
        <p14:creationId xmlns:p14="http://schemas.microsoft.com/office/powerpoint/2010/main" val="38180851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6" r:id="rId4"/>
    <p:sldLayoutId id="2147483664" r:id="rId5"/>
    <p:sldLayoutId id="2147483665" r:id="rId6"/>
    <p:sldLayoutId id="2147483667" r:id="rId7"/>
    <p:sldLayoutId id="2147483668" r:id="rId8"/>
    <p:sldLayoutId id="2147483669" r:id="rId9"/>
    <p:sldLayoutId id="2147483670" r:id="rId10"/>
    <p:sldLayoutId id="2147483671" r:id="rId11"/>
    <p:sldLayoutId id="2147483716"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E4CF4A3-2BFA-44D3-AF54-31CB5CF28275}"/>
              </a:ext>
            </a:extLst>
          </p:cNvPr>
          <p:cNvSpPr>
            <a:spLocks noGrp="1"/>
          </p:cNvSpPr>
          <p:nvPr>
            <p:ph type="ctrTitle"/>
          </p:nvPr>
        </p:nvSpPr>
        <p:spPr>
          <a:xfrm>
            <a:off x="284480" y="1412242"/>
            <a:ext cx="8300720" cy="4551681"/>
          </a:xfrm>
          <a:solidFill>
            <a:schemeClr val="bg1"/>
          </a:solidFill>
          <a:ln>
            <a:noFill/>
          </a:ln>
        </p:spPr>
        <p:style>
          <a:lnRef idx="2">
            <a:schemeClr val="dk1"/>
          </a:lnRef>
          <a:fillRef idx="1">
            <a:schemeClr val="lt1"/>
          </a:fillRef>
          <a:effectRef idx="0">
            <a:schemeClr val="dk1"/>
          </a:effectRef>
          <a:fontRef idx="minor">
            <a:schemeClr val="dk1"/>
          </a:fontRef>
        </p:style>
        <p:txBody>
          <a:bodyPr>
            <a:normAutofit/>
          </a:bodyPr>
          <a:lstStyle/>
          <a:p>
            <a:pPr>
              <a:lnSpc>
                <a:spcPct val="120000"/>
              </a:lnSpc>
            </a:pPr>
            <a:r>
              <a:rPr lang="ja-JP" altLang="en-US" sz="1400" b="0" dirty="0">
                <a:solidFill>
                  <a:schemeClr val="tx1">
                    <a:lumMod val="75000"/>
                    <a:lumOff val="25000"/>
                  </a:schemeClr>
                </a:solidFill>
              </a:rPr>
              <a:t>１）前回のまとめを振り返り、「移動とモビリティ」の豊かさを考えるために、</a:t>
            </a:r>
            <a:r>
              <a:rPr lang="ja-JP" altLang="en-US" sz="1400" u="sng" dirty="0">
                <a:solidFill>
                  <a:schemeClr val="tx1">
                    <a:lumMod val="75000"/>
                    <a:lumOff val="25000"/>
                  </a:schemeClr>
                </a:solidFill>
              </a:rPr>
              <a:t>自分が着目していた要素・要件を一つとりあげてください</a:t>
            </a:r>
            <a:r>
              <a:rPr lang="ja-JP" altLang="en-US" sz="1400" b="0" dirty="0">
                <a:solidFill>
                  <a:schemeClr val="tx1">
                    <a:lumMod val="75000"/>
                    <a:lumOff val="25000"/>
                  </a:schemeClr>
                </a:solidFill>
              </a:rPr>
              <a:t>（このまとめの中に出てきていない「移動とモビリティ」特有の視点を追加しても構いません）。</a:t>
            </a:r>
            <a:br>
              <a:rPr lang="en-US" altLang="ja-JP" sz="1400" b="0" dirty="0">
                <a:solidFill>
                  <a:schemeClr val="tx1">
                    <a:lumMod val="75000"/>
                    <a:lumOff val="25000"/>
                  </a:schemeClr>
                </a:solidFill>
              </a:rPr>
            </a:br>
            <a:br>
              <a:rPr lang="en-US" altLang="ja-JP" sz="1400" b="0" dirty="0">
                <a:solidFill>
                  <a:schemeClr val="tx1">
                    <a:lumMod val="75000"/>
                    <a:lumOff val="25000"/>
                  </a:schemeClr>
                </a:solidFill>
              </a:rPr>
            </a:br>
            <a:br>
              <a:rPr lang="en-US" altLang="ja-JP" sz="1400" b="0" dirty="0">
                <a:solidFill>
                  <a:schemeClr val="tx1">
                    <a:lumMod val="75000"/>
                    <a:lumOff val="25000"/>
                  </a:schemeClr>
                </a:solidFill>
              </a:rPr>
            </a:br>
            <a:r>
              <a:rPr lang="ja-JP" altLang="en-US" sz="1400" b="0" dirty="0">
                <a:solidFill>
                  <a:schemeClr val="tx1">
                    <a:lumMod val="75000"/>
                    <a:lumOff val="25000"/>
                  </a:schemeClr>
                </a:solidFill>
              </a:rPr>
              <a:t>２）上記の着目点に関して、豊かなライフシーンの生まれるときの状況や場面を改めて思い返してください。</a:t>
            </a:r>
            <a:r>
              <a:rPr lang="ja-JP" altLang="en-US" sz="1400" u="sng" dirty="0">
                <a:solidFill>
                  <a:schemeClr val="tx1">
                    <a:lumMod val="75000"/>
                    <a:lumOff val="25000"/>
                  </a:schemeClr>
                </a:solidFill>
              </a:rPr>
              <a:t>どのような局面で「移動とモビリティ」の豊かさは実現していましたか。</a:t>
            </a:r>
            <a:br>
              <a:rPr lang="en-US" altLang="ja-JP" sz="1400" u="sng" dirty="0">
                <a:solidFill>
                  <a:schemeClr val="tx1">
                    <a:lumMod val="75000"/>
                    <a:lumOff val="25000"/>
                  </a:schemeClr>
                </a:solidFill>
              </a:rPr>
            </a:br>
            <a:r>
              <a:rPr lang="ja-JP" altLang="en-US" sz="1400" b="0" dirty="0">
                <a:solidFill>
                  <a:schemeClr val="tx1">
                    <a:lumMod val="75000"/>
                    <a:lumOff val="25000"/>
                  </a:schemeClr>
                </a:solidFill>
              </a:rPr>
              <a:t>（例：「非日常性から感じる豊かさ」を選んだ場合には、非日常な経験がどのような状況や環境が整っていたときに行えたのかを考えてみてください）</a:t>
            </a:r>
            <a:br>
              <a:rPr lang="en-US" altLang="ja-JP" sz="1400" b="0" dirty="0">
                <a:solidFill>
                  <a:schemeClr val="tx1">
                    <a:lumMod val="75000"/>
                    <a:lumOff val="25000"/>
                  </a:schemeClr>
                </a:solidFill>
              </a:rPr>
            </a:br>
            <a:br>
              <a:rPr lang="en-US" altLang="ja-JP" sz="1400" b="0" dirty="0">
                <a:solidFill>
                  <a:schemeClr val="tx1">
                    <a:lumMod val="75000"/>
                    <a:lumOff val="25000"/>
                  </a:schemeClr>
                </a:solidFill>
              </a:rPr>
            </a:br>
            <a:br>
              <a:rPr lang="en-US" altLang="ja-JP" sz="1400" b="0" dirty="0">
                <a:solidFill>
                  <a:schemeClr val="tx1">
                    <a:lumMod val="75000"/>
                    <a:lumOff val="25000"/>
                  </a:schemeClr>
                </a:solidFill>
              </a:rPr>
            </a:br>
            <a:r>
              <a:rPr lang="ja-JP" altLang="en-US" sz="1400" b="0" dirty="0">
                <a:solidFill>
                  <a:schemeClr val="tx1">
                    <a:lumMod val="75000"/>
                    <a:lumOff val="25000"/>
                  </a:schemeClr>
                </a:solidFill>
              </a:rPr>
              <a:t>３）</a:t>
            </a:r>
            <a:r>
              <a:rPr lang="ja-JP" altLang="en-US" sz="1400" u="sng" dirty="0">
                <a:solidFill>
                  <a:schemeClr val="tx1">
                    <a:lumMod val="75000"/>
                    <a:lumOff val="25000"/>
                  </a:schemeClr>
                </a:solidFill>
              </a:rPr>
              <a:t>豊かなライフシーンを阻害しているモノ・コトにどのようなものがあるかを考えてみてください。</a:t>
            </a:r>
            <a:br>
              <a:rPr lang="en-US" altLang="ja-JP" sz="1400" u="sng" dirty="0">
                <a:solidFill>
                  <a:schemeClr val="tx1">
                    <a:lumMod val="75000"/>
                    <a:lumOff val="25000"/>
                  </a:schemeClr>
                </a:solidFill>
              </a:rPr>
            </a:br>
            <a:r>
              <a:rPr lang="ja-JP" altLang="en-US" sz="1400" b="0" dirty="0">
                <a:solidFill>
                  <a:schemeClr val="tx1">
                    <a:lumMod val="75000"/>
                    <a:lumOff val="25000"/>
                  </a:schemeClr>
                </a:solidFill>
              </a:rPr>
              <a:t>（例：「自由であることで感じる豊かさ」を選んだ場合には、なぜ私たちは豊かさのための「自由な選択」がいつもできていないのかという理由や要因を考えてください）</a:t>
            </a:r>
          </a:p>
        </p:txBody>
      </p:sp>
      <p:sp>
        <p:nvSpPr>
          <p:cNvPr id="12" name="タイトル 1">
            <a:extLst>
              <a:ext uri="{FF2B5EF4-FFF2-40B4-BE49-F238E27FC236}">
                <a16:creationId xmlns:a16="http://schemas.microsoft.com/office/drawing/2014/main" id="{BE34293E-AFCA-44A3-8C19-42FD0D4ABE82}"/>
              </a:ext>
            </a:extLst>
          </p:cNvPr>
          <p:cNvSpPr txBox="1">
            <a:spLocks/>
          </p:cNvSpPr>
          <p:nvPr/>
        </p:nvSpPr>
        <p:spPr>
          <a:xfrm>
            <a:off x="284481" y="619757"/>
            <a:ext cx="6657496" cy="548639"/>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800" dirty="0">
                <a:solidFill>
                  <a:schemeClr val="tx1">
                    <a:lumMod val="75000"/>
                    <a:lumOff val="25000"/>
                  </a:schemeClr>
                </a:solidFill>
              </a:rPr>
              <a:t>豊かさを生み出す場、阻害するコト（個人ワーク：</a:t>
            </a:r>
            <a:r>
              <a:rPr lang="en-US" altLang="ja-JP" sz="1800" dirty="0">
                <a:solidFill>
                  <a:schemeClr val="tx1">
                    <a:lumMod val="75000"/>
                    <a:lumOff val="25000"/>
                  </a:schemeClr>
                </a:solidFill>
              </a:rPr>
              <a:t>15</a:t>
            </a:r>
            <a:r>
              <a:rPr lang="ja-JP" altLang="en-US" sz="1800" dirty="0">
                <a:solidFill>
                  <a:schemeClr val="tx1">
                    <a:lumMod val="75000"/>
                    <a:lumOff val="25000"/>
                  </a:schemeClr>
                </a:solidFill>
              </a:rPr>
              <a:t>分程度）</a:t>
            </a:r>
            <a:endParaRPr lang="en-US" altLang="ja-JP" sz="1800" dirty="0">
              <a:solidFill>
                <a:schemeClr val="tx1">
                  <a:lumMod val="75000"/>
                  <a:lumOff val="25000"/>
                </a:schemeClr>
              </a:solidFill>
            </a:endParaRPr>
          </a:p>
        </p:txBody>
      </p:sp>
    </p:spTree>
    <p:extLst>
      <p:ext uri="{BB962C8B-B14F-4D97-AF65-F5344CB8AC3E}">
        <p14:creationId xmlns:p14="http://schemas.microsoft.com/office/powerpoint/2010/main" val="2747383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E4CF4A3-2BFA-44D3-AF54-31CB5CF28275}"/>
              </a:ext>
            </a:extLst>
          </p:cNvPr>
          <p:cNvSpPr>
            <a:spLocks noGrp="1"/>
          </p:cNvSpPr>
          <p:nvPr>
            <p:ph type="ctrTitle"/>
          </p:nvPr>
        </p:nvSpPr>
        <p:spPr>
          <a:xfrm>
            <a:off x="248990" y="730447"/>
            <a:ext cx="8627723" cy="414543"/>
          </a:xfrm>
          <a:solidFill>
            <a:schemeClr val="bg1"/>
          </a:solidFill>
          <a:ln>
            <a:noFill/>
          </a:ln>
        </p:spPr>
        <p:style>
          <a:lnRef idx="2">
            <a:schemeClr val="dk1"/>
          </a:lnRef>
          <a:fillRef idx="1">
            <a:schemeClr val="lt1"/>
          </a:fillRef>
          <a:effectRef idx="0">
            <a:schemeClr val="dk1"/>
          </a:effectRef>
          <a:fontRef idx="minor">
            <a:schemeClr val="dk1"/>
          </a:fontRef>
        </p:style>
        <p:txBody>
          <a:bodyPr anchor="t">
            <a:normAutofit/>
          </a:bodyPr>
          <a:lstStyle/>
          <a:p>
            <a:pPr>
              <a:lnSpc>
                <a:spcPct val="120000"/>
              </a:lnSpc>
            </a:pPr>
            <a:r>
              <a:rPr lang="ja-JP" altLang="en-US" sz="1400" b="0" dirty="0">
                <a:solidFill>
                  <a:schemeClr val="tx1">
                    <a:lumMod val="75000"/>
                    <a:lumOff val="25000"/>
                  </a:schemeClr>
                </a:solidFill>
              </a:rPr>
              <a:t>回答欄：「移動」は手段であること</a:t>
            </a:r>
          </a:p>
        </p:txBody>
      </p:sp>
      <p:sp>
        <p:nvSpPr>
          <p:cNvPr id="12" name="タイトル 1">
            <a:extLst>
              <a:ext uri="{FF2B5EF4-FFF2-40B4-BE49-F238E27FC236}">
                <a16:creationId xmlns:a16="http://schemas.microsoft.com/office/drawing/2014/main" id="{BE34293E-AFCA-44A3-8C19-42FD0D4ABE82}"/>
              </a:ext>
            </a:extLst>
          </p:cNvPr>
          <p:cNvSpPr txBox="1">
            <a:spLocks/>
          </p:cNvSpPr>
          <p:nvPr/>
        </p:nvSpPr>
        <p:spPr>
          <a:xfrm>
            <a:off x="4735365" y="6371048"/>
            <a:ext cx="4172464" cy="332534"/>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050" dirty="0">
                <a:solidFill>
                  <a:schemeClr val="tx1">
                    <a:lumMod val="75000"/>
                    <a:lumOff val="25000"/>
                  </a:schemeClr>
                </a:solidFill>
              </a:rPr>
              <a:t>お名前：森ビル　諸富</a:t>
            </a:r>
            <a:endParaRPr lang="en-US" altLang="ja-JP" sz="1050" dirty="0">
              <a:solidFill>
                <a:schemeClr val="tx1">
                  <a:lumMod val="75000"/>
                  <a:lumOff val="25000"/>
                </a:schemeClr>
              </a:solidFill>
            </a:endParaRPr>
          </a:p>
        </p:txBody>
      </p:sp>
      <p:sp>
        <p:nvSpPr>
          <p:cNvPr id="4" name="タイトル 1">
            <a:extLst>
              <a:ext uri="{FF2B5EF4-FFF2-40B4-BE49-F238E27FC236}">
                <a16:creationId xmlns:a16="http://schemas.microsoft.com/office/drawing/2014/main" id="{8C687B16-812E-453C-A532-5CC704C7BD8F}"/>
              </a:ext>
            </a:extLst>
          </p:cNvPr>
          <p:cNvSpPr txBox="1">
            <a:spLocks/>
          </p:cNvSpPr>
          <p:nvPr/>
        </p:nvSpPr>
        <p:spPr>
          <a:xfrm>
            <a:off x="248990" y="297741"/>
            <a:ext cx="2936273"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１）</a:t>
            </a:r>
            <a:r>
              <a:rPr lang="ja-JP" altLang="en-US" sz="1400" u="sng" dirty="0">
                <a:solidFill>
                  <a:schemeClr val="tx1">
                    <a:lumMod val="75000"/>
                    <a:lumOff val="25000"/>
                  </a:schemeClr>
                </a:solidFill>
              </a:rPr>
              <a:t>着目した豊かさの要素・要件</a:t>
            </a:r>
            <a:endParaRPr lang="ja-JP" altLang="en-US" sz="1400" b="0" dirty="0">
              <a:solidFill>
                <a:schemeClr val="tx1">
                  <a:lumMod val="75000"/>
                  <a:lumOff val="25000"/>
                </a:schemeClr>
              </a:solidFill>
            </a:endParaRPr>
          </a:p>
        </p:txBody>
      </p:sp>
      <p:sp>
        <p:nvSpPr>
          <p:cNvPr id="5" name="タイトル 1">
            <a:extLst>
              <a:ext uri="{FF2B5EF4-FFF2-40B4-BE49-F238E27FC236}">
                <a16:creationId xmlns:a16="http://schemas.microsoft.com/office/drawing/2014/main" id="{7AA9709A-8EBB-4393-941C-5FAE627EF8F7}"/>
              </a:ext>
            </a:extLst>
          </p:cNvPr>
          <p:cNvSpPr txBox="1">
            <a:spLocks/>
          </p:cNvSpPr>
          <p:nvPr/>
        </p:nvSpPr>
        <p:spPr>
          <a:xfrm>
            <a:off x="248990" y="1350625"/>
            <a:ext cx="4359346"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２）</a:t>
            </a:r>
            <a:r>
              <a:rPr lang="ja-JP" altLang="en-US" sz="1400" u="sng" dirty="0">
                <a:solidFill>
                  <a:schemeClr val="tx1">
                    <a:lumMod val="75000"/>
                    <a:lumOff val="25000"/>
                  </a:schemeClr>
                </a:solidFill>
              </a:rPr>
              <a:t>豊かさの要素・要件が生まれた背景や要因</a:t>
            </a:r>
            <a:endParaRPr lang="ja-JP" altLang="en-US" sz="1400" b="0" dirty="0">
              <a:solidFill>
                <a:schemeClr val="tx1">
                  <a:lumMod val="75000"/>
                  <a:lumOff val="25000"/>
                </a:schemeClr>
              </a:solidFill>
            </a:endParaRPr>
          </a:p>
        </p:txBody>
      </p:sp>
      <p:sp>
        <p:nvSpPr>
          <p:cNvPr id="6" name="タイトル 1">
            <a:extLst>
              <a:ext uri="{FF2B5EF4-FFF2-40B4-BE49-F238E27FC236}">
                <a16:creationId xmlns:a16="http://schemas.microsoft.com/office/drawing/2014/main" id="{5063F392-5CE1-4F2D-958D-DA8948730174}"/>
              </a:ext>
            </a:extLst>
          </p:cNvPr>
          <p:cNvSpPr txBox="1">
            <a:spLocks/>
          </p:cNvSpPr>
          <p:nvPr/>
        </p:nvSpPr>
        <p:spPr>
          <a:xfrm>
            <a:off x="248990" y="1781475"/>
            <a:ext cx="8627723" cy="1902582"/>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回答欄：</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これまでの豊かさは目的地にスムーズにストレスフリーで到着することができることであったと思います。</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（特に都市部）</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一方、旅行などの移動中では、移動自体が多少の目的性を持っていると思います。目的地に到達することも含めて旅行であるからだと思います。</a:t>
            </a:r>
            <a:endParaRPr lang="en-US" altLang="ja-JP" sz="1400" b="0" dirty="0">
              <a:solidFill>
                <a:schemeClr val="tx1">
                  <a:lumMod val="75000"/>
                  <a:lumOff val="25000"/>
                </a:schemeClr>
              </a:solidFill>
            </a:endParaRPr>
          </a:p>
        </p:txBody>
      </p:sp>
      <p:sp>
        <p:nvSpPr>
          <p:cNvPr id="7" name="タイトル 1">
            <a:extLst>
              <a:ext uri="{FF2B5EF4-FFF2-40B4-BE49-F238E27FC236}">
                <a16:creationId xmlns:a16="http://schemas.microsoft.com/office/drawing/2014/main" id="{4699FC92-943B-4ED1-A33A-01C5CEB3C500}"/>
              </a:ext>
            </a:extLst>
          </p:cNvPr>
          <p:cNvSpPr txBox="1">
            <a:spLocks/>
          </p:cNvSpPr>
          <p:nvPr/>
        </p:nvSpPr>
        <p:spPr>
          <a:xfrm>
            <a:off x="248990" y="3886704"/>
            <a:ext cx="4425956"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fontScale="92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３）</a:t>
            </a:r>
            <a:r>
              <a:rPr lang="ja-JP" altLang="en-US" sz="1400" u="sng" dirty="0">
                <a:solidFill>
                  <a:schemeClr val="tx1">
                    <a:lumMod val="75000"/>
                    <a:lumOff val="25000"/>
                  </a:schemeClr>
                </a:solidFill>
              </a:rPr>
              <a:t>着目する豊かさの要素・要件を阻害するコト・モノ</a:t>
            </a:r>
            <a:endParaRPr lang="ja-JP" altLang="en-US" sz="1400" b="0" dirty="0">
              <a:solidFill>
                <a:schemeClr val="tx1">
                  <a:lumMod val="75000"/>
                  <a:lumOff val="25000"/>
                </a:schemeClr>
              </a:solidFill>
            </a:endParaRPr>
          </a:p>
        </p:txBody>
      </p:sp>
      <p:sp>
        <p:nvSpPr>
          <p:cNvPr id="8" name="タイトル 1">
            <a:extLst>
              <a:ext uri="{FF2B5EF4-FFF2-40B4-BE49-F238E27FC236}">
                <a16:creationId xmlns:a16="http://schemas.microsoft.com/office/drawing/2014/main" id="{82BF58F3-F036-40DA-BD54-CF24C264BEA4}"/>
              </a:ext>
            </a:extLst>
          </p:cNvPr>
          <p:cNvSpPr txBox="1">
            <a:spLocks/>
          </p:cNvSpPr>
          <p:nvPr/>
        </p:nvSpPr>
        <p:spPr>
          <a:xfrm>
            <a:off x="248990" y="4297664"/>
            <a:ext cx="8627723" cy="1902582"/>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回答欄：</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これまで移動することは「手段」であるので、時間が少ない、身体的負荷が少ない、ということ以上に豊かさ、便利さを評価することがないのではないかと思います。</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都市部での移動でも、移動自体が「目的」となってきて、初めて豊かさの指標が出てくるのではないかと思います。（ウォーカブルなまちづくりなど）</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まずは、移動という行為がいかに「目的化」するかという視点も重要かと思います。</a:t>
            </a:r>
            <a:endParaRPr lang="en-US" altLang="ja-JP" sz="1400" b="0" dirty="0">
              <a:solidFill>
                <a:schemeClr val="tx1">
                  <a:lumMod val="75000"/>
                  <a:lumOff val="25000"/>
                </a:schemeClr>
              </a:solidFill>
            </a:endParaRPr>
          </a:p>
        </p:txBody>
      </p:sp>
      <p:sp>
        <p:nvSpPr>
          <p:cNvPr id="9" name="タイトル 1">
            <a:extLst>
              <a:ext uri="{FF2B5EF4-FFF2-40B4-BE49-F238E27FC236}">
                <a16:creationId xmlns:a16="http://schemas.microsoft.com/office/drawing/2014/main" id="{B68E184E-5088-4AE8-A79E-684AFD9039F5}"/>
              </a:ext>
            </a:extLst>
          </p:cNvPr>
          <p:cNvSpPr txBox="1">
            <a:spLocks/>
          </p:cNvSpPr>
          <p:nvPr/>
        </p:nvSpPr>
        <p:spPr>
          <a:xfrm>
            <a:off x="4832394" y="85996"/>
            <a:ext cx="4420610" cy="278141"/>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en-US" altLang="ja-JP" sz="900" b="0" dirty="0">
                <a:solidFill>
                  <a:schemeClr val="tx1">
                    <a:lumMod val="75000"/>
                    <a:lumOff val="25000"/>
                  </a:schemeClr>
                </a:solidFill>
              </a:rPr>
              <a:t>【</a:t>
            </a:r>
            <a:r>
              <a:rPr lang="ja-JP" altLang="en-US" sz="900" b="0" dirty="0">
                <a:solidFill>
                  <a:schemeClr val="tx1">
                    <a:lumMod val="75000"/>
                    <a:lumOff val="25000"/>
                  </a:schemeClr>
                </a:solidFill>
              </a:rPr>
              <a:t>人生１００年時代の都市・インフラ：</a:t>
            </a:r>
            <a:r>
              <a:rPr lang="en-US" altLang="ja-JP" sz="900" b="0" dirty="0">
                <a:solidFill>
                  <a:schemeClr val="tx1">
                    <a:lumMod val="75000"/>
                    <a:lumOff val="25000"/>
                  </a:schemeClr>
                </a:solidFill>
              </a:rPr>
              <a:t>DAY</a:t>
            </a:r>
            <a:r>
              <a:rPr lang="ja-JP" altLang="en-US" sz="900" b="0" dirty="0">
                <a:solidFill>
                  <a:schemeClr val="tx1">
                    <a:lumMod val="75000"/>
                    <a:lumOff val="25000"/>
                  </a:schemeClr>
                </a:solidFill>
              </a:rPr>
              <a:t>２ワーク１豊かさを深掘りする</a:t>
            </a:r>
            <a:r>
              <a:rPr lang="en-US" altLang="ja-JP" sz="900" b="0" dirty="0">
                <a:solidFill>
                  <a:schemeClr val="tx1">
                    <a:lumMod val="75000"/>
                    <a:lumOff val="25000"/>
                  </a:schemeClr>
                </a:solidFill>
              </a:rPr>
              <a:t>】</a:t>
            </a:r>
            <a:endParaRPr lang="ja-JP" altLang="en-US" sz="900" b="0" dirty="0">
              <a:solidFill>
                <a:schemeClr val="tx1">
                  <a:lumMod val="75000"/>
                  <a:lumOff val="25000"/>
                </a:schemeClr>
              </a:solidFill>
            </a:endParaRPr>
          </a:p>
        </p:txBody>
      </p:sp>
    </p:spTree>
    <p:extLst>
      <p:ext uri="{BB962C8B-B14F-4D97-AF65-F5344CB8AC3E}">
        <p14:creationId xmlns:p14="http://schemas.microsoft.com/office/powerpoint/2010/main" val="764900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EB273D-AC9D-41E5-8274-9D0F2B791303}"/>
              </a:ext>
            </a:extLst>
          </p:cNvPr>
          <p:cNvSpPr>
            <a:spLocks noGrp="1"/>
          </p:cNvSpPr>
          <p:nvPr>
            <p:ph type="ctrTitle"/>
          </p:nvPr>
        </p:nvSpPr>
        <p:spPr>
          <a:xfrm>
            <a:off x="284479" y="1125038"/>
            <a:ext cx="4287521" cy="5541216"/>
          </a:xfrm>
          <a:noFill/>
          <a:ln>
            <a:noFill/>
          </a:ln>
        </p:spPr>
        <p:style>
          <a:lnRef idx="2">
            <a:schemeClr val="dk1"/>
          </a:lnRef>
          <a:fillRef idx="1">
            <a:schemeClr val="lt1"/>
          </a:fillRef>
          <a:effectRef idx="0">
            <a:schemeClr val="dk1"/>
          </a:effectRef>
          <a:fontRef idx="minor">
            <a:schemeClr val="dk1"/>
          </a:fontRef>
        </p:style>
        <p:txBody>
          <a:bodyPr anchor="t">
            <a:normAutofit/>
          </a:bodyPr>
          <a:lstStyle/>
          <a:p>
            <a:pPr>
              <a:lnSpc>
                <a:spcPct val="120000"/>
              </a:lnSpc>
            </a:pPr>
            <a:r>
              <a:rPr lang="ja-JP" altLang="en-US" sz="1300" b="0" dirty="0">
                <a:solidFill>
                  <a:schemeClr val="tx1">
                    <a:lumMod val="75000"/>
                    <a:lumOff val="25000"/>
                  </a:schemeClr>
                </a:solidFill>
              </a:rPr>
              <a:t>　リンダ・グラッドンは、プレゼンテーションの中で、人生</a:t>
            </a:r>
            <a:r>
              <a:rPr lang="en-US" altLang="ja-JP" sz="1300" b="0" dirty="0">
                <a:solidFill>
                  <a:schemeClr val="tx1">
                    <a:lumMod val="75000"/>
                    <a:lumOff val="25000"/>
                  </a:schemeClr>
                </a:solidFill>
              </a:rPr>
              <a:t>100</a:t>
            </a:r>
            <a:r>
              <a:rPr lang="ja-JP" altLang="en-US" sz="1300" b="0" dirty="0">
                <a:solidFill>
                  <a:schemeClr val="tx1">
                    <a:lumMod val="75000"/>
                    <a:lumOff val="25000"/>
                  </a:schemeClr>
                </a:solidFill>
              </a:rPr>
              <a:t>年時代（長寿化）により訪れる変化として、「人生のマルチステージ化」「家族構成の変化」「生涯にわたる学びの重要性」の３点を挙げています。</a:t>
            </a:r>
            <a:br>
              <a:rPr lang="en-US" altLang="ja-JP" sz="1300" b="0" dirty="0">
                <a:solidFill>
                  <a:schemeClr val="tx1">
                    <a:lumMod val="75000"/>
                    <a:lumOff val="25000"/>
                  </a:schemeClr>
                </a:solidFill>
              </a:rPr>
            </a:br>
            <a:br>
              <a:rPr lang="en-US" altLang="ja-JP" sz="1300" b="0" dirty="0">
                <a:solidFill>
                  <a:schemeClr val="tx1">
                    <a:lumMod val="75000"/>
                    <a:lumOff val="25000"/>
                  </a:schemeClr>
                </a:solidFill>
              </a:rPr>
            </a:br>
            <a:r>
              <a:rPr lang="ja-JP" altLang="en-US" sz="1300" b="0" dirty="0">
                <a:solidFill>
                  <a:schemeClr val="tx1">
                    <a:lumMod val="75000"/>
                    <a:lumOff val="25000"/>
                  </a:schemeClr>
                </a:solidFill>
              </a:rPr>
              <a:t>　この指摘を参照しながら、まずは、</a:t>
            </a:r>
            <a:r>
              <a:rPr lang="ja-JP" altLang="en-US" sz="1300" u="sng" dirty="0">
                <a:solidFill>
                  <a:schemeClr val="tx1">
                    <a:lumMod val="75000"/>
                    <a:lumOff val="25000"/>
                  </a:schemeClr>
                </a:solidFill>
              </a:rPr>
              <a:t>人生</a:t>
            </a:r>
            <a:r>
              <a:rPr lang="en-US" altLang="ja-JP" sz="1300" u="sng" dirty="0">
                <a:solidFill>
                  <a:schemeClr val="tx1">
                    <a:lumMod val="75000"/>
                    <a:lumOff val="25000"/>
                  </a:schemeClr>
                </a:solidFill>
              </a:rPr>
              <a:t>100</a:t>
            </a:r>
            <a:r>
              <a:rPr lang="ja-JP" altLang="en-US" sz="1300" u="sng" dirty="0">
                <a:solidFill>
                  <a:schemeClr val="tx1">
                    <a:lumMod val="75000"/>
                    <a:lumOff val="25000"/>
                  </a:schemeClr>
                </a:solidFill>
              </a:rPr>
              <a:t>年時代に訪れる、わたしたち個人の変化を考えてみてください。</a:t>
            </a:r>
            <a:br>
              <a:rPr lang="en-US" altLang="ja-JP" sz="1300" b="0" dirty="0">
                <a:solidFill>
                  <a:schemeClr val="tx1">
                    <a:lumMod val="75000"/>
                    <a:lumOff val="25000"/>
                  </a:schemeClr>
                </a:solidFill>
              </a:rPr>
            </a:br>
            <a:r>
              <a:rPr lang="ja-JP" altLang="en-US" sz="1300" b="0" dirty="0">
                <a:solidFill>
                  <a:schemeClr val="tx1">
                    <a:lumMod val="75000"/>
                    <a:lumOff val="25000"/>
                  </a:schemeClr>
                </a:solidFill>
              </a:rPr>
              <a:t>　重要なことは、漠然と</a:t>
            </a:r>
            <a:r>
              <a:rPr lang="en-US" altLang="ja-JP" sz="1300" b="0" dirty="0">
                <a:solidFill>
                  <a:schemeClr val="tx1">
                    <a:lumMod val="75000"/>
                    <a:lumOff val="25000"/>
                  </a:schemeClr>
                </a:solidFill>
              </a:rPr>
              <a:t> 100</a:t>
            </a:r>
            <a:r>
              <a:rPr lang="ja-JP" altLang="en-US" sz="1300" b="0" dirty="0">
                <a:solidFill>
                  <a:schemeClr val="tx1">
                    <a:lumMod val="75000"/>
                    <a:lumOff val="25000"/>
                  </a:schemeClr>
                </a:solidFill>
              </a:rPr>
              <a:t>年後の未来や、その時に存在するであろう科学技術や社会問題を考えるのではないということです。まずは、自分が</a:t>
            </a:r>
            <a:r>
              <a:rPr lang="en-US" altLang="ja-JP" sz="1300" b="0" dirty="0">
                <a:solidFill>
                  <a:schemeClr val="tx1">
                    <a:lumMod val="75000"/>
                    <a:lumOff val="25000"/>
                  </a:schemeClr>
                </a:solidFill>
              </a:rPr>
              <a:t>80</a:t>
            </a:r>
            <a:r>
              <a:rPr lang="ja-JP" altLang="en-US" sz="1300" b="0" dirty="0">
                <a:solidFill>
                  <a:schemeClr val="tx1">
                    <a:lumMod val="75000"/>
                    <a:lumOff val="25000"/>
                  </a:schemeClr>
                </a:solidFill>
              </a:rPr>
              <a:t>歳になっても健康で活動できるとしたら、どのような暮らし方や働き方を選択するかを考えてみると良いかもしれません。</a:t>
            </a:r>
            <a:br>
              <a:rPr lang="en-US" altLang="ja-JP" sz="1300" b="0" dirty="0">
                <a:solidFill>
                  <a:schemeClr val="tx1">
                    <a:lumMod val="75000"/>
                    <a:lumOff val="25000"/>
                  </a:schemeClr>
                </a:solidFill>
              </a:rPr>
            </a:br>
            <a:br>
              <a:rPr lang="en-US" altLang="ja-JP" sz="1300" b="0" dirty="0">
                <a:solidFill>
                  <a:schemeClr val="tx1">
                    <a:lumMod val="75000"/>
                    <a:lumOff val="25000"/>
                  </a:schemeClr>
                </a:solidFill>
              </a:rPr>
            </a:br>
            <a:r>
              <a:rPr lang="ja-JP" altLang="en-US" sz="1300" b="0" dirty="0">
                <a:solidFill>
                  <a:schemeClr val="tx1">
                    <a:lumMod val="75000"/>
                    <a:lumOff val="25000"/>
                  </a:schemeClr>
                </a:solidFill>
              </a:rPr>
              <a:t>　人生</a:t>
            </a:r>
            <a:r>
              <a:rPr lang="en-US" altLang="ja-JP" sz="1300" b="0" dirty="0">
                <a:solidFill>
                  <a:schemeClr val="tx1">
                    <a:lumMod val="75000"/>
                    <a:lumOff val="25000"/>
                  </a:schemeClr>
                </a:solidFill>
              </a:rPr>
              <a:t>100</a:t>
            </a:r>
            <a:r>
              <a:rPr lang="ja-JP" altLang="en-US" sz="1300" b="0" dirty="0">
                <a:solidFill>
                  <a:schemeClr val="tx1">
                    <a:lumMod val="75000"/>
                    <a:lumOff val="25000"/>
                  </a:schemeClr>
                </a:solidFill>
              </a:rPr>
              <a:t>年時代に生きる自分の姿をぼんやりと想定できたら、それぞれのライフシーンに訪れるであろう変化を考えてみます。</a:t>
            </a:r>
            <a:br>
              <a:rPr lang="en-US" altLang="ja-JP" sz="1300" b="0" dirty="0">
                <a:solidFill>
                  <a:schemeClr val="tx1">
                    <a:lumMod val="75000"/>
                    <a:lumOff val="25000"/>
                  </a:schemeClr>
                </a:solidFill>
              </a:rPr>
            </a:br>
            <a:r>
              <a:rPr lang="ja-JP" altLang="en-US" sz="1300" b="0" dirty="0">
                <a:solidFill>
                  <a:schemeClr val="tx1">
                    <a:lumMod val="75000"/>
                    <a:lumOff val="25000"/>
                  </a:schemeClr>
                </a:solidFill>
              </a:rPr>
              <a:t>　</a:t>
            </a:r>
            <a:r>
              <a:rPr lang="ja-JP" altLang="en-US" sz="1300" u="sng" dirty="0">
                <a:solidFill>
                  <a:schemeClr val="tx1">
                    <a:lumMod val="75000"/>
                    <a:lumOff val="25000"/>
                  </a:schemeClr>
                </a:solidFill>
              </a:rPr>
              <a:t>人生</a:t>
            </a:r>
            <a:r>
              <a:rPr lang="en-US" altLang="ja-JP" sz="1300" u="sng" dirty="0">
                <a:solidFill>
                  <a:schemeClr val="tx1">
                    <a:lumMod val="75000"/>
                    <a:lumOff val="25000"/>
                  </a:schemeClr>
                </a:solidFill>
              </a:rPr>
              <a:t>100</a:t>
            </a:r>
            <a:r>
              <a:rPr lang="ja-JP" altLang="en-US" sz="1300" u="sng" dirty="0">
                <a:solidFill>
                  <a:schemeClr val="tx1">
                    <a:lumMod val="75000"/>
                    <a:lumOff val="25000"/>
                  </a:schemeClr>
                </a:solidFill>
              </a:rPr>
              <a:t>年時代に際して、「移動とモビリティ」の何が、どのように変化する（しない）と思いますか。</a:t>
            </a:r>
            <a:r>
              <a:rPr lang="ja-JP" altLang="en-US" sz="1300" b="0" dirty="0">
                <a:solidFill>
                  <a:schemeClr val="tx1">
                    <a:lumMod val="75000"/>
                    <a:lumOff val="25000"/>
                  </a:schemeClr>
                </a:solidFill>
              </a:rPr>
              <a:t>個人や社会の変化と照らし合わせながら、それぞれのライフシーンの変化を考えてください。</a:t>
            </a:r>
            <a:endParaRPr lang="en-US" altLang="ja-JP" sz="1300" b="0" dirty="0">
              <a:solidFill>
                <a:schemeClr val="tx1">
                  <a:lumMod val="75000"/>
                  <a:lumOff val="25000"/>
                </a:schemeClr>
              </a:solidFill>
            </a:endParaRPr>
          </a:p>
        </p:txBody>
      </p:sp>
      <p:sp>
        <p:nvSpPr>
          <p:cNvPr id="6" name="タイトル 1">
            <a:extLst>
              <a:ext uri="{FF2B5EF4-FFF2-40B4-BE49-F238E27FC236}">
                <a16:creationId xmlns:a16="http://schemas.microsoft.com/office/drawing/2014/main" id="{1569625A-B1C1-4166-BF90-293E10AF6A09}"/>
              </a:ext>
            </a:extLst>
          </p:cNvPr>
          <p:cNvSpPr txBox="1">
            <a:spLocks/>
          </p:cNvSpPr>
          <p:nvPr/>
        </p:nvSpPr>
        <p:spPr>
          <a:xfrm>
            <a:off x="284481" y="268468"/>
            <a:ext cx="7435046" cy="675642"/>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en-US" altLang="ja-JP" sz="1800" dirty="0">
                <a:solidFill>
                  <a:schemeClr val="tx1">
                    <a:lumMod val="75000"/>
                    <a:lumOff val="25000"/>
                  </a:schemeClr>
                </a:solidFill>
              </a:rPr>
              <a:t>100</a:t>
            </a:r>
            <a:r>
              <a:rPr lang="ja-JP" altLang="en-US" sz="1800" dirty="0">
                <a:solidFill>
                  <a:schemeClr val="tx1">
                    <a:lumMod val="75000"/>
                    <a:lumOff val="25000"/>
                  </a:schemeClr>
                </a:solidFill>
              </a:rPr>
              <a:t>年後ではなく、人生</a:t>
            </a:r>
            <a:r>
              <a:rPr lang="en-US" altLang="ja-JP" sz="1800" dirty="0">
                <a:solidFill>
                  <a:schemeClr val="tx1">
                    <a:lumMod val="75000"/>
                    <a:lumOff val="25000"/>
                  </a:schemeClr>
                </a:solidFill>
              </a:rPr>
              <a:t>100</a:t>
            </a:r>
            <a:r>
              <a:rPr lang="ja-JP" altLang="en-US" sz="1800" dirty="0">
                <a:solidFill>
                  <a:schemeClr val="tx1">
                    <a:lumMod val="75000"/>
                    <a:lumOff val="25000"/>
                  </a:schemeClr>
                </a:solidFill>
              </a:rPr>
              <a:t>年時代を考える（個人ワーク：</a:t>
            </a:r>
            <a:r>
              <a:rPr lang="en-US" altLang="ja-JP" sz="1800" dirty="0">
                <a:solidFill>
                  <a:schemeClr val="tx1">
                    <a:lumMod val="75000"/>
                    <a:lumOff val="25000"/>
                  </a:schemeClr>
                </a:solidFill>
              </a:rPr>
              <a:t>15</a:t>
            </a:r>
            <a:r>
              <a:rPr lang="ja-JP" altLang="en-US" sz="1800" dirty="0">
                <a:solidFill>
                  <a:schemeClr val="tx1">
                    <a:lumMod val="75000"/>
                    <a:lumOff val="25000"/>
                  </a:schemeClr>
                </a:solidFill>
              </a:rPr>
              <a:t>分程度）</a:t>
            </a:r>
            <a:endParaRPr lang="en-US" altLang="ja-JP" sz="1800" dirty="0">
              <a:solidFill>
                <a:schemeClr val="tx1">
                  <a:lumMod val="75000"/>
                  <a:lumOff val="25000"/>
                </a:schemeClr>
              </a:solidFill>
            </a:endParaRPr>
          </a:p>
        </p:txBody>
      </p:sp>
      <p:grpSp>
        <p:nvGrpSpPr>
          <p:cNvPr id="4" name="グループ化 3">
            <a:extLst>
              <a:ext uri="{FF2B5EF4-FFF2-40B4-BE49-F238E27FC236}">
                <a16:creationId xmlns:a16="http://schemas.microsoft.com/office/drawing/2014/main" id="{18B3E074-41BC-46D8-A4A3-8F305F43A3E8}"/>
              </a:ext>
            </a:extLst>
          </p:cNvPr>
          <p:cNvGrpSpPr/>
          <p:nvPr/>
        </p:nvGrpSpPr>
        <p:grpSpPr>
          <a:xfrm>
            <a:off x="5092784" y="1112926"/>
            <a:ext cx="4051216" cy="4137303"/>
            <a:chOff x="5092784" y="2240582"/>
            <a:chExt cx="4051216" cy="4137303"/>
          </a:xfrm>
        </p:grpSpPr>
        <p:sp>
          <p:nvSpPr>
            <p:cNvPr id="3" name="正方形/長方形 2">
              <a:extLst>
                <a:ext uri="{FF2B5EF4-FFF2-40B4-BE49-F238E27FC236}">
                  <a16:creationId xmlns:a16="http://schemas.microsoft.com/office/drawing/2014/main" id="{15CF2FF7-3ECE-490D-8008-2546D63B4BB7}"/>
                </a:ext>
              </a:extLst>
            </p:cNvPr>
            <p:cNvSpPr/>
            <p:nvPr/>
          </p:nvSpPr>
          <p:spPr>
            <a:xfrm>
              <a:off x="5092784" y="2240582"/>
              <a:ext cx="4051216" cy="41373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タイトル 1">
              <a:extLst>
                <a:ext uri="{FF2B5EF4-FFF2-40B4-BE49-F238E27FC236}">
                  <a16:creationId xmlns:a16="http://schemas.microsoft.com/office/drawing/2014/main" id="{5762A824-64B8-40AF-900F-E01AA6A45F2C}"/>
                </a:ext>
              </a:extLst>
            </p:cNvPr>
            <p:cNvSpPr txBox="1">
              <a:spLocks/>
            </p:cNvSpPr>
            <p:nvPr/>
          </p:nvSpPr>
          <p:spPr>
            <a:xfrm>
              <a:off x="5092784" y="2340105"/>
              <a:ext cx="3860269" cy="3656277"/>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lnSpcReduction="100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en-US" altLang="ja-JP" sz="1200" u="sng" dirty="0">
                  <a:solidFill>
                    <a:schemeClr val="tx1">
                      <a:lumMod val="75000"/>
                      <a:lumOff val="25000"/>
                    </a:schemeClr>
                  </a:solidFill>
                </a:rPr>
                <a:t>【</a:t>
              </a:r>
              <a:r>
                <a:rPr lang="ja-JP" altLang="en-US" sz="1200" u="sng" dirty="0">
                  <a:solidFill>
                    <a:schemeClr val="tx1">
                      <a:lumMod val="75000"/>
                      <a:lumOff val="25000"/>
                    </a:schemeClr>
                  </a:solidFill>
                </a:rPr>
                <a:t>人生</a:t>
              </a:r>
              <a:r>
                <a:rPr lang="en-US" altLang="ja-JP" sz="1200" u="sng" dirty="0">
                  <a:solidFill>
                    <a:schemeClr val="tx1">
                      <a:lumMod val="75000"/>
                      <a:lumOff val="25000"/>
                    </a:schemeClr>
                  </a:solidFill>
                </a:rPr>
                <a:t>100</a:t>
              </a:r>
              <a:r>
                <a:rPr lang="ja-JP" altLang="en-US" sz="1200" u="sng" dirty="0">
                  <a:solidFill>
                    <a:schemeClr val="tx1">
                      <a:lumMod val="75000"/>
                      <a:lumOff val="25000"/>
                    </a:schemeClr>
                  </a:solidFill>
                </a:rPr>
                <a:t>年時代に訪れる３つの変化</a:t>
              </a:r>
              <a:r>
                <a:rPr lang="en-US" altLang="ja-JP" sz="1200" u="sng" dirty="0">
                  <a:solidFill>
                    <a:schemeClr val="tx1">
                      <a:lumMod val="75000"/>
                      <a:lumOff val="25000"/>
                    </a:schemeClr>
                  </a:solidFill>
                </a:rPr>
                <a:t>】</a:t>
              </a:r>
              <a:r>
                <a:rPr lang="ja-JP" altLang="en-US" sz="1200" u="sng" dirty="0">
                  <a:solidFill>
                    <a:schemeClr val="tx1">
                      <a:lumMod val="75000"/>
                      <a:lumOff val="25000"/>
                    </a:schemeClr>
                  </a:solidFill>
                </a:rPr>
                <a:t>（リンダ・グラッドン）</a:t>
              </a:r>
              <a:endParaRPr lang="en-US" altLang="ja-JP" sz="1200" u="sng" dirty="0">
                <a:solidFill>
                  <a:schemeClr val="tx1">
                    <a:lumMod val="75000"/>
                    <a:lumOff val="25000"/>
                  </a:schemeClr>
                </a:solidFill>
              </a:endParaRPr>
            </a:p>
            <a:p>
              <a:pPr>
                <a:lnSpc>
                  <a:spcPct val="120000"/>
                </a:lnSpc>
              </a:pPr>
              <a:endParaRPr lang="en-US" altLang="ja-JP" sz="1200" b="0" dirty="0">
                <a:solidFill>
                  <a:schemeClr val="tx1">
                    <a:lumMod val="75000"/>
                    <a:lumOff val="25000"/>
                  </a:schemeClr>
                </a:solidFill>
              </a:endParaRPr>
            </a:p>
            <a:p>
              <a:pPr>
                <a:lnSpc>
                  <a:spcPct val="120000"/>
                </a:lnSpc>
              </a:pPr>
              <a:r>
                <a:rPr lang="ja-JP" altLang="en-US" sz="1200" b="0" dirty="0">
                  <a:solidFill>
                    <a:schemeClr val="tx1">
                      <a:lumMod val="75000"/>
                      <a:lumOff val="25000"/>
                    </a:schemeClr>
                  </a:solidFill>
                </a:rPr>
                <a:t>　首相官邸の「人生</a:t>
              </a:r>
              <a:r>
                <a:rPr lang="en-US" altLang="ja-JP" sz="1200" b="0" dirty="0">
                  <a:solidFill>
                    <a:schemeClr val="tx1">
                      <a:lumMod val="75000"/>
                      <a:lumOff val="25000"/>
                    </a:schemeClr>
                  </a:solidFill>
                </a:rPr>
                <a:t>100</a:t>
              </a:r>
              <a:r>
                <a:rPr lang="ja-JP" altLang="en-US" sz="1200" b="0" dirty="0">
                  <a:solidFill>
                    <a:schemeClr val="tx1">
                      <a:lumMod val="75000"/>
                      <a:lumOff val="25000"/>
                    </a:schemeClr>
                  </a:solidFill>
                </a:rPr>
                <a:t>年時代構想会議」の委員であるリンダ・グラッドンは、人生</a:t>
              </a:r>
              <a:r>
                <a:rPr lang="en-US" altLang="ja-JP" sz="1200" b="0" dirty="0">
                  <a:solidFill>
                    <a:schemeClr val="tx1">
                      <a:lumMod val="75000"/>
                      <a:lumOff val="25000"/>
                    </a:schemeClr>
                  </a:solidFill>
                </a:rPr>
                <a:t>100</a:t>
              </a:r>
              <a:r>
                <a:rPr lang="ja-JP" altLang="en-US" sz="1200" b="0" dirty="0">
                  <a:solidFill>
                    <a:schemeClr val="tx1">
                      <a:lumMod val="75000"/>
                      <a:lumOff val="25000"/>
                    </a:schemeClr>
                  </a:solidFill>
                </a:rPr>
                <a:t>年時代の変化として「人生のマルチステージ化」「家族構成の変化」「生涯にわたる学びの重要性」の３つを示唆した。</a:t>
              </a:r>
              <a:endParaRPr lang="en-US" altLang="ja-JP" sz="1200" b="0" dirty="0">
                <a:solidFill>
                  <a:schemeClr val="tx1">
                    <a:lumMod val="75000"/>
                    <a:lumOff val="25000"/>
                  </a:schemeClr>
                </a:solidFill>
              </a:endParaRPr>
            </a:p>
            <a:p>
              <a:pPr>
                <a:lnSpc>
                  <a:spcPct val="120000"/>
                </a:lnSpc>
              </a:pPr>
              <a:endParaRPr lang="en-US" altLang="ja-JP" sz="1200" b="0" dirty="0">
                <a:solidFill>
                  <a:schemeClr val="tx1">
                    <a:lumMod val="75000"/>
                    <a:lumOff val="25000"/>
                  </a:schemeClr>
                </a:solidFill>
              </a:endParaRPr>
            </a:p>
            <a:p>
              <a:pPr>
                <a:lnSpc>
                  <a:spcPct val="120000"/>
                </a:lnSpc>
              </a:pPr>
              <a:r>
                <a:rPr lang="ja-JP" altLang="en-US" sz="1200" b="0" dirty="0">
                  <a:solidFill>
                    <a:schemeClr val="tx1">
                      <a:lumMod val="75000"/>
                      <a:lumOff val="25000"/>
                    </a:schemeClr>
                  </a:solidFill>
                </a:rPr>
                <a:t>　特に「雇用や働き方」に関して、より長く働くためには、生涯を通じてレジリエンス（弾性力）を維持する必要があると述べている。</a:t>
              </a:r>
              <a:r>
                <a:rPr lang="en-US" altLang="ja-JP" sz="1200" b="0" dirty="0">
                  <a:solidFill>
                    <a:schemeClr val="tx1">
                      <a:lumMod val="75000"/>
                      <a:lumOff val="25000"/>
                    </a:schemeClr>
                  </a:solidFill>
                </a:rPr>
                <a:t>70</a:t>
              </a:r>
              <a:r>
                <a:rPr lang="ja-JP" altLang="en-US" sz="1200" b="0" dirty="0">
                  <a:solidFill>
                    <a:schemeClr val="tx1">
                      <a:lumMod val="75000"/>
                      <a:lumOff val="25000"/>
                    </a:schemeClr>
                  </a:solidFill>
                </a:rPr>
                <a:t>代になるまで働く意思やエネルギーを維持するためには、新たな「学びを手助けする仕事（能力向上、能力開発など）」や、「学び続けられる環境（柔軟な労働環境、休暇など）」が重要となる。このような労働の機会を拡大するためには、新しい科学技術を活用することや、多様な関係者同士の共同が重要だと述べている。</a:t>
              </a:r>
              <a:endParaRPr lang="en-US" altLang="ja-JP" sz="1200" b="0" dirty="0">
                <a:solidFill>
                  <a:schemeClr val="tx1">
                    <a:lumMod val="75000"/>
                    <a:lumOff val="25000"/>
                  </a:schemeClr>
                </a:solidFill>
              </a:endParaRPr>
            </a:p>
            <a:p>
              <a:pPr>
                <a:lnSpc>
                  <a:spcPct val="120000"/>
                </a:lnSpc>
              </a:pPr>
              <a:endParaRPr lang="en-US" altLang="ja-JP" sz="1200" b="0" dirty="0">
                <a:solidFill>
                  <a:schemeClr val="tx1">
                    <a:lumMod val="75000"/>
                    <a:lumOff val="25000"/>
                  </a:schemeClr>
                </a:solidFill>
              </a:endParaRPr>
            </a:p>
            <a:p>
              <a:pPr>
                <a:lnSpc>
                  <a:spcPct val="120000"/>
                </a:lnSpc>
              </a:pPr>
              <a:endParaRPr lang="en-US" altLang="ja-JP" sz="1200" b="0" dirty="0">
                <a:solidFill>
                  <a:schemeClr val="tx1">
                    <a:lumMod val="75000"/>
                    <a:lumOff val="25000"/>
                  </a:schemeClr>
                </a:solidFill>
              </a:endParaRPr>
            </a:p>
          </p:txBody>
        </p:sp>
        <p:sp>
          <p:nvSpPr>
            <p:cNvPr id="7" name="テキスト ボックス 6">
              <a:extLst>
                <a:ext uri="{FF2B5EF4-FFF2-40B4-BE49-F238E27FC236}">
                  <a16:creationId xmlns:a16="http://schemas.microsoft.com/office/drawing/2014/main" id="{A4788AB8-758C-4450-A4EF-A3CA629C935C}"/>
                </a:ext>
              </a:extLst>
            </p:cNvPr>
            <p:cNvSpPr txBox="1"/>
            <p:nvPr/>
          </p:nvSpPr>
          <p:spPr>
            <a:xfrm>
              <a:off x="5092784" y="5906673"/>
              <a:ext cx="3913234" cy="369332"/>
            </a:xfrm>
            <a:prstGeom prst="rect">
              <a:avLst/>
            </a:prstGeom>
            <a:noFill/>
          </p:spPr>
          <p:txBody>
            <a:bodyPr wrap="square" rtlCol="0">
              <a:spAutoFit/>
            </a:bodyPr>
            <a:lstStyle/>
            <a:p>
              <a:r>
                <a:rPr kumimoji="1" lang="ja-JP" altLang="en-US" sz="900" dirty="0">
                  <a:solidFill>
                    <a:schemeClr val="tx1">
                      <a:lumMod val="75000"/>
                      <a:lumOff val="25000"/>
                    </a:schemeClr>
                  </a:solidFill>
                </a:rPr>
                <a:t>（参考：「人生</a:t>
              </a:r>
              <a:r>
                <a:rPr kumimoji="1" lang="en-US" altLang="ja-JP" sz="900" dirty="0">
                  <a:solidFill>
                    <a:schemeClr val="tx1">
                      <a:lumMod val="75000"/>
                      <a:lumOff val="25000"/>
                    </a:schemeClr>
                  </a:solidFill>
                </a:rPr>
                <a:t>100</a:t>
              </a:r>
              <a:r>
                <a:rPr kumimoji="1" lang="ja-JP" altLang="en-US" sz="900" dirty="0">
                  <a:solidFill>
                    <a:schemeClr val="tx1">
                      <a:lumMod val="75000"/>
                      <a:lumOff val="25000"/>
                    </a:schemeClr>
                  </a:solidFill>
                </a:rPr>
                <a:t>年時代構想会議（リンダ・グラッドン提出資料）」</a:t>
              </a:r>
              <a:r>
                <a:rPr kumimoji="1" lang="en-US" altLang="ja-JP" sz="900" dirty="0">
                  <a:solidFill>
                    <a:schemeClr val="tx1">
                      <a:lumMod val="75000"/>
                      <a:lumOff val="25000"/>
                    </a:schemeClr>
                  </a:solidFill>
                </a:rPr>
                <a:t>, </a:t>
              </a:r>
              <a:r>
                <a:rPr kumimoji="1" lang="ja-JP" altLang="en-US" sz="900" dirty="0">
                  <a:solidFill>
                    <a:schemeClr val="tx1">
                      <a:lumMod val="75000"/>
                      <a:lumOff val="25000"/>
                    </a:schemeClr>
                  </a:solidFill>
                </a:rPr>
                <a:t>首相官邸</a:t>
              </a:r>
              <a:r>
                <a:rPr kumimoji="1" lang="en-US" altLang="ja-JP" sz="900" dirty="0">
                  <a:solidFill>
                    <a:schemeClr val="tx1">
                      <a:lumMod val="75000"/>
                      <a:lumOff val="25000"/>
                    </a:schemeClr>
                  </a:solidFill>
                </a:rPr>
                <a:t>,  http://www.kantei.go.jp/jp/singi/jinsei100nen/</a:t>
              </a:r>
              <a:endParaRPr kumimoji="1" lang="ja-JP" altLang="en-US" sz="900" dirty="0">
                <a:solidFill>
                  <a:schemeClr val="tx1">
                    <a:lumMod val="75000"/>
                    <a:lumOff val="25000"/>
                  </a:schemeClr>
                </a:solidFill>
              </a:endParaRPr>
            </a:p>
          </p:txBody>
        </p:sp>
      </p:grpSp>
    </p:spTree>
    <p:extLst>
      <p:ext uri="{BB962C8B-B14F-4D97-AF65-F5344CB8AC3E}">
        <p14:creationId xmlns:p14="http://schemas.microsoft.com/office/powerpoint/2010/main" val="489262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12" name="タイトル 1">
            <a:extLst>
              <a:ext uri="{FF2B5EF4-FFF2-40B4-BE49-F238E27FC236}">
                <a16:creationId xmlns:a16="http://schemas.microsoft.com/office/drawing/2014/main" id="{BE34293E-AFCA-44A3-8C19-42FD0D4ABE82}"/>
              </a:ext>
            </a:extLst>
          </p:cNvPr>
          <p:cNvSpPr txBox="1">
            <a:spLocks/>
          </p:cNvSpPr>
          <p:nvPr/>
        </p:nvSpPr>
        <p:spPr>
          <a:xfrm>
            <a:off x="4735365" y="6371048"/>
            <a:ext cx="4172464" cy="332534"/>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050" dirty="0">
                <a:solidFill>
                  <a:schemeClr val="tx1">
                    <a:lumMod val="75000"/>
                    <a:lumOff val="25000"/>
                  </a:schemeClr>
                </a:solidFill>
              </a:rPr>
              <a:t>お名前：森ビル　諸富</a:t>
            </a:r>
            <a:endParaRPr lang="en-US" altLang="ja-JP" sz="1050" dirty="0">
              <a:solidFill>
                <a:schemeClr val="tx1">
                  <a:lumMod val="75000"/>
                  <a:lumOff val="25000"/>
                </a:schemeClr>
              </a:solidFill>
            </a:endParaRPr>
          </a:p>
        </p:txBody>
      </p:sp>
      <p:sp>
        <p:nvSpPr>
          <p:cNvPr id="4" name="タイトル 1">
            <a:extLst>
              <a:ext uri="{FF2B5EF4-FFF2-40B4-BE49-F238E27FC236}">
                <a16:creationId xmlns:a16="http://schemas.microsoft.com/office/drawing/2014/main" id="{8C687B16-812E-453C-A532-5CC704C7BD8F}"/>
              </a:ext>
            </a:extLst>
          </p:cNvPr>
          <p:cNvSpPr txBox="1">
            <a:spLocks/>
          </p:cNvSpPr>
          <p:nvPr/>
        </p:nvSpPr>
        <p:spPr>
          <a:xfrm>
            <a:off x="248989" y="434592"/>
            <a:ext cx="5122353"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１）</a:t>
            </a:r>
            <a:r>
              <a:rPr lang="ja-JP" altLang="en-US" sz="1400" u="sng" dirty="0">
                <a:solidFill>
                  <a:schemeClr val="tx1">
                    <a:lumMod val="75000"/>
                    <a:lumOff val="25000"/>
                  </a:schemeClr>
                </a:solidFill>
              </a:rPr>
              <a:t>人間が長寿化することにより起こるであろう個人の変化</a:t>
            </a:r>
            <a:endParaRPr lang="ja-JP" altLang="en-US" sz="1400" b="0" dirty="0">
              <a:solidFill>
                <a:schemeClr val="tx1">
                  <a:lumMod val="75000"/>
                  <a:lumOff val="25000"/>
                </a:schemeClr>
              </a:solidFill>
            </a:endParaRPr>
          </a:p>
        </p:txBody>
      </p:sp>
      <p:sp>
        <p:nvSpPr>
          <p:cNvPr id="5" name="タイトル 1">
            <a:extLst>
              <a:ext uri="{FF2B5EF4-FFF2-40B4-BE49-F238E27FC236}">
                <a16:creationId xmlns:a16="http://schemas.microsoft.com/office/drawing/2014/main" id="{7AA9709A-8EBB-4393-941C-5FAE627EF8F7}"/>
              </a:ext>
            </a:extLst>
          </p:cNvPr>
          <p:cNvSpPr txBox="1">
            <a:spLocks/>
          </p:cNvSpPr>
          <p:nvPr/>
        </p:nvSpPr>
        <p:spPr>
          <a:xfrm>
            <a:off x="248989" y="2227733"/>
            <a:ext cx="7659662"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２）</a:t>
            </a:r>
            <a:r>
              <a:rPr lang="ja-JP" altLang="en-US" sz="1400" u="sng" dirty="0">
                <a:solidFill>
                  <a:schemeClr val="tx1">
                    <a:lumMod val="75000"/>
                    <a:lumOff val="25000"/>
                  </a:schemeClr>
                </a:solidFill>
              </a:rPr>
              <a:t>人生</a:t>
            </a:r>
            <a:r>
              <a:rPr lang="en-US" altLang="ja-JP" sz="1400" u="sng" dirty="0">
                <a:solidFill>
                  <a:schemeClr val="tx1">
                    <a:lumMod val="75000"/>
                    <a:lumOff val="25000"/>
                  </a:schemeClr>
                </a:solidFill>
              </a:rPr>
              <a:t>100</a:t>
            </a:r>
            <a:r>
              <a:rPr lang="ja-JP" altLang="en-US" sz="1400" u="sng" dirty="0">
                <a:solidFill>
                  <a:schemeClr val="tx1">
                    <a:lumMod val="75000"/>
                    <a:lumOff val="25000"/>
                  </a:schemeClr>
                </a:solidFill>
              </a:rPr>
              <a:t>年時代の個人の変化によって生まれるであろう新たな移動・モビリティ</a:t>
            </a:r>
            <a:endParaRPr lang="ja-JP" altLang="en-US" sz="1400" b="0" dirty="0">
              <a:solidFill>
                <a:schemeClr val="tx1">
                  <a:lumMod val="75000"/>
                  <a:lumOff val="25000"/>
                </a:schemeClr>
              </a:solidFill>
            </a:endParaRPr>
          </a:p>
        </p:txBody>
      </p:sp>
      <p:sp>
        <p:nvSpPr>
          <p:cNvPr id="7" name="タイトル 1">
            <a:extLst>
              <a:ext uri="{FF2B5EF4-FFF2-40B4-BE49-F238E27FC236}">
                <a16:creationId xmlns:a16="http://schemas.microsoft.com/office/drawing/2014/main" id="{4699FC92-943B-4ED1-A33A-01C5CEB3C500}"/>
              </a:ext>
            </a:extLst>
          </p:cNvPr>
          <p:cNvSpPr txBox="1">
            <a:spLocks/>
          </p:cNvSpPr>
          <p:nvPr/>
        </p:nvSpPr>
        <p:spPr>
          <a:xfrm>
            <a:off x="248989" y="4316350"/>
            <a:ext cx="7659662"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３）</a:t>
            </a:r>
            <a:r>
              <a:rPr lang="ja-JP" altLang="en-US" sz="1400" u="sng" dirty="0">
                <a:solidFill>
                  <a:schemeClr val="tx1">
                    <a:lumMod val="75000"/>
                    <a:lumOff val="25000"/>
                  </a:schemeClr>
                </a:solidFill>
              </a:rPr>
              <a:t>人生</a:t>
            </a:r>
            <a:r>
              <a:rPr lang="en-US" altLang="ja-JP" sz="1400" u="sng" dirty="0">
                <a:solidFill>
                  <a:schemeClr val="tx1">
                    <a:lumMod val="75000"/>
                    <a:lumOff val="25000"/>
                  </a:schemeClr>
                </a:solidFill>
              </a:rPr>
              <a:t>100</a:t>
            </a:r>
            <a:r>
              <a:rPr lang="ja-JP" altLang="en-US" sz="1400" u="sng" dirty="0">
                <a:solidFill>
                  <a:schemeClr val="tx1">
                    <a:lumMod val="75000"/>
                    <a:lumOff val="25000"/>
                  </a:schemeClr>
                </a:solidFill>
              </a:rPr>
              <a:t>年時代には、移動・モビリティのどのような側面・性質が重要となるか</a:t>
            </a:r>
            <a:endParaRPr lang="en-US" altLang="ja-JP" sz="1400" u="sng" dirty="0">
              <a:solidFill>
                <a:schemeClr val="tx1">
                  <a:lumMod val="75000"/>
                  <a:lumOff val="25000"/>
                </a:schemeClr>
              </a:solidFill>
            </a:endParaRPr>
          </a:p>
        </p:txBody>
      </p:sp>
      <p:sp>
        <p:nvSpPr>
          <p:cNvPr id="8" name="タイトル 1">
            <a:extLst>
              <a:ext uri="{FF2B5EF4-FFF2-40B4-BE49-F238E27FC236}">
                <a16:creationId xmlns:a16="http://schemas.microsoft.com/office/drawing/2014/main" id="{82BF58F3-F036-40DA-BD54-CF24C264BEA4}"/>
              </a:ext>
            </a:extLst>
          </p:cNvPr>
          <p:cNvSpPr txBox="1">
            <a:spLocks/>
          </p:cNvSpPr>
          <p:nvPr/>
        </p:nvSpPr>
        <p:spPr>
          <a:xfrm>
            <a:off x="248989" y="4706864"/>
            <a:ext cx="8627723" cy="1555578"/>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回答欄：多様な身体条件、活動時間に対応するモビリティ</a:t>
            </a:r>
            <a:endParaRPr lang="en-US" altLang="ja-JP" sz="1400" b="0" dirty="0">
              <a:solidFill>
                <a:schemeClr val="tx1">
                  <a:lumMod val="75000"/>
                  <a:lumOff val="25000"/>
                </a:schemeClr>
              </a:solidFill>
            </a:endParaRPr>
          </a:p>
        </p:txBody>
      </p:sp>
      <p:sp>
        <p:nvSpPr>
          <p:cNvPr id="9" name="タイトル 1">
            <a:extLst>
              <a:ext uri="{FF2B5EF4-FFF2-40B4-BE49-F238E27FC236}">
                <a16:creationId xmlns:a16="http://schemas.microsoft.com/office/drawing/2014/main" id="{B68E184E-5088-4AE8-A79E-684AFD9039F5}"/>
              </a:ext>
            </a:extLst>
          </p:cNvPr>
          <p:cNvSpPr txBox="1">
            <a:spLocks/>
          </p:cNvSpPr>
          <p:nvPr/>
        </p:nvSpPr>
        <p:spPr>
          <a:xfrm>
            <a:off x="3887714" y="85997"/>
            <a:ext cx="5256286" cy="332534"/>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en-US" altLang="ja-JP" sz="900" b="0" dirty="0">
                <a:solidFill>
                  <a:schemeClr val="tx1">
                    <a:lumMod val="75000"/>
                    <a:lumOff val="25000"/>
                  </a:schemeClr>
                </a:solidFill>
              </a:rPr>
              <a:t>【</a:t>
            </a:r>
            <a:r>
              <a:rPr lang="ja-JP" altLang="en-US" sz="900" b="0" dirty="0">
                <a:solidFill>
                  <a:schemeClr val="tx1">
                    <a:lumMod val="75000"/>
                    <a:lumOff val="25000"/>
                  </a:schemeClr>
                </a:solidFill>
              </a:rPr>
              <a:t>人生１００年時代の都市・インフラ：</a:t>
            </a:r>
            <a:r>
              <a:rPr lang="en-US" altLang="ja-JP" sz="900" b="0" dirty="0">
                <a:solidFill>
                  <a:schemeClr val="tx1">
                    <a:lumMod val="75000"/>
                    <a:lumOff val="25000"/>
                  </a:schemeClr>
                </a:solidFill>
              </a:rPr>
              <a:t>DAY</a:t>
            </a:r>
            <a:r>
              <a:rPr lang="ja-JP" altLang="en-US" sz="900" b="0" dirty="0">
                <a:solidFill>
                  <a:schemeClr val="tx1">
                    <a:lumMod val="75000"/>
                    <a:lumOff val="25000"/>
                  </a:schemeClr>
                </a:solidFill>
              </a:rPr>
              <a:t>２ワーク２人生１００年時代のライフシーンの変化</a:t>
            </a:r>
            <a:r>
              <a:rPr lang="en-US" altLang="ja-JP" sz="900" b="0" dirty="0">
                <a:solidFill>
                  <a:schemeClr val="tx1">
                    <a:lumMod val="75000"/>
                    <a:lumOff val="25000"/>
                  </a:schemeClr>
                </a:solidFill>
              </a:rPr>
              <a:t>】</a:t>
            </a:r>
            <a:endParaRPr lang="ja-JP" altLang="en-US" sz="900" b="0" dirty="0">
              <a:solidFill>
                <a:schemeClr val="tx1">
                  <a:lumMod val="75000"/>
                  <a:lumOff val="25000"/>
                </a:schemeClr>
              </a:solidFill>
            </a:endParaRPr>
          </a:p>
        </p:txBody>
      </p:sp>
      <p:sp>
        <p:nvSpPr>
          <p:cNvPr id="10" name="タイトル 1">
            <a:extLst>
              <a:ext uri="{FF2B5EF4-FFF2-40B4-BE49-F238E27FC236}">
                <a16:creationId xmlns:a16="http://schemas.microsoft.com/office/drawing/2014/main" id="{3B2367C4-4487-41FF-9D85-63FD6BE9AE1F}"/>
              </a:ext>
            </a:extLst>
          </p:cNvPr>
          <p:cNvSpPr txBox="1">
            <a:spLocks/>
          </p:cNvSpPr>
          <p:nvPr/>
        </p:nvSpPr>
        <p:spPr>
          <a:xfrm>
            <a:off x="248989" y="862516"/>
            <a:ext cx="8627723" cy="1173761"/>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回答欄：活動時間帯の多様化</a:t>
            </a:r>
            <a:endParaRPr lang="en-US" altLang="ja-JP" sz="1400" b="0" dirty="0">
              <a:solidFill>
                <a:schemeClr val="tx1">
                  <a:lumMod val="75000"/>
                  <a:lumOff val="25000"/>
                </a:schemeClr>
              </a:solidFill>
            </a:endParaRPr>
          </a:p>
        </p:txBody>
      </p:sp>
      <p:sp>
        <p:nvSpPr>
          <p:cNvPr id="13" name="タイトル 1">
            <a:extLst>
              <a:ext uri="{FF2B5EF4-FFF2-40B4-BE49-F238E27FC236}">
                <a16:creationId xmlns:a16="http://schemas.microsoft.com/office/drawing/2014/main" id="{CDF1F895-A802-407B-8A3A-E363398C54D5}"/>
              </a:ext>
            </a:extLst>
          </p:cNvPr>
          <p:cNvSpPr txBox="1">
            <a:spLocks/>
          </p:cNvSpPr>
          <p:nvPr/>
        </p:nvSpPr>
        <p:spPr>
          <a:xfrm>
            <a:off x="248989" y="2617710"/>
            <a:ext cx="8627723" cy="1555578"/>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回答欄：様々な時間帯に対応したモビリティ・多様化</a:t>
            </a:r>
            <a:endParaRPr lang="en-US" altLang="ja-JP" sz="1400" b="0" dirty="0">
              <a:solidFill>
                <a:schemeClr val="tx1">
                  <a:lumMod val="75000"/>
                  <a:lumOff val="25000"/>
                </a:schemeClr>
              </a:solidFill>
            </a:endParaRPr>
          </a:p>
        </p:txBody>
      </p:sp>
    </p:spTree>
    <p:extLst>
      <p:ext uri="{BB962C8B-B14F-4D97-AF65-F5344CB8AC3E}">
        <p14:creationId xmlns:p14="http://schemas.microsoft.com/office/powerpoint/2010/main" val="110681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E4CF4A3-2BFA-44D3-AF54-31CB5CF28275}"/>
              </a:ext>
            </a:extLst>
          </p:cNvPr>
          <p:cNvSpPr>
            <a:spLocks noGrp="1"/>
          </p:cNvSpPr>
          <p:nvPr>
            <p:ph type="ctrTitle"/>
          </p:nvPr>
        </p:nvSpPr>
        <p:spPr>
          <a:xfrm>
            <a:off x="284480" y="1412242"/>
            <a:ext cx="8300720" cy="4551681"/>
          </a:xfrm>
          <a:solidFill>
            <a:schemeClr val="bg1"/>
          </a:solidFill>
          <a:ln>
            <a:noFill/>
          </a:ln>
        </p:spPr>
        <p:style>
          <a:lnRef idx="2">
            <a:schemeClr val="dk1"/>
          </a:lnRef>
          <a:fillRef idx="1">
            <a:schemeClr val="lt1"/>
          </a:fillRef>
          <a:effectRef idx="0">
            <a:schemeClr val="dk1"/>
          </a:effectRef>
          <a:fontRef idx="minor">
            <a:schemeClr val="dk1"/>
          </a:fontRef>
        </p:style>
        <p:txBody>
          <a:bodyPr>
            <a:normAutofit/>
          </a:bodyPr>
          <a:lstStyle/>
          <a:p>
            <a:pPr>
              <a:lnSpc>
                <a:spcPct val="120000"/>
              </a:lnSpc>
            </a:pPr>
            <a:r>
              <a:rPr lang="ja-JP" altLang="en-US" sz="1400" u="sng" dirty="0">
                <a:solidFill>
                  <a:schemeClr val="tx1">
                    <a:lumMod val="75000"/>
                    <a:lumOff val="25000"/>
                  </a:schemeClr>
                </a:solidFill>
              </a:rPr>
              <a:t>１）人生</a:t>
            </a:r>
            <a:r>
              <a:rPr lang="en-US" altLang="ja-JP" sz="1400" u="sng" dirty="0">
                <a:solidFill>
                  <a:schemeClr val="tx1">
                    <a:lumMod val="75000"/>
                    <a:lumOff val="25000"/>
                  </a:schemeClr>
                </a:solidFill>
              </a:rPr>
              <a:t>100</a:t>
            </a:r>
            <a:r>
              <a:rPr lang="ja-JP" altLang="en-US" sz="1400" u="sng" dirty="0">
                <a:solidFill>
                  <a:schemeClr val="tx1">
                    <a:lumMod val="75000"/>
                    <a:lumOff val="25000"/>
                  </a:schemeClr>
                </a:solidFill>
              </a:rPr>
              <a:t>年時代の移動やモビリティを考えるにあたって、もしも分かったら面白そうな統計情報があれば挙げてください（事務局が調査を全て対応できるわけではありません）</a:t>
            </a:r>
            <a:br>
              <a:rPr lang="en-US" altLang="ja-JP" sz="1400" u="sng" dirty="0">
                <a:solidFill>
                  <a:schemeClr val="tx1">
                    <a:lumMod val="75000"/>
                    <a:lumOff val="25000"/>
                  </a:schemeClr>
                </a:solidFill>
              </a:rPr>
            </a:br>
            <a:br>
              <a:rPr lang="en-US" altLang="ja-JP" sz="1400" u="sng" dirty="0">
                <a:solidFill>
                  <a:schemeClr val="tx1">
                    <a:lumMod val="75000"/>
                    <a:lumOff val="25000"/>
                  </a:schemeClr>
                </a:solidFill>
              </a:rPr>
            </a:br>
            <a:br>
              <a:rPr lang="en-US" altLang="ja-JP" sz="1400" u="sng" dirty="0">
                <a:solidFill>
                  <a:schemeClr val="tx1">
                    <a:lumMod val="75000"/>
                    <a:lumOff val="25000"/>
                  </a:schemeClr>
                </a:solidFill>
              </a:rPr>
            </a:br>
            <a:br>
              <a:rPr lang="en-US" altLang="ja-JP" sz="1400" u="sng" dirty="0">
                <a:solidFill>
                  <a:schemeClr val="tx1">
                    <a:lumMod val="75000"/>
                    <a:lumOff val="25000"/>
                  </a:schemeClr>
                </a:solidFill>
              </a:rPr>
            </a:br>
            <a:br>
              <a:rPr lang="en-US" altLang="ja-JP" sz="1400" u="sng" dirty="0">
                <a:solidFill>
                  <a:schemeClr val="tx1">
                    <a:lumMod val="75000"/>
                    <a:lumOff val="25000"/>
                  </a:schemeClr>
                </a:solidFill>
              </a:rPr>
            </a:br>
            <a:br>
              <a:rPr lang="en-US" altLang="ja-JP" sz="1400" u="sng" dirty="0">
                <a:solidFill>
                  <a:schemeClr val="tx1">
                    <a:lumMod val="75000"/>
                    <a:lumOff val="25000"/>
                  </a:schemeClr>
                </a:solidFill>
              </a:rPr>
            </a:br>
            <a:r>
              <a:rPr lang="ja-JP" altLang="en-US" sz="1400" u="sng" dirty="0">
                <a:solidFill>
                  <a:schemeClr val="tx1">
                    <a:lumMod val="75000"/>
                    <a:lumOff val="25000"/>
                  </a:schemeClr>
                </a:solidFill>
              </a:rPr>
              <a:t>２）人生</a:t>
            </a:r>
            <a:r>
              <a:rPr lang="en-US" altLang="ja-JP" sz="1400" u="sng" dirty="0">
                <a:solidFill>
                  <a:schemeClr val="tx1">
                    <a:lumMod val="75000"/>
                    <a:lumOff val="25000"/>
                  </a:schemeClr>
                </a:solidFill>
              </a:rPr>
              <a:t>100</a:t>
            </a:r>
            <a:r>
              <a:rPr lang="ja-JP" altLang="en-US" sz="1400" u="sng" dirty="0">
                <a:solidFill>
                  <a:schemeClr val="tx1">
                    <a:lumMod val="75000"/>
                    <a:lumOff val="25000"/>
                  </a:schemeClr>
                </a:solidFill>
              </a:rPr>
              <a:t>年時代の移動やモビリティに関連した、書籍や論文があればチーム内で共有してみてください</a:t>
            </a:r>
            <a:br>
              <a:rPr lang="en-US" altLang="ja-JP" sz="1400" u="sng" dirty="0">
                <a:solidFill>
                  <a:schemeClr val="tx1">
                    <a:lumMod val="75000"/>
                    <a:lumOff val="25000"/>
                  </a:schemeClr>
                </a:solidFill>
              </a:rPr>
            </a:br>
            <a:br>
              <a:rPr lang="en-US" altLang="ja-JP" sz="1400" u="sng" dirty="0">
                <a:solidFill>
                  <a:schemeClr val="tx1">
                    <a:lumMod val="75000"/>
                    <a:lumOff val="25000"/>
                  </a:schemeClr>
                </a:solidFill>
              </a:rPr>
            </a:br>
            <a:endParaRPr lang="ja-JP" altLang="en-US" sz="1400" b="0" dirty="0">
              <a:solidFill>
                <a:schemeClr val="tx1">
                  <a:lumMod val="75000"/>
                  <a:lumOff val="25000"/>
                </a:schemeClr>
              </a:solidFill>
            </a:endParaRPr>
          </a:p>
        </p:txBody>
      </p:sp>
      <p:sp>
        <p:nvSpPr>
          <p:cNvPr id="12" name="タイトル 1">
            <a:extLst>
              <a:ext uri="{FF2B5EF4-FFF2-40B4-BE49-F238E27FC236}">
                <a16:creationId xmlns:a16="http://schemas.microsoft.com/office/drawing/2014/main" id="{BE34293E-AFCA-44A3-8C19-42FD0D4ABE82}"/>
              </a:ext>
            </a:extLst>
          </p:cNvPr>
          <p:cNvSpPr txBox="1">
            <a:spLocks/>
          </p:cNvSpPr>
          <p:nvPr/>
        </p:nvSpPr>
        <p:spPr>
          <a:xfrm>
            <a:off x="284480" y="609603"/>
            <a:ext cx="5374640" cy="548639"/>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2000" dirty="0">
                <a:solidFill>
                  <a:schemeClr val="tx1">
                    <a:lumMod val="75000"/>
                    <a:lumOff val="25000"/>
                  </a:schemeClr>
                </a:solidFill>
              </a:rPr>
              <a:t>次回のワークショップにむけて</a:t>
            </a:r>
            <a:endParaRPr lang="en-US" altLang="ja-JP" sz="2000" dirty="0">
              <a:solidFill>
                <a:schemeClr val="tx1">
                  <a:lumMod val="75000"/>
                  <a:lumOff val="25000"/>
                </a:schemeClr>
              </a:solidFill>
            </a:endParaRPr>
          </a:p>
        </p:txBody>
      </p:sp>
    </p:spTree>
    <p:extLst>
      <p:ext uri="{BB962C8B-B14F-4D97-AF65-F5344CB8AC3E}">
        <p14:creationId xmlns:p14="http://schemas.microsoft.com/office/powerpoint/2010/main" val="17422371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1569625A-B1C1-4166-BF90-293E10AF6A09}"/>
              </a:ext>
            </a:extLst>
          </p:cNvPr>
          <p:cNvSpPr txBox="1">
            <a:spLocks/>
          </p:cNvSpPr>
          <p:nvPr/>
        </p:nvSpPr>
        <p:spPr>
          <a:xfrm>
            <a:off x="629919" y="1574801"/>
            <a:ext cx="6255331" cy="675642"/>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2000" dirty="0">
                <a:solidFill>
                  <a:schemeClr val="tx1">
                    <a:lumMod val="75000"/>
                    <a:lumOff val="25000"/>
                  </a:schemeClr>
                </a:solidFill>
              </a:rPr>
              <a:t>人生１００年時代に移動・モビリティの</a:t>
            </a:r>
            <a:endParaRPr lang="en-US" altLang="ja-JP" sz="2000" dirty="0">
              <a:solidFill>
                <a:schemeClr val="tx1">
                  <a:lumMod val="75000"/>
                  <a:lumOff val="25000"/>
                </a:schemeClr>
              </a:solidFill>
            </a:endParaRPr>
          </a:p>
        </p:txBody>
      </p:sp>
      <p:sp>
        <p:nvSpPr>
          <p:cNvPr id="4" name="タイトル 1">
            <a:extLst>
              <a:ext uri="{FF2B5EF4-FFF2-40B4-BE49-F238E27FC236}">
                <a16:creationId xmlns:a16="http://schemas.microsoft.com/office/drawing/2014/main" id="{6926D8DB-7EC4-4585-B970-9F468F5F8096}"/>
              </a:ext>
            </a:extLst>
          </p:cNvPr>
          <p:cNvSpPr txBox="1">
            <a:spLocks/>
          </p:cNvSpPr>
          <p:nvPr/>
        </p:nvSpPr>
        <p:spPr>
          <a:xfrm>
            <a:off x="7193280" y="5059681"/>
            <a:ext cx="1259840" cy="675642"/>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2000" dirty="0">
                <a:solidFill>
                  <a:schemeClr val="tx1">
                    <a:lumMod val="75000"/>
                    <a:lumOff val="25000"/>
                  </a:schemeClr>
                </a:solidFill>
              </a:rPr>
              <a:t>が変わる。</a:t>
            </a:r>
            <a:endParaRPr lang="en-US" altLang="ja-JP" sz="2000" dirty="0">
              <a:solidFill>
                <a:schemeClr val="tx1">
                  <a:lumMod val="75000"/>
                  <a:lumOff val="25000"/>
                </a:schemeClr>
              </a:solidFill>
            </a:endParaRPr>
          </a:p>
        </p:txBody>
      </p:sp>
      <p:sp>
        <p:nvSpPr>
          <p:cNvPr id="7" name="正方形/長方形 6">
            <a:extLst>
              <a:ext uri="{FF2B5EF4-FFF2-40B4-BE49-F238E27FC236}">
                <a16:creationId xmlns:a16="http://schemas.microsoft.com/office/drawing/2014/main" id="{29906DB2-0A5D-4DB3-A3F7-448B2B63A127}"/>
              </a:ext>
            </a:extLst>
          </p:cNvPr>
          <p:cNvSpPr/>
          <p:nvPr/>
        </p:nvSpPr>
        <p:spPr>
          <a:xfrm>
            <a:off x="629920" y="2250443"/>
            <a:ext cx="7701280" cy="2809238"/>
          </a:xfrm>
          <a:prstGeom prst="rect">
            <a:avLst/>
          </a:prstGeom>
          <a:solidFill>
            <a:schemeClr val="bg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タイトル 1">
            <a:extLst>
              <a:ext uri="{FF2B5EF4-FFF2-40B4-BE49-F238E27FC236}">
                <a16:creationId xmlns:a16="http://schemas.microsoft.com/office/drawing/2014/main" id="{A053647E-8284-477E-B7EC-D3C724946FBC}"/>
              </a:ext>
            </a:extLst>
          </p:cNvPr>
          <p:cNvSpPr txBox="1">
            <a:spLocks/>
          </p:cNvSpPr>
          <p:nvPr/>
        </p:nvSpPr>
        <p:spPr>
          <a:xfrm>
            <a:off x="284480" y="609603"/>
            <a:ext cx="1808480" cy="548639"/>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2000" dirty="0">
                <a:solidFill>
                  <a:schemeClr val="tx1">
                    <a:lumMod val="75000"/>
                    <a:lumOff val="25000"/>
                  </a:schemeClr>
                </a:solidFill>
              </a:rPr>
              <a:t>本日のまとめ</a:t>
            </a:r>
            <a:endParaRPr lang="en-US" altLang="ja-JP" sz="2000" dirty="0">
              <a:solidFill>
                <a:schemeClr val="tx1">
                  <a:lumMod val="75000"/>
                  <a:lumOff val="25000"/>
                </a:schemeClr>
              </a:solidFill>
            </a:endParaRPr>
          </a:p>
        </p:txBody>
      </p:sp>
    </p:spTree>
    <p:extLst>
      <p:ext uri="{BB962C8B-B14F-4D97-AF65-F5344CB8AC3E}">
        <p14:creationId xmlns:p14="http://schemas.microsoft.com/office/powerpoint/2010/main" val="1462683454"/>
      </p:ext>
    </p:extLst>
  </p:cSld>
  <p:clrMapOvr>
    <a:masterClrMapping/>
  </p:clrMapOvr>
</p:sld>
</file>

<file path=ppt/theme/theme1.xml><?xml version="1.0" encoding="utf-8"?>
<a:theme xmlns:a="http://schemas.openxmlformats.org/drawingml/2006/main" name="Office テーマ">
  <a:themeElements>
    <a:clrScheme name="ペーパー">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25582</TotalTime>
  <Words>1161</Words>
  <Application>Microsoft Office PowerPoint</Application>
  <PresentationFormat>画面に合わせる (4:3)</PresentationFormat>
  <Paragraphs>37</Paragraphs>
  <Slides>6</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6</vt:i4>
      </vt:variant>
    </vt:vector>
  </HeadingPairs>
  <TitlesOfParts>
    <vt:vector size="10" baseType="lpstr">
      <vt:lpstr>游ゴシック</vt:lpstr>
      <vt:lpstr>游ゴシック Light</vt:lpstr>
      <vt:lpstr>Arial</vt:lpstr>
      <vt:lpstr>Office テーマ</vt:lpstr>
      <vt:lpstr>１）前回のまとめを振り返り、「移動とモビリティ」の豊かさを考えるために、自分が着目していた要素・要件を一つとりあげてください（このまとめの中に出てきていない「移動とモビリティ」特有の視点を追加しても構いません）。   ２）上記の着目点に関して、豊かなライフシーンの生まれるときの状況や場面を改めて思い返してください。どのような局面で「移動とモビリティ」の豊かさは実現していましたか。 （例：「非日常性から感じる豊かさ」を選んだ場合には、非日常な経験がどのような状況や環境が整っていたときに行えたのかを考えてみてください）   ３）豊かなライフシーンを阻害しているモノ・コトにどのようなものがあるかを考えてみてください。 （例：「自由であることで感じる豊かさ」を選んだ場合には、なぜ私たちは豊かさのための「自由な選択」がいつもできていないのかという理由や要因を考えてください）</vt:lpstr>
      <vt:lpstr>回答欄：「移動」は手段であること</vt:lpstr>
      <vt:lpstr>　リンダ・グラッドンは、プレゼンテーションの中で、人生100年時代（長寿化）により訪れる変化として、「人生のマルチステージ化」「家族構成の変化」「生涯にわたる学びの重要性」の３点を挙げています。  　この指摘を参照しながら、まずは、人生100年時代に訪れる、わたしたち個人の変化を考えてみてください。 　重要なことは、漠然と 100年後の未来や、その時に存在するであろう科学技術や社会問題を考えるのではないということです。まずは、自分が80歳になっても健康で活動できるとしたら、どのような暮らし方や働き方を選択するかを考えてみると良いかもしれません。  　人生100年時代に生きる自分の姿をぼんやりと想定できたら、それぞれのライフシーンに訪れるであろう変化を考えてみます。 　人生100年時代に際して、「移動とモビリティ」の何が、どのように変化する（しない）と思いますか。個人や社会の変化と照らし合わせながら、それぞれのライフシーンの変化を考えてください。</vt:lpstr>
      <vt:lpstr>PowerPoint プレゼンテーション</vt:lpstr>
      <vt:lpstr>１）人生100年時代の移動やモビリティを考えるにあたって、もしも分かったら面白そうな統計情報があれば挙げてください（事務局が調査を全て対応できるわけではありません）      ２）人生100年時代の移動やモビリティに関連した、書籍や論文があればチーム内で共有してみてください  </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sakamura.kei.aa@outlook.jp</dc:creator>
  <cp:lastModifiedBy>KANSYA-JIMU</cp:lastModifiedBy>
  <cp:revision>825</cp:revision>
  <cp:lastPrinted>2021-02-10T05:11:02Z</cp:lastPrinted>
  <dcterms:created xsi:type="dcterms:W3CDTF">2018-06-24T08:41:42Z</dcterms:created>
  <dcterms:modified xsi:type="dcterms:W3CDTF">2021-03-12T10:40:25Z</dcterms:modified>
</cp:coreProperties>
</file>