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sldIdLst>
    <p:sldId id="778" r:id="rId2"/>
    <p:sldId id="779" r:id="rId3"/>
    <p:sldId id="773" r:id="rId4"/>
    <p:sldId id="780" r:id="rId5"/>
    <p:sldId id="771" r:id="rId6"/>
    <p:sldId id="772" r:id="rId7"/>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kamura.kei.aa@outlook.jp"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667" autoAdjust="0"/>
    <p:restoredTop sz="95256" autoAdjust="0"/>
  </p:normalViewPr>
  <p:slideViewPr>
    <p:cSldViewPr snapToGrid="0">
      <p:cViewPr varScale="1">
        <p:scale>
          <a:sx n="104" d="100"/>
          <a:sy n="104" d="100"/>
        </p:scale>
        <p:origin x="588" y="96"/>
      </p:cViewPr>
      <p:guideLst>
        <p:guide orient="horz" pos="2183"/>
        <p:guide pos="2880"/>
      </p:guideLst>
    </p:cSldViewPr>
  </p:slideViewPr>
  <p:notesTextViewPr>
    <p:cViewPr>
      <p:scale>
        <a:sx n="1" d="1"/>
        <a:sy n="1" d="1"/>
      </p:scale>
      <p:origin x="0" y="0"/>
    </p:cViewPr>
  </p:notesTextViewPr>
  <p:notesViewPr>
    <p:cSldViewPr snapToGrid="0" showGuides="1">
      <p:cViewPr varScale="1">
        <p:scale>
          <a:sx n="66" d="100"/>
          <a:sy n="66" d="100"/>
        </p:scale>
        <p:origin x="2571" y="6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3B745186-FE41-4A88-B4D0-51219F2A53EA}" type="datetimeFigureOut">
              <a:rPr kumimoji="1" lang="ja-JP" altLang="en-US" smtClean="0"/>
              <a:t>2021/3/16</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56624E4A-88ED-4CF1-BA9D-2C78ABA53C8F}" type="slidenum">
              <a:rPr kumimoji="1" lang="ja-JP" altLang="en-US" smtClean="0"/>
              <a:t>‹#›</a:t>
            </a:fld>
            <a:endParaRPr kumimoji="1" lang="ja-JP" altLang="en-US"/>
          </a:p>
        </p:txBody>
      </p:sp>
    </p:spTree>
    <p:extLst>
      <p:ext uri="{BB962C8B-B14F-4D97-AF65-F5344CB8AC3E}">
        <p14:creationId xmlns:p14="http://schemas.microsoft.com/office/powerpoint/2010/main" val="31307498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686050" y="1387369"/>
            <a:ext cx="5829300" cy="2706413"/>
          </a:xfrm>
        </p:spPr>
        <p:txBody>
          <a:bodyPr anchor="ctr">
            <a:normAutofit/>
          </a:bodyPr>
          <a:lstStyle>
            <a:lvl1pPr algn="l">
              <a:lnSpc>
                <a:spcPts val="7200"/>
              </a:lnSpc>
              <a:defRPr sz="4800" b="1"/>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3810000" y="4321996"/>
            <a:ext cx="4705350" cy="1655762"/>
          </a:xfrm>
        </p:spPr>
        <p:txBody>
          <a:bodyPr anchor="ctr">
            <a:normAutofit/>
          </a:bodyPr>
          <a:lstStyle>
            <a:lvl1pPr marL="0" indent="0" algn="l">
              <a:buNone/>
              <a:defRPr sz="20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8" name="日付プレースホルダー 7">
            <a:extLst>
              <a:ext uri="{FF2B5EF4-FFF2-40B4-BE49-F238E27FC236}">
                <a16:creationId xmlns:a16="http://schemas.microsoft.com/office/drawing/2014/main" id="{A759A18E-6B27-455A-B96C-E60C6C2048B4}"/>
              </a:ext>
            </a:extLst>
          </p:cNvPr>
          <p:cNvSpPr>
            <a:spLocks noGrp="1"/>
          </p:cNvSpPr>
          <p:nvPr>
            <p:ph type="dt" sz="half" idx="10"/>
          </p:nvPr>
        </p:nvSpPr>
        <p:spPr/>
        <p:txBody>
          <a:bodyPr/>
          <a:lstStyle/>
          <a:p>
            <a:fld id="{F505EA5E-8A90-4266-8F9E-FAFAAA98FA6B}" type="datetime1">
              <a:rPr kumimoji="1" lang="ja-JP" altLang="en-US" smtClean="0"/>
              <a:t>2021/3/16</a:t>
            </a:fld>
            <a:endParaRPr kumimoji="1" lang="ja-JP" altLang="en-US"/>
          </a:p>
        </p:txBody>
      </p:sp>
      <p:sp>
        <p:nvSpPr>
          <p:cNvPr id="9" name="フッター プレースホルダー 8">
            <a:extLst>
              <a:ext uri="{FF2B5EF4-FFF2-40B4-BE49-F238E27FC236}">
                <a16:creationId xmlns:a16="http://schemas.microsoft.com/office/drawing/2014/main" id="{DAB6658B-7090-4DB8-BB2A-62BBD6445714}"/>
              </a:ext>
            </a:extLst>
          </p:cNvPr>
          <p:cNvSpPr>
            <a:spLocks noGrp="1"/>
          </p:cNvSpPr>
          <p:nvPr>
            <p:ph type="ftr" sz="quarter" idx="11"/>
          </p:nvPr>
        </p:nvSpPr>
        <p:spPr/>
        <p:txBody>
          <a:bodyPr/>
          <a:lstStyle/>
          <a:p>
            <a:endParaRPr kumimoji="1" lang="ja-JP" altLang="en-US"/>
          </a:p>
        </p:txBody>
      </p:sp>
      <p:sp>
        <p:nvSpPr>
          <p:cNvPr id="10" name="スライド番号プレースホルダー 9">
            <a:extLst>
              <a:ext uri="{FF2B5EF4-FFF2-40B4-BE49-F238E27FC236}">
                <a16:creationId xmlns:a16="http://schemas.microsoft.com/office/drawing/2014/main" id="{2B6D4FAA-BA02-4CD4-858A-AE2E11CA6D04}"/>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24744053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1EA4E8-A26B-49AE-83D3-7EE4C9829F6C}" type="datetime1">
              <a:rPr kumimoji="1" lang="ja-JP" altLang="en-US" smtClean="0"/>
              <a:t>2021/3/16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20215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D02FA0-D86F-458D-A5EE-E698DCEE2115}" type="datetime1">
              <a:rPr kumimoji="1" lang="ja-JP" altLang="en-US" smtClean="0"/>
              <a:t>2021/3/16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9513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772316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16846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セクション見出し">
    <p:spTree>
      <p:nvGrpSpPr>
        <p:cNvPr id="1" name=""/>
        <p:cNvGrpSpPr/>
        <p:nvPr/>
      </p:nvGrpSpPr>
      <p:grpSpPr>
        <a:xfrm>
          <a:off x="0" y="0"/>
          <a:ext cx="0" cy="0"/>
          <a:chOff x="0" y="0"/>
          <a:chExt cx="0" cy="0"/>
        </a:xfrm>
      </p:grpSpPr>
      <p:sp>
        <p:nvSpPr>
          <p:cNvPr id="7" name="日付プレースホルダー 6">
            <a:extLst>
              <a:ext uri="{FF2B5EF4-FFF2-40B4-BE49-F238E27FC236}">
                <a16:creationId xmlns:a16="http://schemas.microsoft.com/office/drawing/2014/main" id="{A319A25F-64FE-4932-9D3F-FD23CCF62628}"/>
              </a:ext>
            </a:extLst>
          </p:cNvPr>
          <p:cNvSpPr>
            <a:spLocks noGrp="1"/>
          </p:cNvSpPr>
          <p:nvPr>
            <p:ph type="dt" sz="half" idx="10"/>
          </p:nvPr>
        </p:nvSpPr>
        <p:spPr/>
        <p:txBody>
          <a:bodyPr/>
          <a:lstStyle/>
          <a:p>
            <a:fld id="{E204D6E1-94CC-45D1-9043-540CDCF0D978}" type="datetime1">
              <a:rPr kumimoji="1" lang="ja-JP" altLang="en-US" smtClean="0"/>
              <a:t>2021/3/16</a:t>
            </a:fld>
            <a:endParaRPr kumimoji="1" lang="ja-JP" altLang="en-US"/>
          </a:p>
        </p:txBody>
      </p:sp>
      <p:sp>
        <p:nvSpPr>
          <p:cNvPr id="8" name="フッター プレースホルダー 7">
            <a:extLst>
              <a:ext uri="{FF2B5EF4-FFF2-40B4-BE49-F238E27FC236}">
                <a16:creationId xmlns:a16="http://schemas.microsoft.com/office/drawing/2014/main" id="{2ACAE143-6717-451B-98C0-996618F4757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9EFF15D-7911-4A6F-918A-FAA28D01A0AF}"/>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11" name="Text Placeholder 2">
            <a:extLst>
              <a:ext uri="{FF2B5EF4-FFF2-40B4-BE49-F238E27FC236}">
                <a16:creationId xmlns:a16="http://schemas.microsoft.com/office/drawing/2014/main" id="{C1B7DF66-B379-4DBF-A47E-6D8D2AE5E32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10" name="Content Placeholder 2">
            <a:extLst>
              <a:ext uri="{FF2B5EF4-FFF2-40B4-BE49-F238E27FC236}">
                <a16:creationId xmlns:a16="http://schemas.microsoft.com/office/drawing/2014/main" id="{8404907C-A052-4EF1-834D-29B68B32818C}"/>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220490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907750C-0DA4-49D9-93AC-F66177087D9E}" type="datetime1">
              <a:rPr kumimoji="1" lang="ja-JP" altLang="en-US" smtClean="0"/>
              <a:t>2021/3/16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6" name="Text Placeholder 2">
            <a:extLst>
              <a:ext uri="{FF2B5EF4-FFF2-40B4-BE49-F238E27FC236}">
                <a16:creationId xmlns:a16="http://schemas.microsoft.com/office/drawing/2014/main" id="{A1B77E1A-B37F-44A4-8EFD-5D2872D35BC3}"/>
              </a:ext>
            </a:extLst>
          </p:cNvPr>
          <p:cNvSpPr>
            <a:spLocks noGrp="1"/>
          </p:cNvSpPr>
          <p:nvPr>
            <p:ph type="body" idx="13"/>
          </p:nvPr>
        </p:nvSpPr>
        <p:spPr>
          <a:xfrm>
            <a:off x="623889" y="230187"/>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7" name="Content Placeholder 2">
            <a:extLst>
              <a:ext uri="{FF2B5EF4-FFF2-40B4-BE49-F238E27FC236}">
                <a16:creationId xmlns:a16="http://schemas.microsoft.com/office/drawing/2014/main" id="{721E432C-EA2D-4EBF-9FCC-1B3E9C65A645}"/>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3565015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CFEEAF-38F8-4862-AB33-73CA29BDE519}" type="datetime1">
              <a:rPr kumimoji="1" lang="ja-JP" altLang="en-US" smtClean="0"/>
              <a:t>2021/3/16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4522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2"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CE06A06-4694-41B4-85C8-5C0244B8FCD3}" type="datetime1">
              <a:rPr kumimoji="1" lang="ja-JP" altLang="en-US" smtClean="0"/>
              <a:t>2021/3/16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30395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3A34BD-4C24-41AB-97B9-9633702B90B2}" type="datetime1">
              <a:rPr kumimoji="1" lang="ja-JP" altLang="en-US" smtClean="0"/>
              <a:t>2021/3/16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4583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CCD6B91-A749-44C9-AD89-12B2616D4737}" type="datetime1">
              <a:rPr kumimoji="1" lang="ja-JP" altLang="en-US" smtClean="0"/>
              <a:t>2021/3/16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112044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659B90-1F7A-4B12-B0A7-65C81DF665AB}" type="datetime1">
              <a:rPr kumimoji="1" lang="ja-JP" altLang="en-US" smtClean="0"/>
              <a:t>2021/3/16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67646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5EA5E-8A90-4266-8F9E-FAFAAA98FA6B}" type="datetime1">
              <a:rPr kumimoji="1" lang="ja-JP" altLang="en-US" smtClean="0"/>
              <a:t>2021/3/16</a:t>
            </a:fld>
            <a:endParaRPr kumimoji="1" lang="ja-JP" alt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27EC7-229D-48B3-A49A-EA085645C675}"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877A7133-B6A6-4DF2-9A03-4E76C5203A1C}"/>
              </a:ext>
            </a:extLst>
          </p:cNvPr>
          <p:cNvSpPr/>
          <p:nvPr userDrawn="1"/>
        </p:nvSpPr>
        <p:spPr>
          <a:xfrm>
            <a:off x="9002110" y="-1"/>
            <a:ext cx="141890" cy="3429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8" name="正方形/長方形 7">
            <a:extLst>
              <a:ext uri="{FF2B5EF4-FFF2-40B4-BE49-F238E27FC236}">
                <a16:creationId xmlns:a16="http://schemas.microsoft.com/office/drawing/2014/main" id="{57A75C66-4543-47E1-826F-693DD5F07638}"/>
              </a:ext>
            </a:extLst>
          </p:cNvPr>
          <p:cNvSpPr/>
          <p:nvPr userDrawn="1"/>
        </p:nvSpPr>
        <p:spPr>
          <a:xfrm>
            <a:off x="9002110" y="3429003"/>
            <a:ext cx="141890" cy="3429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3818085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4" r:id="rId5"/>
    <p:sldLayoutId id="2147483665" r:id="rId6"/>
    <p:sldLayoutId id="2147483667" r:id="rId7"/>
    <p:sldLayoutId id="2147483668" r:id="rId8"/>
    <p:sldLayoutId id="2147483669" r:id="rId9"/>
    <p:sldLayoutId id="2147483670" r:id="rId10"/>
    <p:sldLayoutId id="2147483671" r:id="rId11"/>
    <p:sldLayoutId id="214748371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b="0" dirty="0">
                <a:solidFill>
                  <a:schemeClr val="tx1">
                    <a:lumMod val="75000"/>
                    <a:lumOff val="25000"/>
                  </a:schemeClr>
                </a:solidFill>
              </a:rPr>
              <a:t>１）前回のまとめを振り返り、「自然とのつながり」の豊かさを考えるために、</a:t>
            </a:r>
            <a:r>
              <a:rPr lang="ja-JP" altLang="en-US" sz="1400" u="sng" dirty="0">
                <a:solidFill>
                  <a:schemeClr val="tx1">
                    <a:lumMod val="75000"/>
                    <a:lumOff val="25000"/>
                  </a:schemeClr>
                </a:solidFill>
              </a:rPr>
              <a:t>自分が着目していた要素・要件を一つとりあげてください</a:t>
            </a:r>
            <a:r>
              <a:rPr lang="ja-JP" altLang="en-US" sz="1400" b="0" dirty="0">
                <a:solidFill>
                  <a:schemeClr val="tx1">
                    <a:lumMod val="75000"/>
                    <a:lumOff val="25000"/>
                  </a:schemeClr>
                </a:solidFill>
              </a:rPr>
              <a:t>（このまとめの中に出てきていない「自然とのつながり」特有の視点を追加しても構いません）。</a:t>
            </a: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２）上記の着目点に関して、豊かなライフシーンの生まれるときの状況や場面を改めて思い返してください。</a:t>
            </a:r>
            <a:r>
              <a:rPr lang="ja-JP" altLang="en-US" sz="1400" u="sng" dirty="0">
                <a:solidFill>
                  <a:schemeClr val="tx1">
                    <a:lumMod val="75000"/>
                    <a:lumOff val="25000"/>
                  </a:schemeClr>
                </a:solidFill>
              </a:rPr>
              <a:t>どのような局面で「自然とのつながり」の豊かさは実現していましたか。</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（例：「非日常性から感じる豊かさ」を選んだ場合には、非日常な経験がどのような状況や環境が整っていたときに行えたのかを考えてみてください）</a:t>
            </a: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豊かなライフシーンを阻害しているモノ・コトにどのようなものがあるかを考えてみてください。</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（例：「自由であることで感じる豊かさ」を選んだ場合には、なぜ私たちは豊かさのための「自由な選択」がいつもできていないのかという理由や要因を考えてください）</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1" y="619757"/>
            <a:ext cx="6657496"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800" dirty="0">
                <a:solidFill>
                  <a:schemeClr val="tx1">
                    <a:lumMod val="75000"/>
                    <a:lumOff val="25000"/>
                  </a:schemeClr>
                </a:solidFill>
              </a:rPr>
              <a:t>豊かさを生み出す場、阻害するコト（個人ワーク：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spTree>
    <p:extLst>
      <p:ext uri="{BB962C8B-B14F-4D97-AF65-F5344CB8AC3E}">
        <p14:creationId xmlns:p14="http://schemas.microsoft.com/office/powerpoint/2010/main" val="2747383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48990" y="730447"/>
            <a:ext cx="8627723" cy="414543"/>
          </a:xfrm>
          <a:solidFill>
            <a:schemeClr val="bg1"/>
          </a:solid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400" b="0" dirty="0">
                <a:solidFill>
                  <a:schemeClr val="tx1">
                    <a:lumMod val="75000"/>
                    <a:lumOff val="25000"/>
                  </a:schemeClr>
                </a:solidFill>
              </a:rPr>
              <a:t>回答欄：　日常にあること、身近に触れられること（安心して触れられる）</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　中尾　俊幸　（アール・アイ・エー）</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90" y="297741"/>
            <a:ext cx="293627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着目した豊かさの要素・要件</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90" y="1350625"/>
            <a:ext cx="435934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豊かさの要素・要件が生まれた背景や要因</a:t>
            </a:r>
            <a:endParaRPr lang="ja-JP" altLang="en-US" sz="14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5063F392-5CE1-4F2D-958D-DA8948730174}"/>
              </a:ext>
            </a:extLst>
          </p:cNvPr>
          <p:cNvSpPr txBox="1">
            <a:spLocks/>
          </p:cNvSpPr>
          <p:nvPr/>
        </p:nvSpPr>
        <p:spPr>
          <a:xfrm>
            <a:off x="248990" y="1781475"/>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　●どこにでも存在する、みどりと風、太陽が日常的なものとして享受できる環境</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●比較的近場で触れられる自然であること</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（公園の延長線としての自然・里山のように立入りを阻害されない）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●いろんな人がシェアしている自然であること</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（管理されたもの＝鑑賞や決まった用途使いの対象、</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非管理なもの＝自由な使い方が困難や身の危険がある　　　のちょうど間くらいが絶妙）</a:t>
            </a: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90" y="3886704"/>
            <a:ext cx="442595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着目する豊かさの要素・要件を阻害するコト・モノ</a:t>
            </a:r>
            <a:endParaRPr lang="ja-JP" altLang="en-US" sz="1400" b="0"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90" y="4297664"/>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　上記の逆説ですが</a:t>
            </a:r>
            <a:r>
              <a:rPr lang="ja-JP" altLang="en-US" sz="1400" b="0" dirty="0" err="1">
                <a:solidFill>
                  <a:schemeClr val="tx1">
                    <a:lumMod val="75000"/>
                    <a:lumOff val="25000"/>
                  </a:schemeClr>
                </a:solidFill>
              </a:rPr>
              <a:t>、、、、</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●日常的な自然が感じられない外部空間の環境（高速道路の真横や工業地帯など）</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●徒歩や自転車のレベルで触れられない（キョリの問題）</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●誰かに占領されている、誰も手を入れていない状態（管理レベルの問題）</a:t>
            </a: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4832394" y="85996"/>
            <a:ext cx="4420610" cy="278141"/>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２ワーク１豊かさを深掘りする</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Tree>
    <p:extLst>
      <p:ext uri="{BB962C8B-B14F-4D97-AF65-F5344CB8AC3E}">
        <p14:creationId xmlns:p14="http://schemas.microsoft.com/office/powerpoint/2010/main" val="764900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B273D-AC9D-41E5-8274-9D0F2B791303}"/>
              </a:ext>
            </a:extLst>
          </p:cNvPr>
          <p:cNvSpPr>
            <a:spLocks noGrp="1"/>
          </p:cNvSpPr>
          <p:nvPr>
            <p:ph type="ctrTitle"/>
          </p:nvPr>
        </p:nvSpPr>
        <p:spPr>
          <a:xfrm>
            <a:off x="284479" y="1125038"/>
            <a:ext cx="4287521" cy="5541216"/>
          </a:xfrm>
          <a:no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300" b="0" dirty="0">
                <a:solidFill>
                  <a:schemeClr val="tx1">
                    <a:lumMod val="75000"/>
                    <a:lumOff val="25000"/>
                  </a:schemeClr>
                </a:solidFill>
              </a:rPr>
              <a:t>　リンダ・グラッドンは、プレゼンテーションの中で、人生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年時代（長寿化）により訪れる変化として、「人生のマルチステージ化」「家族構成の変化」「生涯にわたる学びの重要性」の３点を挙げています。</a:t>
            </a:r>
            <a:br>
              <a:rPr lang="en-US" altLang="ja-JP" sz="1300" b="0" dirty="0">
                <a:solidFill>
                  <a:schemeClr val="tx1">
                    <a:lumMod val="75000"/>
                    <a:lumOff val="25000"/>
                  </a:schemeClr>
                </a:solidFill>
              </a:rPr>
            </a:b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この指摘を参照しながら、まずは、</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年時代に訪れる、わたしたち個人の変化を考えてみてください。</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重要なことは、漠然と</a:t>
            </a:r>
            <a:r>
              <a:rPr lang="en-US" altLang="ja-JP" sz="1300" b="0" dirty="0">
                <a:solidFill>
                  <a:schemeClr val="tx1">
                    <a:lumMod val="75000"/>
                    <a:lumOff val="25000"/>
                  </a:schemeClr>
                </a:solidFill>
              </a:rPr>
              <a:t> 100</a:t>
            </a:r>
            <a:r>
              <a:rPr lang="ja-JP" altLang="en-US" sz="1300" b="0" dirty="0">
                <a:solidFill>
                  <a:schemeClr val="tx1">
                    <a:lumMod val="75000"/>
                    <a:lumOff val="25000"/>
                  </a:schemeClr>
                </a:solidFill>
              </a:rPr>
              <a:t>年後の未来や、その時に存在するであろう科学技術や社会問題を考えるのではないということです。まずは、自分が</a:t>
            </a:r>
            <a:r>
              <a:rPr lang="en-US" altLang="ja-JP" sz="1300" b="0" dirty="0">
                <a:solidFill>
                  <a:schemeClr val="tx1">
                    <a:lumMod val="75000"/>
                    <a:lumOff val="25000"/>
                  </a:schemeClr>
                </a:solidFill>
              </a:rPr>
              <a:t>80</a:t>
            </a:r>
            <a:r>
              <a:rPr lang="ja-JP" altLang="en-US" sz="1300" b="0" dirty="0">
                <a:solidFill>
                  <a:schemeClr val="tx1">
                    <a:lumMod val="75000"/>
                    <a:lumOff val="25000"/>
                  </a:schemeClr>
                </a:solidFill>
              </a:rPr>
              <a:t>歳になっても健康で活動できるとしたら、どのような暮らし方や働き方を選択するかを考えてみると良いかもしれません。</a:t>
            </a:r>
            <a:br>
              <a:rPr lang="en-US" altLang="ja-JP" sz="1300" b="0" dirty="0">
                <a:solidFill>
                  <a:schemeClr val="tx1">
                    <a:lumMod val="75000"/>
                    <a:lumOff val="25000"/>
                  </a:schemeClr>
                </a:solidFill>
              </a:rPr>
            </a:b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年時代に生きる自分の姿をぼんやりと想定できたら、それぞれのライフシーンに訪れるであろう変化を考えてみます。</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年時代に際して、「自然とのつながり」の何が、どのように変化する（しない）と思いますか。</a:t>
            </a:r>
            <a:r>
              <a:rPr lang="ja-JP" altLang="en-US" sz="1300" b="0" dirty="0">
                <a:solidFill>
                  <a:schemeClr val="tx1">
                    <a:lumMod val="75000"/>
                    <a:lumOff val="25000"/>
                  </a:schemeClr>
                </a:solidFill>
              </a:rPr>
              <a:t>個人や社会の変化と照らし合わせながら、それぞれのライフシーンの変化を考えてください。</a:t>
            </a:r>
            <a:endParaRPr lang="en-US" altLang="ja-JP" sz="13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284481" y="268468"/>
            <a:ext cx="7435046"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年後ではなく、人生</a:t>
            </a: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年時代を考える（個人ワーク：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grpSp>
        <p:nvGrpSpPr>
          <p:cNvPr id="4" name="グループ化 3">
            <a:extLst>
              <a:ext uri="{FF2B5EF4-FFF2-40B4-BE49-F238E27FC236}">
                <a16:creationId xmlns:a16="http://schemas.microsoft.com/office/drawing/2014/main" id="{18B3E074-41BC-46D8-A4A3-8F305F43A3E8}"/>
              </a:ext>
            </a:extLst>
          </p:cNvPr>
          <p:cNvGrpSpPr/>
          <p:nvPr/>
        </p:nvGrpSpPr>
        <p:grpSpPr>
          <a:xfrm>
            <a:off x="5092784" y="1112926"/>
            <a:ext cx="4051216" cy="4137303"/>
            <a:chOff x="5092784" y="2240582"/>
            <a:chExt cx="4051216" cy="4137303"/>
          </a:xfrm>
        </p:grpSpPr>
        <p:sp>
          <p:nvSpPr>
            <p:cNvPr id="3" name="正方形/長方形 2">
              <a:extLst>
                <a:ext uri="{FF2B5EF4-FFF2-40B4-BE49-F238E27FC236}">
                  <a16:creationId xmlns:a16="http://schemas.microsoft.com/office/drawing/2014/main" id="{15CF2FF7-3ECE-490D-8008-2546D63B4BB7}"/>
                </a:ext>
              </a:extLst>
            </p:cNvPr>
            <p:cNvSpPr/>
            <p:nvPr/>
          </p:nvSpPr>
          <p:spPr>
            <a:xfrm>
              <a:off x="5092784" y="2240582"/>
              <a:ext cx="4051216" cy="4137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タイトル 1">
              <a:extLst>
                <a:ext uri="{FF2B5EF4-FFF2-40B4-BE49-F238E27FC236}">
                  <a16:creationId xmlns:a16="http://schemas.microsoft.com/office/drawing/2014/main" id="{5762A824-64B8-40AF-900F-E01AA6A45F2C}"/>
                </a:ext>
              </a:extLst>
            </p:cNvPr>
            <p:cNvSpPr txBox="1">
              <a:spLocks/>
            </p:cNvSpPr>
            <p:nvPr/>
          </p:nvSpPr>
          <p:spPr>
            <a:xfrm>
              <a:off x="5092784" y="2340105"/>
              <a:ext cx="3860269" cy="3656277"/>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lnSpcReduction="1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人生</a:t>
              </a:r>
              <a:r>
                <a:rPr lang="en-US" altLang="ja-JP" sz="1200" u="sng" dirty="0">
                  <a:solidFill>
                    <a:schemeClr val="tx1">
                      <a:lumMod val="75000"/>
                      <a:lumOff val="25000"/>
                    </a:schemeClr>
                  </a:solidFill>
                </a:rPr>
                <a:t>100</a:t>
              </a:r>
              <a:r>
                <a:rPr lang="ja-JP" altLang="en-US" sz="1200" u="sng" dirty="0">
                  <a:solidFill>
                    <a:schemeClr val="tx1">
                      <a:lumMod val="75000"/>
                      <a:lumOff val="25000"/>
                    </a:schemeClr>
                  </a:solidFill>
                </a:rPr>
                <a:t>年時代に訪れる３つの変化</a:t>
              </a: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（リンダ・グラッドン）</a:t>
              </a:r>
              <a:endParaRPr lang="en-US" altLang="ja-JP" sz="1200" u="sng"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首相官邸の「人生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年時代構想会議」の委員であるリンダ・グラッドンは、人生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年時代の変化として「人生のマルチステージ化」「家族構成の変化」「生涯にわたる学びの重要性」の３つを示唆した。</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特に「雇用や働き方」に関して、より長く働くためには、生涯を通じてレジリエンス（弾性力）を維持する必要があると述べている。</a:t>
              </a:r>
              <a:r>
                <a:rPr lang="en-US" altLang="ja-JP" sz="1200" b="0" dirty="0">
                  <a:solidFill>
                    <a:schemeClr val="tx1">
                      <a:lumMod val="75000"/>
                      <a:lumOff val="25000"/>
                    </a:schemeClr>
                  </a:solidFill>
                </a:rPr>
                <a:t>70</a:t>
              </a:r>
              <a:r>
                <a:rPr lang="ja-JP" altLang="en-US" sz="1200" b="0" dirty="0">
                  <a:solidFill>
                    <a:schemeClr val="tx1">
                      <a:lumMod val="75000"/>
                      <a:lumOff val="25000"/>
                    </a:schemeClr>
                  </a:solidFill>
                </a:rPr>
                <a:t>代になるまで働く意思やエネルギーを維持するためには、新たな「学びを手助けする仕事（能力向上、能力開発など）」や、「学び続けられる環境（柔軟な労働環境、休暇など）」が重要となる。このような労働の機会を拡大するためには、新しい科学技術を活用することや、多様な関係者同士の共同が重要だと述べている。</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p:txBody>
        </p:sp>
        <p:sp>
          <p:nvSpPr>
            <p:cNvPr id="7" name="テキスト ボックス 6">
              <a:extLst>
                <a:ext uri="{FF2B5EF4-FFF2-40B4-BE49-F238E27FC236}">
                  <a16:creationId xmlns:a16="http://schemas.microsoft.com/office/drawing/2014/main" id="{A4788AB8-758C-4450-A4EF-A3CA629C935C}"/>
                </a:ext>
              </a:extLst>
            </p:cNvPr>
            <p:cNvSpPr txBox="1"/>
            <p:nvPr/>
          </p:nvSpPr>
          <p:spPr>
            <a:xfrm>
              <a:off x="5092784" y="5906673"/>
              <a:ext cx="3913234" cy="369332"/>
            </a:xfrm>
            <a:prstGeom prst="rect">
              <a:avLst/>
            </a:prstGeom>
            <a:noFill/>
          </p:spPr>
          <p:txBody>
            <a:bodyPr wrap="square" rtlCol="0">
              <a:spAutoFit/>
            </a:bodyPr>
            <a:lstStyle/>
            <a:p>
              <a:r>
                <a:rPr kumimoji="1" lang="ja-JP" altLang="en-US" sz="900" dirty="0">
                  <a:solidFill>
                    <a:schemeClr val="tx1">
                      <a:lumMod val="75000"/>
                      <a:lumOff val="25000"/>
                    </a:schemeClr>
                  </a:solidFill>
                </a:rPr>
                <a:t>（参考：「人生</a:t>
              </a:r>
              <a:r>
                <a:rPr kumimoji="1" lang="en-US" altLang="ja-JP" sz="900" dirty="0">
                  <a:solidFill>
                    <a:schemeClr val="tx1">
                      <a:lumMod val="75000"/>
                      <a:lumOff val="25000"/>
                    </a:schemeClr>
                  </a:solidFill>
                </a:rPr>
                <a:t>100</a:t>
              </a:r>
              <a:r>
                <a:rPr kumimoji="1" lang="ja-JP" altLang="en-US" sz="900" dirty="0">
                  <a:solidFill>
                    <a:schemeClr val="tx1">
                      <a:lumMod val="75000"/>
                      <a:lumOff val="25000"/>
                    </a:schemeClr>
                  </a:solidFill>
                </a:rPr>
                <a:t>年時代構想会議（リンダ・グラッドン提出資料）」</a:t>
              </a:r>
              <a:r>
                <a:rPr kumimoji="1" lang="en-US" altLang="ja-JP" sz="900" dirty="0">
                  <a:solidFill>
                    <a:schemeClr val="tx1">
                      <a:lumMod val="75000"/>
                      <a:lumOff val="25000"/>
                    </a:schemeClr>
                  </a:solidFill>
                </a:rPr>
                <a:t>, </a:t>
              </a:r>
              <a:r>
                <a:rPr kumimoji="1" lang="ja-JP" altLang="en-US" sz="900" dirty="0">
                  <a:solidFill>
                    <a:schemeClr val="tx1">
                      <a:lumMod val="75000"/>
                      <a:lumOff val="25000"/>
                    </a:schemeClr>
                  </a:solidFill>
                </a:rPr>
                <a:t>首相官邸</a:t>
              </a:r>
              <a:r>
                <a:rPr kumimoji="1" lang="en-US" altLang="ja-JP" sz="900" dirty="0">
                  <a:solidFill>
                    <a:schemeClr val="tx1">
                      <a:lumMod val="75000"/>
                      <a:lumOff val="25000"/>
                    </a:schemeClr>
                  </a:solidFill>
                </a:rPr>
                <a:t>,  http://www.kantei.go.jp/jp/singi/jinsei100nen/</a:t>
              </a:r>
              <a:endParaRPr kumimoji="1" lang="ja-JP" altLang="en-US" sz="900" dirty="0">
                <a:solidFill>
                  <a:schemeClr val="tx1">
                    <a:lumMod val="75000"/>
                    <a:lumOff val="25000"/>
                  </a:schemeClr>
                </a:solidFill>
              </a:endParaRPr>
            </a:p>
          </p:txBody>
        </p:sp>
      </p:grpSp>
    </p:spTree>
    <p:extLst>
      <p:ext uri="{BB962C8B-B14F-4D97-AF65-F5344CB8AC3E}">
        <p14:creationId xmlns:p14="http://schemas.microsoft.com/office/powerpoint/2010/main" val="48926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　中尾　俊幸（アール・アイ・エー）</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89" y="434592"/>
            <a:ext cx="512235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人間が長寿化することにより起こるであろう個人の変化</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89" y="2227733"/>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年時代の個人の変化によって生まれるであろう新たな自然とのつながり</a:t>
            </a:r>
            <a:endParaRPr lang="ja-JP" altLang="en-US"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89" y="4316350"/>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年時代には、自然とのつながりのどのような側面・性質が重要となるか</a:t>
            </a:r>
            <a:endParaRPr lang="en-US" altLang="ja-JP" sz="1400" u="sng"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89" y="4706864"/>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　前提として、「自然」は人が都市生活を送る上での「癒しや余暇を満たす豊かさ」の対象</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個人の身体的制約や経済的自由度が低いなど、自然とつながる選択肢が狭まる人でも</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享受できるような自然とのつながりを普及させる側面</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身近、五感で感じるのは当たり前　⇒　</a:t>
            </a:r>
            <a:r>
              <a:rPr lang="en-US" altLang="ja-JP" sz="1400" b="0" dirty="0">
                <a:solidFill>
                  <a:schemeClr val="tx1">
                    <a:lumMod val="75000"/>
                    <a:lumOff val="25000"/>
                  </a:schemeClr>
                </a:solidFill>
              </a:rPr>
              <a:t>ex</a:t>
            </a:r>
            <a:r>
              <a:rPr lang="ja-JP" altLang="en-US" sz="1400" b="0" dirty="0">
                <a:solidFill>
                  <a:schemeClr val="tx1">
                    <a:lumMod val="75000"/>
                    <a:lumOff val="25000"/>
                  </a:schemeClr>
                </a:solidFill>
              </a:rPr>
              <a:t>「身近だけど非日常を感じられる側面」の探求</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「コミュニティの中で自然を活用するプログラム」</a:t>
            </a: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3887714" y="85997"/>
            <a:ext cx="5256286" cy="332534"/>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２ワーク２人生１００年時代のライフシーンの変化</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
        <p:nvSpPr>
          <p:cNvPr id="10" name="タイトル 1">
            <a:extLst>
              <a:ext uri="{FF2B5EF4-FFF2-40B4-BE49-F238E27FC236}">
                <a16:creationId xmlns:a16="http://schemas.microsoft.com/office/drawing/2014/main" id="{3B2367C4-4487-41FF-9D85-63FD6BE9AE1F}"/>
              </a:ext>
            </a:extLst>
          </p:cNvPr>
          <p:cNvSpPr txBox="1">
            <a:spLocks/>
          </p:cNvSpPr>
          <p:nvPr/>
        </p:nvSpPr>
        <p:spPr>
          <a:xfrm>
            <a:off x="248989" y="862516"/>
            <a:ext cx="8627723" cy="1173761"/>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　長寿化すると、自然とのつながりで感じる豊かさの選択肢がより多様化する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時間的自由・身体的自由・経済的自由の度合いにバラツキが生じる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自由度の高い人はいろんな選択が可能</a:t>
            </a:r>
            <a:endParaRPr lang="en-US" altLang="ja-JP" sz="1400" b="0" dirty="0">
              <a:solidFill>
                <a:schemeClr val="tx1">
                  <a:lumMod val="75000"/>
                  <a:lumOff val="25000"/>
                </a:schemeClr>
              </a:solidFill>
            </a:endParaRPr>
          </a:p>
        </p:txBody>
      </p:sp>
      <p:sp>
        <p:nvSpPr>
          <p:cNvPr id="13" name="タイトル 1">
            <a:extLst>
              <a:ext uri="{FF2B5EF4-FFF2-40B4-BE49-F238E27FC236}">
                <a16:creationId xmlns:a16="http://schemas.microsoft.com/office/drawing/2014/main" id="{CDF1F895-A802-407B-8A3A-E363398C54D5}"/>
              </a:ext>
            </a:extLst>
          </p:cNvPr>
          <p:cNvSpPr txBox="1">
            <a:spLocks/>
          </p:cNvSpPr>
          <p:nvPr/>
        </p:nvSpPr>
        <p:spPr>
          <a:xfrm>
            <a:off x="248989" y="2617710"/>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　日々の制約からの解放欲求としての「自然」があるとすると</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時間的制約や身体的制約、経済的制約により、自然とのつながりの恩恵が得られにくい人も</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自然的なもの（映像など）で紛らわす、入院の部屋に飾る一輪の花</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⇒もう少し多様な「自然とのつながり」を用意してもよいのではないか</a:t>
            </a:r>
          </a:p>
        </p:txBody>
      </p:sp>
    </p:spTree>
    <p:extLst>
      <p:ext uri="{BB962C8B-B14F-4D97-AF65-F5344CB8AC3E}">
        <p14:creationId xmlns:p14="http://schemas.microsoft.com/office/powerpoint/2010/main" val="110681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u="sng" dirty="0">
                <a:solidFill>
                  <a:schemeClr val="tx1">
                    <a:lumMod val="75000"/>
                    <a:lumOff val="25000"/>
                  </a:schemeClr>
                </a:solidFill>
              </a:rPr>
              <a:t>１）人生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年時代の自然とのつながりを考えるにあたって、もしも分かったら面白そうな統計情報があれば挙げてください（事務局が調査を全て対応できるわけではありません）</a:t>
            </a: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r>
              <a:rPr lang="ja-JP" altLang="en-US" sz="1400" u="sng" dirty="0">
                <a:solidFill>
                  <a:schemeClr val="tx1">
                    <a:lumMod val="75000"/>
                    <a:lumOff val="25000"/>
                  </a:schemeClr>
                </a:solidFill>
              </a:rPr>
              <a:t>２）人生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年時代の自然とのつながりに関連した、書籍や論文があればチーム内で共有してみてください</a:t>
            </a: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endParaRPr lang="ja-JP" altLang="en-US" sz="1400" b="0" dirty="0">
              <a:solidFill>
                <a:schemeClr val="tx1">
                  <a:lumMod val="75000"/>
                  <a:lumOff val="25000"/>
                </a:schemeClr>
              </a:solidFill>
            </a:endParaRP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0" y="609603"/>
            <a:ext cx="537464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次回のワークショップにむけて</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742237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629919" y="1574801"/>
            <a:ext cx="6255331"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人生１００年</a:t>
            </a:r>
            <a:r>
              <a:rPr lang="ja-JP" altLang="en-US" sz="2000">
                <a:solidFill>
                  <a:schemeClr val="tx1">
                    <a:lumMod val="75000"/>
                    <a:lumOff val="25000"/>
                  </a:schemeClr>
                </a:solidFill>
              </a:rPr>
              <a:t>時代に自然とのつながりの</a:t>
            </a:r>
            <a:endParaRPr lang="en-US" altLang="ja-JP" sz="200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6926D8DB-7EC4-4585-B970-9F468F5F8096}"/>
              </a:ext>
            </a:extLst>
          </p:cNvPr>
          <p:cNvSpPr txBox="1">
            <a:spLocks/>
          </p:cNvSpPr>
          <p:nvPr/>
        </p:nvSpPr>
        <p:spPr>
          <a:xfrm>
            <a:off x="7193280" y="5059681"/>
            <a:ext cx="1259840"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が変わる。</a:t>
            </a:r>
            <a:endParaRPr lang="en-US" altLang="ja-JP" sz="2000" dirty="0">
              <a:solidFill>
                <a:schemeClr val="tx1">
                  <a:lumMod val="75000"/>
                  <a:lumOff val="25000"/>
                </a:schemeClr>
              </a:solidFill>
            </a:endParaRPr>
          </a:p>
        </p:txBody>
      </p:sp>
      <p:sp>
        <p:nvSpPr>
          <p:cNvPr id="7" name="正方形/長方形 6">
            <a:extLst>
              <a:ext uri="{FF2B5EF4-FFF2-40B4-BE49-F238E27FC236}">
                <a16:creationId xmlns:a16="http://schemas.microsoft.com/office/drawing/2014/main" id="{29906DB2-0A5D-4DB3-A3F7-448B2B63A127}"/>
              </a:ext>
            </a:extLst>
          </p:cNvPr>
          <p:cNvSpPr/>
          <p:nvPr/>
        </p:nvSpPr>
        <p:spPr>
          <a:xfrm>
            <a:off x="629920" y="2250443"/>
            <a:ext cx="7701280" cy="2809238"/>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a:extLst>
              <a:ext uri="{FF2B5EF4-FFF2-40B4-BE49-F238E27FC236}">
                <a16:creationId xmlns:a16="http://schemas.microsoft.com/office/drawing/2014/main" id="{A053647E-8284-477E-B7EC-D3C724946FBC}"/>
              </a:ext>
            </a:extLst>
          </p:cNvPr>
          <p:cNvSpPr txBox="1">
            <a:spLocks/>
          </p:cNvSpPr>
          <p:nvPr/>
        </p:nvSpPr>
        <p:spPr>
          <a:xfrm>
            <a:off x="284480" y="609603"/>
            <a:ext cx="180848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本日のまとめ</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462683454"/>
      </p:ext>
    </p:extLst>
  </p:cSld>
  <p:clrMapOvr>
    <a:masterClrMapping/>
  </p:clrMapOvr>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26743</TotalTime>
  <Words>1511</Words>
  <Application>Microsoft Office PowerPoint</Application>
  <PresentationFormat>画面に合わせる (4:3)</PresentationFormat>
  <Paragraphs>50</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游ゴシック</vt:lpstr>
      <vt:lpstr>游ゴシック Light</vt:lpstr>
      <vt:lpstr>Arial</vt:lpstr>
      <vt:lpstr>Office テーマ</vt:lpstr>
      <vt:lpstr>１）前回のまとめを振り返り、「自然とのつながり」の豊かさを考えるために、自分が着目していた要素・要件を一つとりあげてください（このまとめの中に出てきていない「自然とのつながり」特有の視点を追加しても構いません）。   ２）上記の着目点に関して、豊かなライフシーンの生まれるときの状況や場面を改めて思い返してください。どのような局面で「自然とのつながり」の豊かさは実現していましたか。 （例：「非日常性から感じる豊かさ」を選んだ場合には、非日常な経験がどのような状況や環境が整っていたときに行えたのかを考えてみてください）   ３）豊かなライフシーンを阻害しているモノ・コトにどのようなものがあるかを考えてみてください。 （例：「自由であることで感じる豊かさ」を選んだ場合には、なぜ私たちは豊かさのための「自由な選択」がいつもできていないのかという理由や要因を考えてください）</vt:lpstr>
      <vt:lpstr>回答欄：　日常にあること、身近に触れられること（安心して触れられる）</vt:lpstr>
      <vt:lpstr>　リンダ・グラッドンは、プレゼンテーションの中で、人生100年時代（長寿化）により訪れる変化として、「人生のマルチステージ化」「家族構成の変化」「生涯にわたる学びの重要性」の３点を挙げています。  　この指摘を参照しながら、まずは、人生100年時代に訪れる、わたしたち個人の変化を考えてみてください。 　重要なことは、漠然と 100年後の未来や、その時に存在するであろう科学技術や社会問題を考えるのではないということです。まずは、自分が80歳になっても健康で活動できるとしたら、どのような暮らし方や働き方を選択するかを考えてみると良いかもしれません。  　人生100年時代に生きる自分の姿をぼんやりと想定できたら、それぞれのライフシーンに訪れるであろう変化を考えてみます。 　人生100年時代に際して、「自然とのつながり」の何が、どのように変化する（しない）と思いますか。個人や社会の変化と照らし合わせながら、それぞれのライフシーンの変化を考えてください。</vt:lpstr>
      <vt:lpstr>PowerPoint プレゼンテーション</vt:lpstr>
      <vt:lpstr>１）人生100年時代の自然とのつながりを考えるにあたって、もしも分かったら面白そうな統計情報があれば挙げてください（事務局が調査を全て対応できるわけではありません）      ２）人生100年時代の自然とのつながりに関連した、書籍や論文があればチーム内で共有してみてください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sakamura.kei.aa@outlook.jp</dc:creator>
  <cp:lastModifiedBy>KANSYA-JIMU</cp:lastModifiedBy>
  <cp:revision>831</cp:revision>
  <cp:lastPrinted>2021-02-10T05:11:02Z</cp:lastPrinted>
  <dcterms:created xsi:type="dcterms:W3CDTF">2018-06-24T08:41:42Z</dcterms:created>
  <dcterms:modified xsi:type="dcterms:W3CDTF">2021-03-16T02:39:00Z</dcterms:modified>
</cp:coreProperties>
</file>