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778" r:id="rId2"/>
    <p:sldId id="779" r:id="rId3"/>
    <p:sldId id="773" r:id="rId4"/>
    <p:sldId id="780" r:id="rId5"/>
    <p:sldId id="771" r:id="rId6"/>
    <p:sldId id="772"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6" autoAdjust="0"/>
    <p:restoredTop sz="88184" autoAdjust="0"/>
  </p:normalViewPr>
  <p:slideViewPr>
    <p:cSldViewPr snapToGrid="0">
      <p:cViewPr varScale="1">
        <p:scale>
          <a:sx n="69" d="100"/>
          <a:sy n="69" d="100"/>
        </p:scale>
        <p:origin x="1292" y="44"/>
      </p:cViewPr>
      <p:guideLst>
        <p:guide orient="horz" pos="2183"/>
        <p:guide pos="2880"/>
      </p:guideLst>
    </p:cSldViewPr>
  </p:slideViewPr>
  <p:notesTextViewPr>
    <p:cViewPr>
      <p:scale>
        <a:sx n="1" d="1"/>
        <a:sy n="1" d="1"/>
      </p:scale>
      <p:origin x="0" y="0"/>
    </p:cViewPr>
  </p:notesText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2021/3/15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2021/3/15</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2021/3/15</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2021/3/15</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b="0" dirty="0">
                <a:solidFill>
                  <a:schemeClr val="tx1">
                    <a:lumMod val="75000"/>
                    <a:lumOff val="25000"/>
                  </a:schemeClr>
                </a:solidFill>
              </a:rPr>
              <a:t>１）前回のまとめを振り返り、「自然とのつながり」の豊かさを考えるために、</a:t>
            </a:r>
            <a:r>
              <a:rPr lang="ja-JP" altLang="en-US" sz="1400" u="sng" dirty="0">
                <a:solidFill>
                  <a:schemeClr val="tx1">
                    <a:lumMod val="75000"/>
                    <a:lumOff val="25000"/>
                  </a:schemeClr>
                </a:solidFill>
              </a:rPr>
              <a:t>自分が着目していた要素・要件を一つとりあげてください</a:t>
            </a:r>
            <a:r>
              <a:rPr lang="ja-JP" altLang="en-US" sz="1400" b="0" dirty="0">
                <a:solidFill>
                  <a:schemeClr val="tx1">
                    <a:lumMod val="75000"/>
                    <a:lumOff val="25000"/>
                  </a:schemeClr>
                </a:solidFill>
              </a:rPr>
              <a:t>（このまとめの中に出てきていない「自然とのつながり」特有の視点を追加しても構いません）。</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２）上記の着目点に関して、豊かなライフシーンの生まれるときの状況や場面を改めて思い返してください。</a:t>
            </a:r>
            <a:r>
              <a:rPr lang="ja-JP" altLang="en-US" sz="1400" u="sng" dirty="0">
                <a:solidFill>
                  <a:schemeClr val="tx1">
                    <a:lumMod val="75000"/>
                    <a:lumOff val="25000"/>
                  </a:schemeClr>
                </a:solidFill>
              </a:rPr>
              <a:t>どのような局面で「自然とのつながり」の豊かさは実現していましたか。</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（例：「非日常性から感じる豊かさ」を選んだ場合には、非日常な経験がどのような状況や環境が整っていたときに行えたのかを考えてみてください）</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豊かなライフシーンを阻害しているモノ・コトにどのようなものがあるかを考えてみてください。</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（例：「自由であることで感じる豊かさ」を選んだ場合には、なぜ私たちは豊かさのための「自由な選択」がいつもできていないのかという理由や要因を考えてください）</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1" y="619757"/>
            <a:ext cx="6657496"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800" dirty="0">
                <a:solidFill>
                  <a:schemeClr val="tx1">
                    <a:lumMod val="75000"/>
                    <a:lumOff val="25000"/>
                  </a:schemeClr>
                </a:solidFill>
              </a:rPr>
              <a:t>豊かさを生み出す場、阻害するコト（個人ワーク：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spTree>
    <p:extLst>
      <p:ext uri="{BB962C8B-B14F-4D97-AF65-F5344CB8AC3E}">
        <p14:creationId xmlns:p14="http://schemas.microsoft.com/office/powerpoint/2010/main" val="274738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400" b="0" dirty="0">
                <a:solidFill>
                  <a:schemeClr val="tx1">
                    <a:lumMod val="75000"/>
                    <a:lumOff val="25000"/>
                  </a:schemeClr>
                </a:solidFill>
              </a:rPr>
              <a:t>回答欄：自然に囲まれているときに感じる豊かさ</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お名前：赤塚　洋介（東工大）</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・自分の身体が自然に囲まれているという環境が整っていること。その場に自分の身体が置かれているということを感じ取ること。</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・感覚</a:t>
            </a:r>
            <a:r>
              <a:rPr lang="en-US" altLang="ja-JP" sz="1400" b="0" dirty="0">
                <a:solidFill>
                  <a:schemeClr val="tx1">
                    <a:lumMod val="75000"/>
                    <a:lumOff val="25000"/>
                  </a:schemeClr>
                </a:solidFill>
              </a:rPr>
              <a:t>(</a:t>
            </a:r>
            <a:r>
              <a:rPr lang="ja-JP" altLang="en-US" sz="1400" b="0" dirty="0">
                <a:solidFill>
                  <a:schemeClr val="tx1">
                    <a:lumMod val="75000"/>
                    <a:lumOff val="25000"/>
                  </a:schemeClr>
                </a:solidFill>
              </a:rPr>
              <a:t>聴覚、視覚、嗅覚など</a:t>
            </a:r>
            <a:r>
              <a:rPr lang="en-US" altLang="ja-JP" sz="1400" b="0" dirty="0">
                <a:solidFill>
                  <a:schemeClr val="tx1">
                    <a:lumMod val="75000"/>
                    <a:lumOff val="25000"/>
                  </a:schemeClr>
                </a:solidFill>
              </a:rPr>
              <a:t>)</a:t>
            </a:r>
            <a:r>
              <a:rPr lang="ja-JP" altLang="en-US" sz="1400" b="0" dirty="0">
                <a:solidFill>
                  <a:schemeClr val="tx1">
                    <a:lumMod val="75000"/>
                    <a:lumOff val="25000"/>
                  </a:schemeClr>
                </a:solidFill>
              </a:rPr>
              <a:t>が働いている状態。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・風を感じるとき。</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・人間にとって快適とは限らない状態でも、自然とのつながりを感じ取ることができる。</a:t>
            </a:r>
            <a:endParaRPr lang="en-US" altLang="ja-JP"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・日常生活で、人間がつくったものに囲まれているため、「自然」を感じられなくなっている。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・暑さや寒さからを和らげるために人工的に調節された空間の中で生活していること。冬の寒さ、夏の暑さも自然の一つ。</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a:t>
            </a:r>
            <a:endParaRPr lang="en-US" altLang="ja-JP" sz="1400" b="0" dirty="0">
              <a:solidFill>
                <a:schemeClr val="tx1">
                  <a:lumMod val="75000"/>
                  <a:lumOff val="25000"/>
                </a:schemeClr>
              </a:solidFill>
            </a:endParaRPr>
          </a:p>
          <a:p>
            <a:pPr>
              <a:lnSpc>
                <a:spcPct val="120000"/>
              </a:lnSpc>
            </a:pPr>
            <a:endParaRPr lang="ja-JP" altLang="en-US"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B273D-AC9D-41E5-8274-9D0F2B791303}"/>
              </a:ext>
            </a:extLst>
          </p:cNvPr>
          <p:cNvSpPr>
            <a:spLocks noGrp="1"/>
          </p:cNvSpPr>
          <p:nvPr>
            <p:ph type="ctrTitle"/>
          </p:nvPr>
        </p:nvSpPr>
        <p:spPr>
          <a:xfrm>
            <a:off x="284479" y="1125038"/>
            <a:ext cx="4287521" cy="5541216"/>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300" b="0" dirty="0">
                <a:solidFill>
                  <a:schemeClr val="tx1">
                    <a:lumMod val="75000"/>
                    <a:lumOff val="25000"/>
                  </a:schemeClr>
                </a:solidFill>
              </a:rPr>
              <a:t>　リンダ・グラッドンは、プレゼンテーションの中で、人生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年時代（長寿化）により訪れる変化として、「人生のマルチステージ化」「家族構成の変化」「生涯にわたる学びの重要性」の３点を挙げています。</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この指摘を参照しながら、まずは、</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年時代に訪れる、わたしたち個人の変化を考えてみてください。</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重要なことは、漠然と</a:t>
            </a:r>
            <a:r>
              <a:rPr lang="en-US" altLang="ja-JP" sz="1300" b="0" dirty="0">
                <a:solidFill>
                  <a:schemeClr val="tx1">
                    <a:lumMod val="75000"/>
                    <a:lumOff val="25000"/>
                  </a:schemeClr>
                </a:solidFill>
              </a:rPr>
              <a:t> 100</a:t>
            </a:r>
            <a:r>
              <a:rPr lang="ja-JP" altLang="en-US" sz="1300" b="0" dirty="0">
                <a:solidFill>
                  <a:schemeClr val="tx1">
                    <a:lumMod val="75000"/>
                    <a:lumOff val="25000"/>
                  </a:schemeClr>
                </a:solidFill>
              </a:rPr>
              <a:t>年後の未来や、その時に存在するであろう科学技術や社会問題を考えるのではないということです。まずは、自分が</a:t>
            </a:r>
            <a:r>
              <a:rPr lang="en-US" altLang="ja-JP" sz="1300" b="0" dirty="0">
                <a:solidFill>
                  <a:schemeClr val="tx1">
                    <a:lumMod val="75000"/>
                    <a:lumOff val="25000"/>
                  </a:schemeClr>
                </a:solidFill>
              </a:rPr>
              <a:t>80</a:t>
            </a:r>
            <a:r>
              <a:rPr lang="ja-JP" altLang="en-US" sz="1300" b="0" dirty="0">
                <a:solidFill>
                  <a:schemeClr val="tx1">
                    <a:lumMod val="75000"/>
                    <a:lumOff val="25000"/>
                  </a:schemeClr>
                </a:solidFill>
              </a:rPr>
              <a:t>歳になっても健康で活動できるとしたら、どのような暮らし方や働き方を選択するかを考えてみると良いかもしれません。</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年時代に生きる自分の姿をぼんやりと想定できたら、それぞれのライフシーンに訪れるであろう変化を考えてみます。</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年時代に際して、「自然とのつながり」の何が、どのように変化する（しない）と思いますか。</a:t>
            </a:r>
            <a:r>
              <a:rPr lang="ja-JP" altLang="en-US" sz="1300" b="0" dirty="0">
                <a:solidFill>
                  <a:schemeClr val="tx1">
                    <a:lumMod val="75000"/>
                    <a:lumOff val="25000"/>
                  </a:schemeClr>
                </a:solidFill>
              </a:rPr>
              <a:t>個人や社会の変化と照らし合わせながら、それぞれのライフシーンの変化を考えてください。</a:t>
            </a:r>
            <a:endParaRPr lang="en-US" altLang="ja-JP" sz="13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284481" y="268468"/>
            <a:ext cx="7435046"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年後ではなく、人生</a:t>
            </a: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年時代を考える（個人ワーク：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grpSp>
        <p:nvGrpSpPr>
          <p:cNvPr id="4" name="グループ化 3">
            <a:extLst>
              <a:ext uri="{FF2B5EF4-FFF2-40B4-BE49-F238E27FC236}">
                <a16:creationId xmlns:a16="http://schemas.microsoft.com/office/drawing/2014/main" id="{18B3E074-41BC-46D8-A4A3-8F305F43A3E8}"/>
              </a:ext>
            </a:extLst>
          </p:cNvPr>
          <p:cNvGrpSpPr/>
          <p:nvPr/>
        </p:nvGrpSpPr>
        <p:grpSpPr>
          <a:xfrm>
            <a:off x="5092784" y="1112926"/>
            <a:ext cx="4051216" cy="4137303"/>
            <a:chOff x="5092784" y="2240582"/>
            <a:chExt cx="4051216" cy="4137303"/>
          </a:xfrm>
        </p:grpSpPr>
        <p:sp>
          <p:nvSpPr>
            <p:cNvPr id="3" name="正方形/長方形 2">
              <a:extLst>
                <a:ext uri="{FF2B5EF4-FFF2-40B4-BE49-F238E27FC236}">
                  <a16:creationId xmlns:a16="http://schemas.microsoft.com/office/drawing/2014/main" id="{15CF2FF7-3ECE-490D-8008-2546D63B4BB7}"/>
                </a:ext>
              </a:extLst>
            </p:cNvPr>
            <p:cNvSpPr/>
            <p:nvPr/>
          </p:nvSpPr>
          <p:spPr>
            <a:xfrm>
              <a:off x="5092784" y="2240582"/>
              <a:ext cx="4051216" cy="41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a:extLst>
                <a:ext uri="{FF2B5EF4-FFF2-40B4-BE49-F238E27FC236}">
                  <a16:creationId xmlns:a16="http://schemas.microsoft.com/office/drawing/2014/main" id="{5762A824-64B8-40AF-900F-E01AA6A45F2C}"/>
                </a:ext>
              </a:extLst>
            </p:cNvPr>
            <p:cNvSpPr txBox="1">
              <a:spLocks/>
            </p:cNvSpPr>
            <p:nvPr/>
          </p:nvSpPr>
          <p:spPr>
            <a:xfrm>
              <a:off x="5092784" y="2340105"/>
              <a:ext cx="3860269" cy="3656277"/>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人生</a:t>
              </a:r>
              <a:r>
                <a:rPr lang="en-US" altLang="ja-JP" sz="1200" u="sng" dirty="0">
                  <a:solidFill>
                    <a:schemeClr val="tx1">
                      <a:lumMod val="75000"/>
                      <a:lumOff val="25000"/>
                    </a:schemeClr>
                  </a:solidFill>
                </a:rPr>
                <a:t>100</a:t>
              </a:r>
              <a:r>
                <a:rPr lang="ja-JP" altLang="en-US" sz="1200" u="sng" dirty="0">
                  <a:solidFill>
                    <a:schemeClr val="tx1">
                      <a:lumMod val="75000"/>
                      <a:lumOff val="25000"/>
                    </a:schemeClr>
                  </a:solidFill>
                </a:rPr>
                <a:t>年時代に訪れる３つの変化</a:t>
              </a: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（リンダ・グラッドン）</a:t>
              </a:r>
              <a:endParaRPr lang="en-US" altLang="ja-JP" sz="1200" u="sng"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首相官邸の「人生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年時代構想会議」の委員であるリンダ・グラッドンは、人生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年時代の変化として「人生のマルチステージ化」「家族構成の変化」「生涯にわたる学びの重要性」の３つを示唆した。</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特に「雇用や働き方」に関して、より長く働くためには、生涯を通じてレジリエンス（弾性力）を維持する必要があると述べている。</a:t>
              </a:r>
              <a:r>
                <a:rPr lang="en-US" altLang="ja-JP" sz="1200" b="0" dirty="0">
                  <a:solidFill>
                    <a:schemeClr val="tx1">
                      <a:lumMod val="75000"/>
                      <a:lumOff val="25000"/>
                    </a:schemeClr>
                  </a:solidFill>
                </a:rPr>
                <a:t>70</a:t>
              </a:r>
              <a:r>
                <a:rPr lang="ja-JP" altLang="en-US" sz="1200" b="0" dirty="0">
                  <a:solidFill>
                    <a:schemeClr val="tx1">
                      <a:lumMod val="75000"/>
                      <a:lumOff val="25000"/>
                    </a:schemeClr>
                  </a:solidFill>
                </a:rPr>
                <a:t>代になるまで働く意思やエネルギーを維持するためには、新たな「学びを手助けする仕事（能力向上、能力開発など）」や、「学び続けられる環境（柔軟な労働環境、休暇など）」が重要となる。このような労働の機会を拡大するためには、新しい科学技術を活用することや、多様な関係者同士の共同が重要だと述べている。</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p:txBody>
        </p:sp>
        <p:sp>
          <p:nvSpPr>
            <p:cNvPr id="7" name="テキスト ボックス 6">
              <a:extLst>
                <a:ext uri="{FF2B5EF4-FFF2-40B4-BE49-F238E27FC236}">
                  <a16:creationId xmlns:a16="http://schemas.microsoft.com/office/drawing/2014/main" id="{A4788AB8-758C-4450-A4EF-A3CA629C935C}"/>
                </a:ext>
              </a:extLst>
            </p:cNvPr>
            <p:cNvSpPr txBox="1"/>
            <p:nvPr/>
          </p:nvSpPr>
          <p:spPr>
            <a:xfrm>
              <a:off x="5092784" y="5906673"/>
              <a:ext cx="3913234" cy="369332"/>
            </a:xfrm>
            <a:prstGeom prst="rect">
              <a:avLst/>
            </a:prstGeom>
            <a:noFill/>
          </p:spPr>
          <p:txBody>
            <a:bodyPr wrap="square" rtlCol="0">
              <a:spAutoFit/>
            </a:bodyPr>
            <a:lstStyle/>
            <a:p>
              <a:r>
                <a:rPr kumimoji="1" lang="ja-JP" altLang="en-US" sz="900" dirty="0">
                  <a:solidFill>
                    <a:schemeClr val="tx1">
                      <a:lumMod val="75000"/>
                      <a:lumOff val="25000"/>
                    </a:schemeClr>
                  </a:solidFill>
                </a:rPr>
                <a:t>（参考：「人生</a:t>
              </a:r>
              <a:r>
                <a:rPr kumimoji="1" lang="en-US" altLang="ja-JP" sz="900" dirty="0">
                  <a:solidFill>
                    <a:schemeClr val="tx1">
                      <a:lumMod val="75000"/>
                      <a:lumOff val="25000"/>
                    </a:schemeClr>
                  </a:solidFill>
                </a:rPr>
                <a:t>100</a:t>
              </a:r>
              <a:r>
                <a:rPr kumimoji="1" lang="ja-JP" altLang="en-US" sz="900" dirty="0">
                  <a:solidFill>
                    <a:schemeClr val="tx1">
                      <a:lumMod val="75000"/>
                      <a:lumOff val="25000"/>
                    </a:schemeClr>
                  </a:solidFill>
                </a:rPr>
                <a:t>年時代構想会議（リンダ・グラッドン提出資料）」</a:t>
              </a:r>
              <a:r>
                <a:rPr kumimoji="1" lang="en-US" altLang="ja-JP" sz="900" dirty="0">
                  <a:solidFill>
                    <a:schemeClr val="tx1">
                      <a:lumMod val="75000"/>
                      <a:lumOff val="25000"/>
                    </a:schemeClr>
                  </a:solidFill>
                </a:rPr>
                <a:t>, </a:t>
              </a:r>
              <a:r>
                <a:rPr kumimoji="1" lang="ja-JP" altLang="en-US" sz="900" dirty="0">
                  <a:solidFill>
                    <a:schemeClr val="tx1">
                      <a:lumMod val="75000"/>
                      <a:lumOff val="25000"/>
                    </a:schemeClr>
                  </a:solidFill>
                </a:rPr>
                <a:t>首相官邸</a:t>
              </a:r>
              <a:r>
                <a:rPr kumimoji="1" lang="en-US" altLang="ja-JP" sz="900" dirty="0">
                  <a:solidFill>
                    <a:schemeClr val="tx1">
                      <a:lumMod val="75000"/>
                      <a:lumOff val="25000"/>
                    </a:schemeClr>
                  </a:solidFill>
                </a:rPr>
                <a:t>,  http://www.kantei.go.jp/jp/singi/jinsei100nen/</a:t>
              </a:r>
              <a:endParaRPr kumimoji="1" lang="ja-JP" altLang="en-US" sz="900" dirty="0">
                <a:solidFill>
                  <a:schemeClr val="tx1">
                    <a:lumMod val="75000"/>
                    <a:lumOff val="25000"/>
                  </a:schemeClr>
                </a:solidFill>
              </a:endParaRPr>
            </a:p>
          </p:txBody>
        </p:sp>
      </p:grpSp>
    </p:spTree>
    <p:extLst>
      <p:ext uri="{BB962C8B-B14F-4D97-AF65-F5344CB8AC3E}">
        <p14:creationId xmlns:p14="http://schemas.microsoft.com/office/powerpoint/2010/main" val="48926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お名前：赤塚洋介</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227733"/>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年時代の個人の変化によって生まれるであろう新たな自然とのつながり</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316350"/>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年時代には、自然とのつながりのどのような側面・性質が重要となるか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706864"/>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・日常の中でふとした瞬間に自然を感じられる要素、身近さ。</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・ストレスを感じたとき、余裕がないときであっても逃げ込むことができる場所としての役割。</a:t>
            </a:r>
            <a:endParaRPr lang="en-US" altLang="ja-JP"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862516"/>
            <a:ext cx="8627723" cy="1173761"/>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回答欄：「引退後の人生」と「社会人としての人生」の区別がなくなる。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定年前と定年後のライフスタイルの差異が小さくなるのでは？</a:t>
            </a: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場合によっては、個々人の能力を生かせる場所で細々と働き続けられる時代になる。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（テレワーク、働く場所を選ばない働き方）</a:t>
            </a:r>
            <a:endParaRPr lang="en-US" altLang="ja-JP" sz="1400" b="0" dirty="0">
              <a:solidFill>
                <a:schemeClr val="tx1">
                  <a:lumMod val="75000"/>
                  <a:lumOff val="25000"/>
                </a:schemeClr>
              </a:solidFill>
            </a:endParaRP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2617710"/>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学生時代まで→自然とのつながりを体感する場。適度にリスクを排除したうえで。</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社会人時代→雑多な日常から抜け出すことのできる空間。</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リタイア後</a:t>
            </a:r>
            <a:r>
              <a:rPr lang="en-US" altLang="ja-JP" sz="1400" b="0" dirty="0">
                <a:solidFill>
                  <a:schemeClr val="tx1">
                    <a:lumMod val="75000"/>
                    <a:lumOff val="25000"/>
                  </a:schemeClr>
                </a:solidFill>
              </a:rPr>
              <a:t>(?)</a:t>
            </a:r>
            <a:r>
              <a:rPr lang="ja-JP" altLang="en-US" sz="1400" b="0" dirty="0">
                <a:solidFill>
                  <a:schemeClr val="tx1">
                    <a:lumMod val="75000"/>
                    <a:lumOff val="25000"/>
                  </a:schemeClr>
                </a:solidFill>
              </a:rPr>
              <a:t>→どことなく懐かしさや心地よさを感じさせるもの。</a:t>
            </a:r>
          </a:p>
        </p:txBody>
      </p:sp>
    </p:spTree>
    <p:extLst>
      <p:ext uri="{BB962C8B-B14F-4D97-AF65-F5344CB8AC3E}">
        <p14:creationId xmlns:p14="http://schemas.microsoft.com/office/powerpoint/2010/main" val="11068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u="sng" dirty="0">
                <a:solidFill>
                  <a:schemeClr val="tx1">
                    <a:lumMod val="75000"/>
                    <a:lumOff val="25000"/>
                  </a:schemeClr>
                </a:solidFill>
              </a:rPr>
              <a:t>１）人生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年時代の自然とのつながりを考えるにあたって、もしも分かったら面白そうな統計情報があれば挙げてください（事務局が調査を全て対応できるわけではありません）</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r>
              <a:rPr lang="ja-JP" altLang="en-US" sz="1400" u="sng" dirty="0">
                <a:solidFill>
                  <a:schemeClr val="tx1">
                    <a:lumMod val="75000"/>
                    <a:lumOff val="25000"/>
                  </a:schemeClr>
                </a:solidFill>
              </a:rPr>
              <a:t>２）人生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年時代の自然とのつながりに関連した、書籍や論文があればチーム内で共有してみてください</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0" y="609603"/>
            <a:ext cx="537464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次回のワークショップにむけて</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74223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629919" y="1574801"/>
            <a:ext cx="6255331"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人生１００年</a:t>
            </a:r>
            <a:r>
              <a:rPr lang="ja-JP" altLang="en-US" sz="2000">
                <a:solidFill>
                  <a:schemeClr val="tx1">
                    <a:lumMod val="75000"/>
                    <a:lumOff val="25000"/>
                  </a:schemeClr>
                </a:solidFill>
              </a:rPr>
              <a:t>時代に自然とのつながりの</a:t>
            </a:r>
            <a:endParaRPr lang="en-US" altLang="ja-JP" sz="200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6926D8DB-7EC4-4585-B970-9F468F5F8096}"/>
              </a:ext>
            </a:extLst>
          </p:cNvPr>
          <p:cNvSpPr txBox="1">
            <a:spLocks/>
          </p:cNvSpPr>
          <p:nvPr/>
        </p:nvSpPr>
        <p:spPr>
          <a:xfrm>
            <a:off x="7193280" y="5059681"/>
            <a:ext cx="125984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が変わる。</a:t>
            </a:r>
            <a:endParaRPr lang="en-US" altLang="ja-JP" sz="2000" dirty="0">
              <a:solidFill>
                <a:schemeClr val="tx1">
                  <a:lumMod val="75000"/>
                  <a:lumOff val="25000"/>
                </a:schemeClr>
              </a:solidFill>
            </a:endParaRPr>
          </a:p>
        </p:txBody>
      </p:sp>
      <p:sp>
        <p:nvSpPr>
          <p:cNvPr id="7" name="正方形/長方形 6">
            <a:extLst>
              <a:ext uri="{FF2B5EF4-FFF2-40B4-BE49-F238E27FC236}">
                <a16:creationId xmlns:a16="http://schemas.microsoft.com/office/drawing/2014/main" id="{29906DB2-0A5D-4DB3-A3F7-448B2B63A127}"/>
              </a:ext>
            </a:extLst>
          </p:cNvPr>
          <p:cNvSpPr/>
          <p:nvPr/>
        </p:nvSpPr>
        <p:spPr>
          <a:xfrm>
            <a:off x="629920" y="2250443"/>
            <a:ext cx="7701280" cy="2809238"/>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A053647E-8284-477E-B7EC-D3C724946FBC}"/>
              </a:ext>
            </a:extLst>
          </p:cNvPr>
          <p:cNvSpPr txBox="1">
            <a:spLocks/>
          </p:cNvSpPr>
          <p:nvPr/>
        </p:nvSpPr>
        <p:spPr>
          <a:xfrm>
            <a:off x="284480" y="609603"/>
            <a:ext cx="180848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本日のまとめ</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462683454"/>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25727</TotalTime>
  <Words>1258</Words>
  <Application>Microsoft Office PowerPoint</Application>
  <PresentationFormat>画面に合わせる (4:3)</PresentationFormat>
  <Paragraphs>45</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１）前回のまとめを振り返り、「自然とのつながり」の豊かさを考えるために、自分が着目していた要素・要件を一つとりあげてください（このまとめの中に出てきていない「自然とのつながり」特有の視点を追加しても構いません）。   ２）上記の着目点に関して、豊かなライフシーンの生まれるときの状況や場面を改めて思い返してください。どのような局面で「自然とのつながり」の豊かさは実現していましたか。 （例：「非日常性から感じる豊かさ」を選んだ場合には、非日常な経験がどのような状況や環境が整っていたときに行えたのかを考えてみてください）   ３）豊かなライフシーンを阻害しているモノ・コトにどのようなものがあるかを考えてみてください。 （例：「自由であることで感じる豊かさ」を選んだ場合には、なぜ私たちは豊かさのための「自由な選択」がいつもできていないのかという理由や要因を考えてください）</vt:lpstr>
      <vt:lpstr>回答欄：自然に囲まれているときに感じる豊かさ</vt:lpstr>
      <vt:lpstr>　リンダ・グラッドンは、プレゼンテーションの中で、人生100年時代（長寿化）により訪れる変化として、「人生のマルチステージ化」「家族構成の変化」「生涯にわたる学びの重要性」の３点を挙げています。  　この指摘を参照しながら、まずは、人生100年時代に訪れる、わたしたち個人の変化を考えてみてください。 　重要なことは、漠然と 100年後の未来や、その時に存在するであろう科学技術や社会問題を考えるのではないということです。まずは、自分が80歳になっても健康で活動できるとしたら、どのような暮らし方や働き方を選択するかを考えてみると良いかもしれません。  　人生100年時代に生きる自分の姿をぼんやりと想定できたら、それぞれのライフシーンに訪れるであろう変化を考えてみます。 　人生100年時代に際して、「自然とのつながり」の何が、どのように変化する（しない）と思いますか。個人や社会の変化と照らし合わせながら、それぞれのライフシーンの変化を考えてください。</vt:lpstr>
      <vt:lpstr>PowerPoint プレゼンテーション</vt:lpstr>
      <vt:lpstr>１）人生100年時代の自然とのつながりを考えるにあたって、もしも分かったら面白そうな統計情報があれば挙げてください（事務局が調査を全て対応できるわけではありません）      ２）人生100年時代の自然とのつながりに関連した、書籍や論文があればチーム内で共有してみてください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赤塚 洋介</cp:lastModifiedBy>
  <cp:revision>831</cp:revision>
  <cp:lastPrinted>2021-02-10T05:11:02Z</cp:lastPrinted>
  <dcterms:created xsi:type="dcterms:W3CDTF">2018-06-24T08:41:42Z</dcterms:created>
  <dcterms:modified xsi:type="dcterms:W3CDTF">2021-03-15T07:51:34Z</dcterms:modified>
</cp:coreProperties>
</file>