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706" autoAdjust="0"/>
    <p:restoredTop sz="88211" autoAdjust="0"/>
  </p:normalViewPr>
  <p:slideViewPr>
    <p:cSldViewPr snapToGrid="0">
      <p:cViewPr varScale="1">
        <p:scale>
          <a:sx n="113" d="100"/>
          <a:sy n="113" d="100"/>
        </p:scale>
        <p:origin x="1256" y="168"/>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2021/3/15</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2021/3/15</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2021/3/15</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１）前回のまとめを振り返り、「自然とのつながり」の豊かさを考えるために、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（このまとめの中に出てきていない「自然とのつながり」特有の視点を追加しても構いません）。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どのような局面で「自然とのつながり」の豊かさは実現していましたか。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a:solidFill>
                  <a:schemeClr val="tx1">
                    <a:lumMod val="75000"/>
                    <a:lumOff val="25000"/>
                  </a:schemeClr>
                </a:solidFill>
              </a:rPr>
              <a:t>回答欄：豊かさはライフステージに応じて変化する</a:t>
            </a: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438782"/>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a:solidFill>
                  <a:schemeClr val="tx1">
                    <a:lumMod val="75000"/>
                    <a:lumOff val="25000"/>
                  </a:schemeClr>
                </a:solidFill>
              </a:rPr>
              <a:t>お名前：東山</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今回の議題が自然との関わりの中での豊かさということであったが、</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自分の年齢や、周囲の環境によって豊かさを感じるシーンが全然違う点に驚いた。</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・現在から見た幼少期は、遊んでいるシーンだけで豊かさの象徴になる</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・大人になり家族を持ち始めると、子供との戯れといったシーンが豊かさの象徴という意見も多く伺った。　</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・子供時代を回想し故郷の朧げな風景だけでも豊かさとなる</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→やはりライフステージに依存して豊かさも変化する観点は必須なのではないかと考えている。</a:t>
            </a:r>
            <a:endParaRPr lang="en-US" altLang="ja-JP"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207338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結局懐古して思い出を美化してしまっている可能性もある</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未来ある小学生などの視点では、おそらく懐古などはまれであろうと感じるが、どこに豊かさを感じているのか知りたい。（もしくはそんなこと考えないのか）</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過去に囚われるのではなく、現状に豊かさを求める心意気が必要だし、そういった感性を持っている人は周りから見て幸せそうに思える</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→ただの故郷懐古ではなく、なぜ懐かしく感じるのか（例えば、匂いや気温、湿度など）を抽出して</a:t>
            </a:r>
            <a:endParaRPr lang="en-US" altLang="ja-JP" sz="1400" b="0" dirty="0">
              <a:solidFill>
                <a:schemeClr val="tx1">
                  <a:lumMod val="75000"/>
                  <a:lumOff val="25000"/>
                </a:schemeClr>
              </a:solidFill>
            </a:endParaRPr>
          </a:p>
          <a:p>
            <a:pPr>
              <a:lnSpc>
                <a:spcPct val="120000"/>
              </a:lnSpc>
            </a:pPr>
            <a:r>
              <a:rPr lang="ja-JP" altLang="en-US" sz="1400" b="0">
                <a:solidFill>
                  <a:schemeClr val="tx1">
                    <a:lumMod val="75000"/>
                    <a:lumOff val="25000"/>
                  </a:schemeClr>
                </a:solidFill>
              </a:rPr>
              <a:t>　それらの要素を都市へと応用できるといい</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年時代に際して、「自然とのつながり」の何が、どのように変化する（しない）と思いますか。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a:solidFill>
                  <a:schemeClr val="tx1">
                    <a:lumMod val="75000"/>
                    <a:lumOff val="25000"/>
                  </a:schemeClr>
                </a:solidFill>
              </a:rPr>
              <a:t>お名前：東山</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年時代の個人の変化によって生まれるであろう新たな自然とのつながり</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年時代には、自然とのつながりのどのような側面・性質が重要となるか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marL="400050" indent="-400050">
              <a:lnSpc>
                <a:spcPct val="120000"/>
              </a:lnSpc>
              <a:buFont typeface="+mj-lt"/>
              <a:buAutoNum type="romanLcPeriod"/>
            </a:pPr>
            <a:r>
              <a:rPr lang="ja-JP" altLang="en-US" sz="1400" b="0">
                <a:solidFill>
                  <a:schemeClr val="tx1">
                    <a:lumMod val="75000"/>
                    <a:lumOff val="25000"/>
                  </a:schemeClr>
                </a:solidFill>
              </a:rPr>
              <a:t>社会全体として、自然保全・自然との関与を生活の中に取り込むことの推進はより重要になってくる</a:t>
            </a:r>
            <a:br>
              <a:rPr lang="en-US" altLang="ja-JP" sz="1400" b="0" dirty="0">
                <a:solidFill>
                  <a:schemeClr val="tx1">
                    <a:lumMod val="75000"/>
                    <a:lumOff val="25000"/>
                  </a:schemeClr>
                </a:solidFill>
              </a:rPr>
            </a:br>
            <a:r>
              <a:rPr lang="ja-JP" altLang="en-US" sz="1400" b="0">
                <a:solidFill>
                  <a:schemeClr val="tx1">
                    <a:lumMod val="75000"/>
                    <a:lumOff val="25000"/>
                  </a:schemeClr>
                </a:solidFill>
              </a:rPr>
              <a:t>後世に自然の記憶に残さねばいけない→五感に訴えるような</a:t>
            </a:r>
            <a:endParaRPr lang="en-US" altLang="ja-JP" sz="1400" b="0" dirty="0">
              <a:solidFill>
                <a:schemeClr val="tx1">
                  <a:lumMod val="75000"/>
                  <a:lumOff val="25000"/>
                </a:schemeClr>
              </a:solidFill>
            </a:endParaRPr>
          </a:p>
          <a:p>
            <a:pPr marL="400050" indent="-400050">
              <a:lnSpc>
                <a:spcPct val="120000"/>
              </a:lnSpc>
              <a:buFont typeface="+mj-lt"/>
              <a:buAutoNum type="romanLcPeriod"/>
            </a:pPr>
            <a:r>
              <a:rPr lang="ja-JP" altLang="en-US" sz="1400" b="0">
                <a:solidFill>
                  <a:schemeClr val="tx1">
                    <a:lumMod val="75000"/>
                    <a:lumOff val="25000"/>
                  </a:schemeClr>
                </a:solidFill>
              </a:rPr>
              <a:t>法制度や企業のあり方として、そういった観点を重要視される社会構築が望ましい</a:t>
            </a:r>
            <a:br>
              <a:rPr lang="en-US" altLang="ja-JP" sz="1400" b="0" dirty="0">
                <a:solidFill>
                  <a:schemeClr val="tx1">
                    <a:lumMod val="75000"/>
                    <a:lumOff val="25000"/>
                  </a:schemeClr>
                </a:solidFill>
              </a:rPr>
            </a:br>
            <a:r>
              <a:rPr lang="ja-JP" altLang="en-US" sz="1400" b="0">
                <a:solidFill>
                  <a:schemeClr val="tx1">
                    <a:lumMod val="75000"/>
                    <a:lumOff val="25000"/>
                  </a:schemeClr>
                </a:solidFill>
              </a:rPr>
              <a:t>（投資家にとっての</a:t>
            </a:r>
            <a:r>
              <a:rPr lang="en-US" altLang="ja-JP" sz="1400" b="0" dirty="0">
                <a:solidFill>
                  <a:schemeClr val="tx1">
                    <a:lumMod val="75000"/>
                    <a:lumOff val="25000"/>
                  </a:schemeClr>
                </a:solidFill>
              </a:rPr>
              <a:t>ESG</a:t>
            </a:r>
            <a:r>
              <a:rPr lang="ja-JP" altLang="en-US" sz="1400" b="0">
                <a:solidFill>
                  <a:schemeClr val="tx1">
                    <a:lumMod val="75000"/>
                    <a:lumOff val="25000"/>
                  </a:schemeClr>
                </a:solidFill>
              </a:rPr>
              <a:t>関係のプロジェクトのように、従業員にとってそういった指標が可視化されたものがあればいい）</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672156"/>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marL="400050" indent="-400050">
              <a:lnSpc>
                <a:spcPct val="120000"/>
              </a:lnSpc>
              <a:buFont typeface="+mj-lt"/>
              <a:buAutoNum type="romanUcPeriod"/>
            </a:pPr>
            <a:r>
              <a:rPr lang="ja-JP" altLang="en-US" sz="1400" b="0">
                <a:solidFill>
                  <a:schemeClr val="tx1">
                    <a:lumMod val="75000"/>
                    <a:lumOff val="25000"/>
                  </a:schemeClr>
                </a:solidFill>
              </a:rPr>
              <a:t>プライベート：孫ひや孫と関わる可能性</a:t>
            </a:r>
            <a:endParaRPr lang="en-US" altLang="ja-JP" sz="1400" b="0" dirty="0">
              <a:solidFill>
                <a:schemeClr val="tx1">
                  <a:lumMod val="75000"/>
                  <a:lumOff val="25000"/>
                </a:schemeClr>
              </a:solidFill>
            </a:endParaRPr>
          </a:p>
          <a:p>
            <a:pPr marL="400050" indent="-400050">
              <a:lnSpc>
                <a:spcPct val="120000"/>
              </a:lnSpc>
              <a:buFont typeface="+mj-lt"/>
              <a:buAutoNum type="romanUcPeriod"/>
            </a:pPr>
            <a:r>
              <a:rPr lang="ja-JP" altLang="en-US" sz="1400" b="0">
                <a:solidFill>
                  <a:schemeClr val="tx1">
                    <a:lumMod val="75000"/>
                    <a:lumOff val="25000"/>
                  </a:schemeClr>
                </a:solidFill>
              </a:rPr>
              <a:t>仕事</a:t>
            </a:r>
            <a:endParaRPr lang="en-US" altLang="ja-JP" sz="1400" b="0" dirty="0">
              <a:solidFill>
                <a:schemeClr val="tx1">
                  <a:lumMod val="75000"/>
                  <a:lumOff val="25000"/>
                </a:schemeClr>
              </a:solidFill>
            </a:endParaRPr>
          </a:p>
          <a:p>
            <a:pPr marL="742950" lvl="1" indent="-285750">
              <a:lnSpc>
                <a:spcPct val="120000"/>
              </a:lnSpc>
              <a:buFont typeface="Wingdings" pitchFamily="2" charset="2"/>
              <a:buChar char="ü"/>
            </a:pPr>
            <a:r>
              <a:rPr lang="en-US" altLang="ja-JP" sz="1400" b="0" dirty="0">
                <a:solidFill>
                  <a:schemeClr val="tx1">
                    <a:lumMod val="75000"/>
                    <a:lumOff val="25000"/>
                  </a:schemeClr>
                </a:solidFill>
              </a:rPr>
              <a:t>1</a:t>
            </a:r>
            <a:r>
              <a:rPr lang="en-US" altLang="ja-JP" sz="1400" b="0" baseline="30000" dirty="0">
                <a:solidFill>
                  <a:schemeClr val="tx1">
                    <a:lumMod val="75000"/>
                    <a:lumOff val="25000"/>
                  </a:schemeClr>
                </a:solidFill>
              </a:rPr>
              <a:t>st</a:t>
            </a:r>
            <a:r>
              <a:rPr lang="ja-JP" altLang="en-US" sz="1400" b="0">
                <a:solidFill>
                  <a:schemeClr val="tx1">
                    <a:lumMod val="75000"/>
                    <a:lumOff val="25000"/>
                  </a:schemeClr>
                </a:solidFill>
              </a:rPr>
              <a:t>キャリアから</a:t>
            </a:r>
            <a:r>
              <a:rPr lang="en-US" altLang="ja-JP" sz="1400" b="0" dirty="0">
                <a:solidFill>
                  <a:schemeClr val="tx1">
                    <a:lumMod val="75000"/>
                    <a:lumOff val="25000"/>
                  </a:schemeClr>
                </a:solidFill>
              </a:rPr>
              <a:t>2nd</a:t>
            </a:r>
            <a:r>
              <a:rPr lang="ja-JP" altLang="en-US" sz="1400" b="0">
                <a:solidFill>
                  <a:schemeClr val="tx1">
                    <a:lumMod val="75000"/>
                    <a:lumOff val="25000"/>
                  </a:schemeClr>
                </a:solidFill>
              </a:rPr>
              <a:t>キャリアへと転職していく人が増える</a:t>
            </a:r>
            <a:br>
              <a:rPr lang="en-US" altLang="ja-JP" sz="1400" b="0" dirty="0">
                <a:solidFill>
                  <a:schemeClr val="tx1">
                    <a:lumMod val="75000"/>
                    <a:lumOff val="25000"/>
                  </a:schemeClr>
                </a:solidFill>
              </a:rPr>
            </a:br>
            <a:r>
              <a:rPr lang="ja-JP" altLang="en-US" sz="1400" b="0">
                <a:solidFill>
                  <a:schemeClr val="tx1">
                    <a:lumMod val="75000"/>
                    <a:lumOff val="25000"/>
                  </a:schemeClr>
                </a:solidFill>
              </a:rPr>
              <a:t>（地位・経済的</a:t>
            </a:r>
            <a:r>
              <a:rPr lang="ja-JP" altLang="en-US" sz="1400">
                <a:solidFill>
                  <a:schemeClr val="tx1">
                    <a:lumMod val="75000"/>
                    <a:lumOff val="25000"/>
                  </a:schemeClr>
                </a:solidFill>
              </a:rPr>
              <a:t>のスッテプアップではなく、、、</a:t>
            </a:r>
            <a:r>
              <a:rPr lang="ja-JP" altLang="en-US" sz="1400" b="0">
                <a:solidFill>
                  <a:schemeClr val="tx1">
                    <a:lumMod val="75000"/>
                    <a:lumOff val="25000"/>
                  </a:schemeClr>
                </a:solidFill>
              </a:rPr>
              <a:t>）</a:t>
            </a:r>
            <a:endParaRPr lang="en-US" altLang="ja-JP" sz="1400" dirty="0">
              <a:solidFill>
                <a:schemeClr val="tx1">
                  <a:lumMod val="75000"/>
                  <a:lumOff val="25000"/>
                </a:schemeClr>
              </a:solidFill>
            </a:endParaRPr>
          </a:p>
          <a:p>
            <a:pPr marL="742950" lvl="1" indent="-285750">
              <a:lnSpc>
                <a:spcPct val="120000"/>
              </a:lnSpc>
              <a:buFont typeface="Wingdings" pitchFamily="2" charset="2"/>
              <a:buChar char="ü"/>
            </a:pPr>
            <a:r>
              <a:rPr lang="ja-JP" altLang="en-US" sz="1400" b="0">
                <a:solidFill>
                  <a:schemeClr val="tx1">
                    <a:lumMod val="75000"/>
                    <a:lumOff val="25000"/>
                  </a:schemeClr>
                </a:solidFill>
              </a:rPr>
              <a:t>定年が伸びる</a:t>
            </a:r>
            <a:endParaRPr lang="ja-JP" altLang="en-US" sz="1400" b="0" dirty="0">
              <a:solidFill>
                <a:schemeClr val="tx1">
                  <a:lumMod val="75000"/>
                  <a:lumOff val="25000"/>
                </a:schemeClr>
              </a:solidFill>
            </a:endParaRP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465298"/>
            <a:ext cx="8627723" cy="185105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a:solidFill>
                  <a:schemeClr val="tx1">
                    <a:lumMod val="75000"/>
                    <a:lumOff val="25000"/>
                  </a:schemeClr>
                </a:solidFill>
              </a:rPr>
              <a:t>回答欄：</a:t>
            </a:r>
            <a:endParaRPr lang="en-US" altLang="ja-JP" sz="1400" b="0" dirty="0">
              <a:solidFill>
                <a:schemeClr val="tx1">
                  <a:lumMod val="75000"/>
                  <a:lumOff val="25000"/>
                </a:schemeClr>
              </a:solidFill>
            </a:endParaRPr>
          </a:p>
          <a:p>
            <a:pPr marL="400050" indent="-400050">
              <a:lnSpc>
                <a:spcPct val="120000"/>
              </a:lnSpc>
              <a:buFont typeface="+mj-lt"/>
              <a:buAutoNum type="romanUcPeriod"/>
            </a:pPr>
            <a:r>
              <a:rPr lang="ja-JP" altLang="en-US" sz="1400" b="0">
                <a:solidFill>
                  <a:schemeClr val="tx1">
                    <a:lumMod val="75000"/>
                    <a:lumOff val="25000"/>
                  </a:schemeClr>
                </a:solidFill>
              </a:rPr>
              <a:t>自然環境を後世に残して行かなければならないという義務</a:t>
            </a:r>
            <a:br>
              <a:rPr lang="en-US" altLang="ja-JP" sz="1400" b="0" dirty="0">
                <a:solidFill>
                  <a:schemeClr val="tx1">
                    <a:lumMod val="75000"/>
                    <a:lumOff val="25000"/>
                  </a:schemeClr>
                </a:solidFill>
              </a:rPr>
            </a:br>
            <a:r>
              <a:rPr lang="ja-JP" altLang="en-US" sz="1400" b="0">
                <a:solidFill>
                  <a:schemeClr val="tx1">
                    <a:lumMod val="75000"/>
                    <a:lumOff val="25000"/>
                  </a:schemeClr>
                </a:solidFill>
              </a:rPr>
              <a:t>（環境問題という観点からも、必ず自然保全は必須）</a:t>
            </a:r>
            <a:br>
              <a:rPr lang="en-US" altLang="ja-JP" sz="1400" b="0" dirty="0">
                <a:solidFill>
                  <a:schemeClr val="tx1">
                    <a:lumMod val="75000"/>
                    <a:lumOff val="25000"/>
                  </a:schemeClr>
                </a:solidFill>
              </a:rPr>
            </a:br>
            <a:r>
              <a:rPr lang="en-US" altLang="ja-JP" sz="1400" b="0" dirty="0">
                <a:solidFill>
                  <a:schemeClr val="tx1">
                    <a:lumMod val="75000"/>
                    <a:lumOff val="25000"/>
                  </a:schemeClr>
                </a:solidFill>
              </a:rPr>
              <a:t>→</a:t>
            </a:r>
            <a:r>
              <a:rPr lang="ja-JP" altLang="en-US" sz="1400" b="0">
                <a:solidFill>
                  <a:schemeClr val="tx1">
                    <a:lumMod val="75000"/>
                    <a:lumOff val="25000"/>
                  </a:schemeClr>
                </a:solidFill>
              </a:rPr>
              <a:t>豊かさ＝懐古“自然溢れる記憶”を植え付ける？（場所ではなく、記憶に残すことを強調）</a:t>
            </a:r>
            <a:endParaRPr lang="en-US" altLang="ja-JP" sz="1400" b="0" dirty="0">
              <a:solidFill>
                <a:schemeClr val="tx1">
                  <a:lumMod val="75000"/>
                  <a:lumOff val="25000"/>
                </a:schemeClr>
              </a:solidFill>
            </a:endParaRPr>
          </a:p>
          <a:p>
            <a:pPr marL="400050" indent="-400050">
              <a:lnSpc>
                <a:spcPct val="120000"/>
              </a:lnSpc>
              <a:buFont typeface="+mj-lt"/>
              <a:buAutoNum type="romanUcPeriod"/>
            </a:pPr>
            <a:r>
              <a:rPr lang="ja-JP" altLang="en-US" sz="1400" b="0">
                <a:solidFill>
                  <a:schemeClr val="tx1">
                    <a:lumMod val="75000"/>
                    <a:lumOff val="25000"/>
                  </a:schemeClr>
                </a:solidFill>
              </a:rPr>
              <a:t>生涯教育の重要性</a:t>
            </a:r>
            <a:br>
              <a:rPr lang="en-US" altLang="ja-JP" sz="1400" b="0" dirty="0">
                <a:solidFill>
                  <a:schemeClr val="tx1">
                    <a:lumMod val="75000"/>
                    <a:lumOff val="25000"/>
                  </a:schemeClr>
                </a:solidFill>
              </a:rPr>
            </a:br>
            <a:r>
              <a:rPr lang="ja-JP" altLang="en-US" sz="1400" b="0">
                <a:solidFill>
                  <a:schemeClr val="tx1">
                    <a:lumMod val="75000"/>
                    <a:lumOff val="25000"/>
                  </a:schemeClr>
                </a:solidFill>
              </a:rPr>
              <a:t>常にアンテナを張りながら自分の居場所を客観視（社内社外問わず）</a:t>
            </a:r>
            <a:br>
              <a:rPr lang="en-US" altLang="ja-JP" sz="1400" b="0" dirty="0">
                <a:solidFill>
                  <a:schemeClr val="tx1">
                    <a:lumMod val="75000"/>
                    <a:lumOff val="25000"/>
                  </a:schemeClr>
                </a:solidFill>
              </a:rPr>
            </a:br>
            <a:r>
              <a:rPr lang="ja-JP" altLang="en-US" sz="1400" b="0">
                <a:solidFill>
                  <a:schemeClr val="tx1">
                    <a:lumMod val="75000"/>
                    <a:lumOff val="25000"/>
                  </a:schemeClr>
                </a:solidFill>
              </a:rPr>
              <a:t>→自然が不足しているなら、それを補うような環境へ自ら身を置くことが必要</a:t>
            </a:r>
            <a:endParaRPr lang="en-US" altLang="ja-JP" sz="1400" b="0" dirty="0">
              <a:solidFill>
                <a:schemeClr val="tx1">
                  <a:lumMod val="75000"/>
                  <a:lumOff val="25000"/>
                </a:schemeClr>
              </a:solidFill>
            </a:endParaRPr>
          </a:p>
          <a:p>
            <a:pPr marL="400050" indent="-400050">
              <a:lnSpc>
                <a:spcPct val="120000"/>
              </a:lnSpc>
              <a:buFont typeface="+mj-lt"/>
              <a:buAutoNum type="romanUcPeriod"/>
            </a:pPr>
            <a:endParaRPr lang="en-US" altLang="ja-JP"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a:t>
            </a:r>
            <a:r>
              <a:rPr lang="ja-JP" altLang="en-US" sz="2000">
                <a:solidFill>
                  <a:schemeClr val="tx1">
                    <a:lumMod val="75000"/>
                    <a:lumOff val="25000"/>
                  </a:schemeClr>
                </a:solidFill>
              </a:rPr>
              <a:t>時代に自然とのつながりの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25721</TotalTime>
  <Words>1440</Words>
  <Application>Microsoft Macintosh PowerPoint</Application>
  <PresentationFormat>画面に合わせる (4:3)</PresentationFormat>
  <Paragraphs>50</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游ゴシック</vt:lpstr>
      <vt:lpstr>游ゴシック Light</vt:lpstr>
      <vt:lpstr>Arial</vt:lpstr>
      <vt:lpstr>Wingdings</vt:lpstr>
      <vt:lpstr>Office テーマ</vt:lpstr>
      <vt:lpstr>１）前回のまとめを振り返り、「自然とのつながり」の豊かさを考えるために、自分が着目していた要素・要件を一つとりあげてください（このまとめの中に出てきていない「自然とのつながり」特有の視点を追加しても構いません）。   ２）上記の着目点に関して、豊かなライフシーンの生まれるときの状況や場面を改めて思い返してください。どのような局面で「自然とのつながり」の豊かさは実現していましたか。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回答欄：豊かさはライフステージに応じて変化する</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人生100年時代に際して、「自然とのつながり」の何が、どのように変化する（しない）と思いますか。個人や社会の変化と照らし合わせながら、それぞれのライフシーンの変化を考えてください。</vt:lpstr>
      <vt:lpstr>PowerPoint プレゼンテーション</vt:lpstr>
      <vt:lpstr>１）人生100年時代の自然とのつながりを考えるにあたって、もしも分かったら面白そうな統計情報があれば挙げてください（事務局が調査を全て対応できるわけではありません）      ２）人生100年時代の自然とのつながりに関連した、書籍や論文があればチーム内で共有してみてください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Higashiyama Kota</cp:lastModifiedBy>
  <cp:revision>835</cp:revision>
  <cp:lastPrinted>2021-02-10T05:11:02Z</cp:lastPrinted>
  <dcterms:created xsi:type="dcterms:W3CDTF">2018-06-24T08:41:42Z</dcterms:created>
  <dcterms:modified xsi:type="dcterms:W3CDTF">2021-03-15T07:50:11Z</dcterms:modified>
</cp:coreProperties>
</file>