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sldIdLst>
    <p:sldId id="778" r:id="rId2"/>
    <p:sldId id="779" r:id="rId3"/>
    <p:sldId id="773" r:id="rId4"/>
    <p:sldId id="780" r:id="rId5"/>
    <p:sldId id="771" r:id="rId6"/>
    <p:sldId id="772" r:id="rId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kamura.kei.aa@outlook.jp"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5706" autoAdjust="0"/>
    <p:restoredTop sz="88211" autoAdjust="0"/>
  </p:normalViewPr>
  <p:slideViewPr>
    <p:cSldViewPr snapToGrid="0">
      <p:cViewPr varScale="1">
        <p:scale>
          <a:sx n="113" d="100"/>
          <a:sy n="113" d="100"/>
        </p:scale>
        <p:origin x="1256" y="168"/>
      </p:cViewPr>
      <p:guideLst>
        <p:guide orient="horz" pos="2183"/>
        <p:guide pos="2880"/>
      </p:guideLst>
    </p:cSldViewPr>
  </p:slideViewPr>
  <p:notesTextViewPr>
    <p:cViewPr>
      <p:scale>
        <a:sx n="1" d="1"/>
        <a:sy n="1" d="1"/>
      </p:scale>
      <p:origin x="0" y="0"/>
    </p:cViewPr>
  </p:notesTextViewPr>
  <p:notesViewPr>
    <p:cSldViewPr snapToGrid="0" showGuides="1">
      <p:cViewPr varScale="1">
        <p:scale>
          <a:sx n="66" d="100"/>
          <a:sy n="66" d="100"/>
        </p:scale>
        <p:origin x="2571"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3B745186-FE41-4A88-B4D0-51219F2A53EA}" type="datetimeFigureOut">
              <a:rPr kumimoji="1" lang="ja-JP" altLang="en-US" smtClean="0"/>
              <a:t>2021/3/15</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56624E4A-88ED-4CF1-BA9D-2C78ABA53C8F}" type="slidenum">
              <a:rPr kumimoji="1" lang="ja-JP" altLang="en-US" smtClean="0"/>
              <a:t>‹#›</a:t>
            </a:fld>
            <a:endParaRPr kumimoji="1" lang="ja-JP" altLang="en-US"/>
          </a:p>
        </p:txBody>
      </p:sp>
    </p:spTree>
    <p:extLst>
      <p:ext uri="{BB962C8B-B14F-4D97-AF65-F5344CB8AC3E}">
        <p14:creationId xmlns:p14="http://schemas.microsoft.com/office/powerpoint/2010/main" val="3130749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686050" y="1387369"/>
            <a:ext cx="5829300" cy="2706413"/>
          </a:xfrm>
        </p:spPr>
        <p:txBody>
          <a:bodyPr anchor="ctr">
            <a:normAutofit/>
          </a:bodyPr>
          <a:lstStyle>
            <a:lvl1pPr algn="l">
              <a:lnSpc>
                <a:spcPts val="7200"/>
              </a:lnSpc>
              <a:defRPr sz="4800" b="1"/>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3810000" y="4321996"/>
            <a:ext cx="4705350" cy="1655762"/>
          </a:xfrm>
        </p:spPr>
        <p:txBody>
          <a:bodyPr anchor="ctr">
            <a:normAutofit/>
          </a:bodyPr>
          <a:lstStyle>
            <a:lvl1pPr marL="0" indent="0" algn="l">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8" name="日付プレースホルダー 7">
            <a:extLst>
              <a:ext uri="{FF2B5EF4-FFF2-40B4-BE49-F238E27FC236}">
                <a16:creationId xmlns:a16="http://schemas.microsoft.com/office/drawing/2014/main" id="{A759A18E-6B27-455A-B96C-E60C6C2048B4}"/>
              </a:ext>
            </a:extLst>
          </p:cNvPr>
          <p:cNvSpPr>
            <a:spLocks noGrp="1"/>
          </p:cNvSpPr>
          <p:nvPr>
            <p:ph type="dt" sz="half" idx="10"/>
          </p:nvPr>
        </p:nvSpPr>
        <p:spPr/>
        <p:txBody>
          <a:bodyPr/>
          <a:lstStyle/>
          <a:p>
            <a:fld id="{F505EA5E-8A90-4266-8F9E-FAFAAA98FA6B}" type="datetime1">
              <a:rPr kumimoji="1" lang="ja-JP" altLang="en-US" smtClean="0"/>
              <a:t>2021/3/15</a:t>
            </a:fld>
            <a:endParaRPr kumimoji="1" lang="ja-JP" altLang="en-US"/>
          </a:p>
        </p:txBody>
      </p:sp>
      <p:sp>
        <p:nvSpPr>
          <p:cNvPr id="9" name="フッター プレースホルダー 8">
            <a:extLst>
              <a:ext uri="{FF2B5EF4-FFF2-40B4-BE49-F238E27FC236}">
                <a16:creationId xmlns:a16="http://schemas.microsoft.com/office/drawing/2014/main" id="{DAB6658B-7090-4DB8-BB2A-62BBD6445714}"/>
              </a:ext>
            </a:extLst>
          </p:cNvPr>
          <p:cNvSpPr>
            <a:spLocks noGrp="1"/>
          </p:cNvSpPr>
          <p:nvPr>
            <p:ph type="ftr" sz="quarter" idx="11"/>
          </p:nvPr>
        </p:nvSpPr>
        <p:spPr/>
        <p:txBody>
          <a:bodyPr/>
          <a:lstStyle/>
          <a:p>
            <a:endParaRPr kumimoji="1" lang="ja-JP" altLang="en-US"/>
          </a:p>
        </p:txBody>
      </p:sp>
      <p:sp>
        <p:nvSpPr>
          <p:cNvPr id="10" name="スライド番号プレースホルダー 9">
            <a:extLst>
              <a:ext uri="{FF2B5EF4-FFF2-40B4-BE49-F238E27FC236}">
                <a16:creationId xmlns:a16="http://schemas.microsoft.com/office/drawing/2014/main" id="{2B6D4FAA-BA02-4CD4-858A-AE2E11CA6D04}"/>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2474405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1EA4E8-A26B-49AE-83D3-7EE4C9829F6C}" type="datetime1">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2021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D02FA0-D86F-458D-A5EE-E698DCEE2115}" type="datetime1">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9513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77231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16846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セクション見出し">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A319A25F-64FE-4932-9D3F-FD23CCF62628}"/>
              </a:ext>
            </a:extLst>
          </p:cNvPr>
          <p:cNvSpPr>
            <a:spLocks noGrp="1"/>
          </p:cNvSpPr>
          <p:nvPr>
            <p:ph type="dt" sz="half" idx="10"/>
          </p:nvPr>
        </p:nvSpPr>
        <p:spPr/>
        <p:txBody>
          <a:bodyPr/>
          <a:lstStyle/>
          <a:p>
            <a:fld id="{E204D6E1-94CC-45D1-9043-540CDCF0D978}" type="datetime1">
              <a:rPr kumimoji="1" lang="ja-JP" altLang="en-US" smtClean="0"/>
              <a:t>2021/3/15</a:t>
            </a:fld>
            <a:endParaRPr kumimoji="1" lang="ja-JP" altLang="en-US"/>
          </a:p>
        </p:txBody>
      </p:sp>
      <p:sp>
        <p:nvSpPr>
          <p:cNvPr id="8" name="フッター プレースホルダー 7">
            <a:extLst>
              <a:ext uri="{FF2B5EF4-FFF2-40B4-BE49-F238E27FC236}">
                <a16:creationId xmlns:a16="http://schemas.microsoft.com/office/drawing/2014/main" id="{2ACAE143-6717-451B-98C0-996618F475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EFF15D-7911-4A6F-918A-FAA28D01A0AF}"/>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11" name="Text Placeholder 2">
            <a:extLst>
              <a:ext uri="{FF2B5EF4-FFF2-40B4-BE49-F238E27FC236}">
                <a16:creationId xmlns:a16="http://schemas.microsoft.com/office/drawing/2014/main" id="{C1B7DF66-B379-4DBF-A47E-6D8D2AE5E32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10" name="Content Placeholder 2">
            <a:extLst>
              <a:ext uri="{FF2B5EF4-FFF2-40B4-BE49-F238E27FC236}">
                <a16:creationId xmlns:a16="http://schemas.microsoft.com/office/drawing/2014/main" id="{8404907C-A052-4EF1-834D-29B68B32818C}"/>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22049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07750C-0DA4-49D9-93AC-F66177087D9E}" type="datetime1">
              <a:rPr kumimoji="1" lang="ja-JP" altLang="en-US" smtClean="0"/>
              <a:t>2021/3/15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6" name="Text Placeholder 2">
            <a:extLst>
              <a:ext uri="{FF2B5EF4-FFF2-40B4-BE49-F238E27FC236}">
                <a16:creationId xmlns:a16="http://schemas.microsoft.com/office/drawing/2014/main" id="{A1B77E1A-B37F-44A4-8EFD-5D2872D35BC3}"/>
              </a:ext>
            </a:extLst>
          </p:cNvPr>
          <p:cNvSpPr>
            <a:spLocks noGrp="1"/>
          </p:cNvSpPr>
          <p:nvPr>
            <p:ph type="body" idx="13"/>
          </p:nvPr>
        </p:nvSpPr>
        <p:spPr>
          <a:xfrm>
            <a:off x="623889" y="230187"/>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7" name="Content Placeholder 2">
            <a:extLst>
              <a:ext uri="{FF2B5EF4-FFF2-40B4-BE49-F238E27FC236}">
                <a16:creationId xmlns:a16="http://schemas.microsoft.com/office/drawing/2014/main" id="{721E432C-EA2D-4EBF-9FCC-1B3E9C65A645}"/>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356501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CFEEAF-38F8-4862-AB33-73CA29BDE519}" type="datetime1">
              <a:rPr kumimoji="1" lang="ja-JP" altLang="en-US" smtClean="0"/>
              <a:t>2021/3/15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452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E06A06-4694-41B4-85C8-5C0244B8FCD3}" type="datetime1">
              <a:rPr kumimoji="1" lang="ja-JP" altLang="en-US" smtClean="0"/>
              <a:t>2021/3/15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30395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A34BD-4C24-41AB-97B9-9633702B90B2}" type="datetime1">
              <a:rPr kumimoji="1" lang="ja-JP" altLang="en-US" smtClean="0"/>
              <a:t>2021/3/15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4583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CCD6B91-A749-44C9-AD89-12B2616D4737}" type="datetime1">
              <a:rPr kumimoji="1" lang="ja-JP" altLang="en-US" smtClean="0"/>
              <a:t>2021/3/15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11204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659B90-1F7A-4B12-B0A7-65C81DF665AB}" type="datetime1">
              <a:rPr kumimoji="1" lang="ja-JP" altLang="en-US" smtClean="0"/>
              <a:t>2021/3/15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67646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5EA5E-8A90-4266-8F9E-FAFAAA98FA6B}" type="datetime1">
              <a:rPr kumimoji="1" lang="ja-JP" altLang="en-US" smtClean="0"/>
              <a:t>2021/3/15</a:t>
            </a:fld>
            <a:endParaRPr kumimoji="1" lang="ja-JP" alt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27EC7-229D-48B3-A49A-EA085645C675}"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77A7133-B6A6-4DF2-9A03-4E76C5203A1C}"/>
              </a:ext>
            </a:extLst>
          </p:cNvPr>
          <p:cNvSpPr/>
          <p:nvPr userDrawn="1"/>
        </p:nvSpPr>
        <p:spPr>
          <a:xfrm>
            <a:off x="9002110" y="-1"/>
            <a:ext cx="141890" cy="3429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正方形/長方形 7">
            <a:extLst>
              <a:ext uri="{FF2B5EF4-FFF2-40B4-BE49-F238E27FC236}">
                <a16:creationId xmlns:a16="http://schemas.microsoft.com/office/drawing/2014/main" id="{57A75C66-4543-47E1-826F-693DD5F07638}"/>
              </a:ext>
            </a:extLst>
          </p:cNvPr>
          <p:cNvSpPr/>
          <p:nvPr userDrawn="1"/>
        </p:nvSpPr>
        <p:spPr>
          <a:xfrm>
            <a:off x="9002110" y="3429003"/>
            <a:ext cx="141890" cy="3429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818085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5" r:id="rId6"/>
    <p:sldLayoutId id="2147483667" r:id="rId7"/>
    <p:sldLayoutId id="2147483668" r:id="rId8"/>
    <p:sldLayoutId id="2147483669" r:id="rId9"/>
    <p:sldLayoutId id="2147483670" r:id="rId10"/>
    <p:sldLayoutId id="2147483671" r:id="rId11"/>
    <p:sldLayoutId id="214748371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b="0" dirty="0">
                <a:solidFill>
                  <a:schemeClr val="tx1">
                    <a:lumMod val="75000"/>
                    <a:lumOff val="25000"/>
                  </a:schemeClr>
                </a:solidFill>
              </a:rPr>
              <a:t>１）前回のまとめを振り返り、「自然とのつながり」の豊かさを考えるために、</a:t>
            </a:r>
            <a:r>
              <a:rPr lang="ja-JP" altLang="en-US" sz="1400" u="sng" dirty="0">
                <a:solidFill>
                  <a:schemeClr val="tx1">
                    <a:lumMod val="75000"/>
                    <a:lumOff val="25000"/>
                  </a:schemeClr>
                </a:solidFill>
              </a:rPr>
              <a:t>自分が着目していた要素・要件を一つとりあげてください</a:t>
            </a:r>
            <a:r>
              <a:rPr lang="ja-JP" altLang="en-US" sz="1400" b="0" dirty="0">
                <a:solidFill>
                  <a:schemeClr val="tx1">
                    <a:lumMod val="75000"/>
                    <a:lumOff val="25000"/>
                  </a:schemeClr>
                </a:solidFill>
              </a:rPr>
              <a:t>（このまとめの中に出てきていない「自然とのつながり」特有の視点を追加しても構いません）。</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２）上記の着目点に関して、豊かなライフシーンの生まれるときの状況や場面を改めて思い返してください。</a:t>
            </a:r>
            <a:r>
              <a:rPr lang="ja-JP" altLang="en-US" sz="1400" u="sng" dirty="0">
                <a:solidFill>
                  <a:schemeClr val="tx1">
                    <a:lumMod val="75000"/>
                    <a:lumOff val="25000"/>
                  </a:schemeClr>
                </a:solidFill>
              </a:rPr>
              <a:t>どのような局面で「自然とのつながり」の豊かさは実現していましたか。</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（例：「非日常性から感じる豊かさ」を選んだ場合には、非日常な経験がどのような状況や環境が整っていたときに行えたのかを考えてみてください）</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豊かなライフシーンを阻害しているモノ・コトにどのようなものがあるかを考えてみてください。</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（例：「自由であることで感じる豊かさ」を選んだ場合には、なぜ私たちは豊かさのための「自由な選択」がいつもできていないのかという理由や要因を考えてください）</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1" y="619757"/>
            <a:ext cx="6657496"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800" dirty="0">
                <a:solidFill>
                  <a:schemeClr val="tx1">
                    <a:lumMod val="75000"/>
                    <a:lumOff val="25000"/>
                  </a:schemeClr>
                </a:solidFill>
              </a:rPr>
              <a:t>豊かさを生み出す場、阻害するコト（個人ワーク：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spTree>
    <p:extLst>
      <p:ext uri="{BB962C8B-B14F-4D97-AF65-F5344CB8AC3E}">
        <p14:creationId xmlns:p14="http://schemas.microsoft.com/office/powerpoint/2010/main" val="274738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48990" y="730447"/>
            <a:ext cx="8627723" cy="414543"/>
          </a:xfrm>
          <a:solidFill>
            <a:schemeClr val="bg1"/>
          </a:solid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400" b="0">
                <a:solidFill>
                  <a:schemeClr val="tx1">
                    <a:lumMod val="75000"/>
                    <a:lumOff val="25000"/>
                  </a:schemeClr>
                </a:solidFill>
              </a:rPr>
              <a:t>回答欄：豊かさはライフステージに応じて変化する</a:t>
            </a:r>
            <a:endParaRPr lang="ja-JP" altLang="en-US" sz="1400" b="0" dirty="0">
              <a:solidFill>
                <a:schemeClr val="tx1">
                  <a:lumMod val="75000"/>
                  <a:lumOff val="25000"/>
                </a:schemeClr>
              </a:solidFill>
            </a:endParaRP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438782"/>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a:solidFill>
                  <a:schemeClr val="tx1">
                    <a:lumMod val="75000"/>
                    <a:lumOff val="25000"/>
                  </a:schemeClr>
                </a:solidFill>
              </a:rPr>
              <a:t>お名前：東山</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90" y="297741"/>
            <a:ext cx="293627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着目した豊かさの要素・要件</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90" y="1350625"/>
            <a:ext cx="435934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豊かさの要素・要件が生まれた背景や要因</a:t>
            </a:r>
            <a:endParaRPr lang="ja-JP" altLang="en-US" sz="14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5063F392-5CE1-4F2D-958D-DA8948730174}"/>
              </a:ext>
            </a:extLst>
          </p:cNvPr>
          <p:cNvSpPr txBox="1">
            <a:spLocks/>
          </p:cNvSpPr>
          <p:nvPr/>
        </p:nvSpPr>
        <p:spPr>
          <a:xfrm>
            <a:off x="248990" y="1781475"/>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a:solidFill>
                  <a:schemeClr val="tx1">
                    <a:lumMod val="75000"/>
                    <a:lumOff val="25000"/>
                  </a:schemeClr>
                </a:solidFill>
              </a:rPr>
              <a:t>今回の議題が自然との関わりの中での豊かさということであったが、</a:t>
            </a:r>
            <a:endParaRPr lang="en-US" altLang="ja-JP" sz="1400" b="0" dirty="0">
              <a:solidFill>
                <a:schemeClr val="tx1">
                  <a:lumMod val="75000"/>
                  <a:lumOff val="25000"/>
                </a:schemeClr>
              </a:solidFill>
            </a:endParaRPr>
          </a:p>
          <a:p>
            <a:pPr>
              <a:lnSpc>
                <a:spcPct val="120000"/>
              </a:lnSpc>
            </a:pPr>
            <a:r>
              <a:rPr lang="ja-JP" altLang="en-US" sz="1400" b="0">
                <a:solidFill>
                  <a:schemeClr val="tx1">
                    <a:lumMod val="75000"/>
                    <a:lumOff val="25000"/>
                  </a:schemeClr>
                </a:solidFill>
              </a:rPr>
              <a:t>自分の年齢や、周囲の環境によって豊かさを感じるシーンが全然違う点に驚いた。</a:t>
            </a:r>
            <a:endParaRPr lang="en-US" altLang="ja-JP" sz="1400" b="0" dirty="0">
              <a:solidFill>
                <a:schemeClr val="tx1">
                  <a:lumMod val="75000"/>
                  <a:lumOff val="25000"/>
                </a:schemeClr>
              </a:solidFill>
            </a:endParaRPr>
          </a:p>
          <a:p>
            <a:pPr>
              <a:lnSpc>
                <a:spcPct val="120000"/>
              </a:lnSpc>
            </a:pPr>
            <a:r>
              <a:rPr lang="ja-JP" altLang="en-US" sz="1400" b="0">
                <a:solidFill>
                  <a:schemeClr val="tx1">
                    <a:lumMod val="75000"/>
                    <a:lumOff val="25000"/>
                  </a:schemeClr>
                </a:solidFill>
              </a:rPr>
              <a:t>・現在から見た幼少期は、遊んでいるシーンだけで豊かさの象徴になる</a:t>
            </a:r>
            <a:endParaRPr lang="en-US" altLang="ja-JP" sz="1400" b="0" dirty="0">
              <a:solidFill>
                <a:schemeClr val="tx1">
                  <a:lumMod val="75000"/>
                  <a:lumOff val="25000"/>
                </a:schemeClr>
              </a:solidFill>
            </a:endParaRPr>
          </a:p>
          <a:p>
            <a:pPr>
              <a:lnSpc>
                <a:spcPct val="120000"/>
              </a:lnSpc>
            </a:pPr>
            <a:r>
              <a:rPr lang="ja-JP" altLang="en-US" sz="1400" b="0">
                <a:solidFill>
                  <a:schemeClr val="tx1">
                    <a:lumMod val="75000"/>
                    <a:lumOff val="25000"/>
                  </a:schemeClr>
                </a:solidFill>
              </a:rPr>
              <a:t>・大人になり家族を持ち始めると、子供との戯れといったシーンが豊かさの象徴という意見も多く伺った。　</a:t>
            </a:r>
            <a:endParaRPr lang="en-US" altLang="ja-JP" sz="1400" b="0" dirty="0">
              <a:solidFill>
                <a:schemeClr val="tx1">
                  <a:lumMod val="75000"/>
                  <a:lumOff val="25000"/>
                </a:schemeClr>
              </a:solidFill>
            </a:endParaRPr>
          </a:p>
          <a:p>
            <a:pPr>
              <a:lnSpc>
                <a:spcPct val="120000"/>
              </a:lnSpc>
            </a:pPr>
            <a:r>
              <a:rPr lang="ja-JP" altLang="en-US" sz="1400" b="0">
                <a:solidFill>
                  <a:schemeClr val="tx1">
                    <a:lumMod val="75000"/>
                    <a:lumOff val="25000"/>
                  </a:schemeClr>
                </a:solidFill>
              </a:rPr>
              <a:t>・子供時代を回想し故郷の朧げな風景だけでも豊かさとなる</a:t>
            </a:r>
            <a:endParaRPr lang="en-US" altLang="ja-JP" sz="1400" b="0" dirty="0">
              <a:solidFill>
                <a:schemeClr val="tx1">
                  <a:lumMod val="75000"/>
                  <a:lumOff val="25000"/>
                </a:schemeClr>
              </a:solidFill>
            </a:endParaRPr>
          </a:p>
          <a:p>
            <a:pPr>
              <a:lnSpc>
                <a:spcPct val="120000"/>
              </a:lnSpc>
            </a:pPr>
            <a:r>
              <a:rPr lang="ja-JP" altLang="en-US" sz="1400" b="0">
                <a:solidFill>
                  <a:schemeClr val="tx1">
                    <a:lumMod val="75000"/>
                    <a:lumOff val="25000"/>
                  </a:schemeClr>
                </a:solidFill>
              </a:rPr>
              <a:t>→やはりライフステージに依存して豊かさも変化する観点は必須なのではないかと考えている。</a:t>
            </a:r>
            <a:endParaRPr lang="en-US" altLang="ja-JP"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90" y="3886704"/>
            <a:ext cx="442595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着目する豊かさの要素・要件を阻害するコト・モノ</a:t>
            </a:r>
            <a:endParaRPr lang="ja-JP" altLang="en-US" sz="1400" b="0"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90" y="4297664"/>
            <a:ext cx="8627723" cy="207338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a:solidFill>
                  <a:schemeClr val="tx1">
                    <a:lumMod val="75000"/>
                    <a:lumOff val="25000"/>
                  </a:schemeClr>
                </a:solidFill>
              </a:rPr>
              <a:t>結局懐古して思い出を美化してしまっている可能性もある</a:t>
            </a:r>
            <a:endParaRPr lang="en-US" altLang="ja-JP" sz="1400" b="0" dirty="0">
              <a:solidFill>
                <a:schemeClr val="tx1">
                  <a:lumMod val="75000"/>
                  <a:lumOff val="25000"/>
                </a:schemeClr>
              </a:solidFill>
            </a:endParaRPr>
          </a:p>
          <a:p>
            <a:pPr>
              <a:lnSpc>
                <a:spcPct val="120000"/>
              </a:lnSpc>
            </a:pPr>
            <a:r>
              <a:rPr lang="ja-JP" altLang="en-US" sz="1400" b="0">
                <a:solidFill>
                  <a:schemeClr val="tx1">
                    <a:lumMod val="75000"/>
                    <a:lumOff val="25000"/>
                  </a:schemeClr>
                </a:solidFill>
              </a:rPr>
              <a:t>未来ある小学生などの視点では、おそらく懐古などはまれであろうと感じるが、どこに豊かさを感じているのか知りたい。（もしくはそんなこと考えないのか）</a:t>
            </a:r>
            <a:endParaRPr lang="en-US" altLang="ja-JP" sz="1400" b="0" dirty="0">
              <a:solidFill>
                <a:schemeClr val="tx1">
                  <a:lumMod val="75000"/>
                  <a:lumOff val="25000"/>
                </a:schemeClr>
              </a:solidFill>
            </a:endParaRPr>
          </a:p>
          <a:p>
            <a:pPr>
              <a:lnSpc>
                <a:spcPct val="120000"/>
              </a:lnSpc>
            </a:pPr>
            <a:r>
              <a:rPr lang="ja-JP" altLang="en-US" sz="1400" b="0">
                <a:solidFill>
                  <a:schemeClr val="tx1">
                    <a:lumMod val="75000"/>
                    <a:lumOff val="25000"/>
                  </a:schemeClr>
                </a:solidFill>
              </a:rPr>
              <a:t>過去に囚われるのではなく、現状に豊かさを求める心意気が必要だし、そういった感性を持っている人は周りから見て幸せそうに思える</a:t>
            </a:r>
            <a:endParaRPr lang="en-US" altLang="ja-JP" sz="1400" b="0" dirty="0">
              <a:solidFill>
                <a:schemeClr val="tx1">
                  <a:lumMod val="75000"/>
                  <a:lumOff val="25000"/>
                </a:schemeClr>
              </a:solidFill>
            </a:endParaRPr>
          </a:p>
          <a:p>
            <a:pPr>
              <a:lnSpc>
                <a:spcPct val="120000"/>
              </a:lnSpc>
            </a:pPr>
            <a:r>
              <a:rPr lang="ja-JP" altLang="en-US" sz="1400" b="0">
                <a:solidFill>
                  <a:schemeClr val="tx1">
                    <a:lumMod val="75000"/>
                    <a:lumOff val="25000"/>
                  </a:schemeClr>
                </a:solidFill>
              </a:rPr>
              <a:t>→ただの故郷懐古ではなく、なぜ懐かしく感じるのか（例えば、匂いや気温、湿度など）を抽出して</a:t>
            </a:r>
            <a:endParaRPr lang="en-US" altLang="ja-JP" sz="1400" b="0" dirty="0">
              <a:solidFill>
                <a:schemeClr val="tx1">
                  <a:lumMod val="75000"/>
                  <a:lumOff val="25000"/>
                </a:schemeClr>
              </a:solidFill>
            </a:endParaRPr>
          </a:p>
          <a:p>
            <a:pPr>
              <a:lnSpc>
                <a:spcPct val="120000"/>
              </a:lnSpc>
            </a:pPr>
            <a:r>
              <a:rPr lang="ja-JP" altLang="en-US" sz="1400" b="0">
                <a:solidFill>
                  <a:schemeClr val="tx1">
                    <a:lumMod val="75000"/>
                    <a:lumOff val="25000"/>
                  </a:schemeClr>
                </a:solidFill>
              </a:rPr>
              <a:t>　それらの要素を都市へと応用できるといい</a:t>
            </a:r>
            <a:endParaRPr lang="en-US" altLang="ja-JP"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4832394" y="85996"/>
            <a:ext cx="4420610" cy="278141"/>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２ワーク１豊かさを深掘りする</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Tree>
    <p:extLst>
      <p:ext uri="{BB962C8B-B14F-4D97-AF65-F5344CB8AC3E}">
        <p14:creationId xmlns:p14="http://schemas.microsoft.com/office/powerpoint/2010/main" val="76490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B273D-AC9D-41E5-8274-9D0F2B791303}"/>
              </a:ext>
            </a:extLst>
          </p:cNvPr>
          <p:cNvSpPr>
            <a:spLocks noGrp="1"/>
          </p:cNvSpPr>
          <p:nvPr>
            <p:ph type="ctrTitle"/>
          </p:nvPr>
        </p:nvSpPr>
        <p:spPr>
          <a:xfrm>
            <a:off x="284479" y="1125038"/>
            <a:ext cx="4287521" cy="5541216"/>
          </a:xfrm>
          <a:no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300" b="0" dirty="0">
                <a:solidFill>
                  <a:schemeClr val="tx1">
                    <a:lumMod val="75000"/>
                    <a:lumOff val="25000"/>
                  </a:schemeClr>
                </a:solidFill>
              </a:rPr>
              <a:t>　リンダ・グラッドンは、プレゼンテーションの中で、人生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年時代（長寿化）により訪れる変化として、「人生のマルチステージ化」「家族構成の変化」「生涯にわたる学びの重要性」の３点を挙げています。</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この指摘を参照しながら、まずは、</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年時代に訪れる、わたしたち個人の変化を考えてみてください。</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重要なことは、漠然と</a:t>
            </a:r>
            <a:r>
              <a:rPr lang="en-US" altLang="ja-JP" sz="1300" b="0" dirty="0">
                <a:solidFill>
                  <a:schemeClr val="tx1">
                    <a:lumMod val="75000"/>
                    <a:lumOff val="25000"/>
                  </a:schemeClr>
                </a:solidFill>
              </a:rPr>
              <a:t> 100</a:t>
            </a:r>
            <a:r>
              <a:rPr lang="ja-JP" altLang="en-US" sz="1300" b="0" dirty="0">
                <a:solidFill>
                  <a:schemeClr val="tx1">
                    <a:lumMod val="75000"/>
                    <a:lumOff val="25000"/>
                  </a:schemeClr>
                </a:solidFill>
              </a:rPr>
              <a:t>年後の未来や、その時に存在するであろう科学技術や社会問題を考えるのではないということです。まずは、自分が</a:t>
            </a:r>
            <a:r>
              <a:rPr lang="en-US" altLang="ja-JP" sz="1300" b="0" dirty="0">
                <a:solidFill>
                  <a:schemeClr val="tx1">
                    <a:lumMod val="75000"/>
                    <a:lumOff val="25000"/>
                  </a:schemeClr>
                </a:solidFill>
              </a:rPr>
              <a:t>80</a:t>
            </a:r>
            <a:r>
              <a:rPr lang="ja-JP" altLang="en-US" sz="1300" b="0" dirty="0">
                <a:solidFill>
                  <a:schemeClr val="tx1">
                    <a:lumMod val="75000"/>
                    <a:lumOff val="25000"/>
                  </a:schemeClr>
                </a:solidFill>
              </a:rPr>
              <a:t>歳になっても健康で活動できるとしたら、どのような暮らし方や働き方を選択するかを考えてみると良いかもしれません。</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年時代に生きる自分の姿をぼんやりと想定できたら、それぞれのライフシーンに訪れるであろう変化を考えてみます。</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年時代に際して、「自然とのつながり」の何が、どのように変化する（しない）と思いますか。</a:t>
            </a:r>
            <a:r>
              <a:rPr lang="ja-JP" altLang="en-US" sz="1300" b="0" dirty="0">
                <a:solidFill>
                  <a:schemeClr val="tx1">
                    <a:lumMod val="75000"/>
                    <a:lumOff val="25000"/>
                  </a:schemeClr>
                </a:solidFill>
              </a:rPr>
              <a:t>個人や社会の変化と照らし合わせながら、それぞれのライフシーンの変化を考えてください。</a:t>
            </a:r>
            <a:endParaRPr lang="en-US" altLang="ja-JP" sz="13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284481" y="268468"/>
            <a:ext cx="7435046"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年後ではなく、人生</a:t>
            </a: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年時代を考える（個人ワーク：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grpSp>
        <p:nvGrpSpPr>
          <p:cNvPr id="4" name="グループ化 3">
            <a:extLst>
              <a:ext uri="{FF2B5EF4-FFF2-40B4-BE49-F238E27FC236}">
                <a16:creationId xmlns:a16="http://schemas.microsoft.com/office/drawing/2014/main" id="{18B3E074-41BC-46D8-A4A3-8F305F43A3E8}"/>
              </a:ext>
            </a:extLst>
          </p:cNvPr>
          <p:cNvGrpSpPr/>
          <p:nvPr/>
        </p:nvGrpSpPr>
        <p:grpSpPr>
          <a:xfrm>
            <a:off x="5092784" y="1112926"/>
            <a:ext cx="4051216" cy="4137303"/>
            <a:chOff x="5092784" y="2240582"/>
            <a:chExt cx="4051216" cy="4137303"/>
          </a:xfrm>
        </p:grpSpPr>
        <p:sp>
          <p:nvSpPr>
            <p:cNvPr id="3" name="正方形/長方形 2">
              <a:extLst>
                <a:ext uri="{FF2B5EF4-FFF2-40B4-BE49-F238E27FC236}">
                  <a16:creationId xmlns:a16="http://schemas.microsoft.com/office/drawing/2014/main" id="{15CF2FF7-3ECE-490D-8008-2546D63B4BB7}"/>
                </a:ext>
              </a:extLst>
            </p:cNvPr>
            <p:cNvSpPr/>
            <p:nvPr/>
          </p:nvSpPr>
          <p:spPr>
            <a:xfrm>
              <a:off x="5092784" y="2240582"/>
              <a:ext cx="4051216" cy="4137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a:extLst>
                <a:ext uri="{FF2B5EF4-FFF2-40B4-BE49-F238E27FC236}">
                  <a16:creationId xmlns:a16="http://schemas.microsoft.com/office/drawing/2014/main" id="{5762A824-64B8-40AF-900F-E01AA6A45F2C}"/>
                </a:ext>
              </a:extLst>
            </p:cNvPr>
            <p:cNvSpPr txBox="1">
              <a:spLocks/>
            </p:cNvSpPr>
            <p:nvPr/>
          </p:nvSpPr>
          <p:spPr>
            <a:xfrm>
              <a:off x="5092784" y="2340105"/>
              <a:ext cx="3860269" cy="3656277"/>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人生</a:t>
              </a:r>
              <a:r>
                <a:rPr lang="en-US" altLang="ja-JP" sz="1200" u="sng" dirty="0">
                  <a:solidFill>
                    <a:schemeClr val="tx1">
                      <a:lumMod val="75000"/>
                      <a:lumOff val="25000"/>
                    </a:schemeClr>
                  </a:solidFill>
                </a:rPr>
                <a:t>100</a:t>
              </a:r>
              <a:r>
                <a:rPr lang="ja-JP" altLang="en-US" sz="1200" u="sng" dirty="0">
                  <a:solidFill>
                    <a:schemeClr val="tx1">
                      <a:lumMod val="75000"/>
                      <a:lumOff val="25000"/>
                    </a:schemeClr>
                  </a:solidFill>
                </a:rPr>
                <a:t>年時代に訪れる３つの変化</a:t>
              </a: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（リンダ・グラッドン）</a:t>
              </a:r>
              <a:endParaRPr lang="en-US" altLang="ja-JP" sz="1200" u="sng"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首相官邸の「人生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年時代構想会議」の委員であるリンダ・グラッドンは、人生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年時代の変化として「人生のマルチステージ化」「家族構成の変化」「生涯にわたる学びの重要性」の３つを示唆した。</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特に「雇用や働き方」に関して、より長く働くためには、生涯を通じてレジリエンス（弾性力）を維持する必要があると述べている。</a:t>
              </a:r>
              <a:r>
                <a:rPr lang="en-US" altLang="ja-JP" sz="1200" b="0" dirty="0">
                  <a:solidFill>
                    <a:schemeClr val="tx1">
                      <a:lumMod val="75000"/>
                      <a:lumOff val="25000"/>
                    </a:schemeClr>
                  </a:solidFill>
                </a:rPr>
                <a:t>70</a:t>
              </a:r>
              <a:r>
                <a:rPr lang="ja-JP" altLang="en-US" sz="1200" b="0" dirty="0">
                  <a:solidFill>
                    <a:schemeClr val="tx1">
                      <a:lumMod val="75000"/>
                      <a:lumOff val="25000"/>
                    </a:schemeClr>
                  </a:solidFill>
                </a:rPr>
                <a:t>代になるまで働く意思やエネルギーを維持するためには、新たな「学びを手助けする仕事（能力向上、能力開発など）」や、「学び続けられる環境（柔軟な労働環境、休暇など）」が重要となる。このような労働の機会を拡大するためには、新しい科学技術を活用することや、多様な関係者同士の共同が重要だと述べている。</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p:txBody>
        </p:sp>
        <p:sp>
          <p:nvSpPr>
            <p:cNvPr id="7" name="テキスト ボックス 6">
              <a:extLst>
                <a:ext uri="{FF2B5EF4-FFF2-40B4-BE49-F238E27FC236}">
                  <a16:creationId xmlns:a16="http://schemas.microsoft.com/office/drawing/2014/main" id="{A4788AB8-758C-4450-A4EF-A3CA629C935C}"/>
                </a:ext>
              </a:extLst>
            </p:cNvPr>
            <p:cNvSpPr txBox="1"/>
            <p:nvPr/>
          </p:nvSpPr>
          <p:spPr>
            <a:xfrm>
              <a:off x="5092784" y="5906673"/>
              <a:ext cx="3913234" cy="369332"/>
            </a:xfrm>
            <a:prstGeom prst="rect">
              <a:avLst/>
            </a:prstGeom>
            <a:noFill/>
          </p:spPr>
          <p:txBody>
            <a:bodyPr wrap="square" rtlCol="0">
              <a:spAutoFit/>
            </a:bodyPr>
            <a:lstStyle/>
            <a:p>
              <a:r>
                <a:rPr kumimoji="1" lang="ja-JP" altLang="en-US" sz="900" dirty="0">
                  <a:solidFill>
                    <a:schemeClr val="tx1">
                      <a:lumMod val="75000"/>
                      <a:lumOff val="25000"/>
                    </a:schemeClr>
                  </a:solidFill>
                </a:rPr>
                <a:t>（参考：「人生</a:t>
              </a:r>
              <a:r>
                <a:rPr kumimoji="1" lang="en-US" altLang="ja-JP" sz="900" dirty="0">
                  <a:solidFill>
                    <a:schemeClr val="tx1">
                      <a:lumMod val="75000"/>
                      <a:lumOff val="25000"/>
                    </a:schemeClr>
                  </a:solidFill>
                </a:rPr>
                <a:t>100</a:t>
              </a:r>
              <a:r>
                <a:rPr kumimoji="1" lang="ja-JP" altLang="en-US" sz="900" dirty="0">
                  <a:solidFill>
                    <a:schemeClr val="tx1">
                      <a:lumMod val="75000"/>
                      <a:lumOff val="25000"/>
                    </a:schemeClr>
                  </a:solidFill>
                </a:rPr>
                <a:t>年時代構想会議（リンダ・グラッドン提出資料）」</a:t>
              </a:r>
              <a:r>
                <a:rPr kumimoji="1" lang="en-US" altLang="ja-JP" sz="900" dirty="0">
                  <a:solidFill>
                    <a:schemeClr val="tx1">
                      <a:lumMod val="75000"/>
                      <a:lumOff val="25000"/>
                    </a:schemeClr>
                  </a:solidFill>
                </a:rPr>
                <a:t>, </a:t>
              </a:r>
              <a:r>
                <a:rPr kumimoji="1" lang="ja-JP" altLang="en-US" sz="900" dirty="0">
                  <a:solidFill>
                    <a:schemeClr val="tx1">
                      <a:lumMod val="75000"/>
                      <a:lumOff val="25000"/>
                    </a:schemeClr>
                  </a:solidFill>
                </a:rPr>
                <a:t>首相官邸</a:t>
              </a:r>
              <a:r>
                <a:rPr kumimoji="1" lang="en-US" altLang="ja-JP" sz="900" dirty="0">
                  <a:solidFill>
                    <a:schemeClr val="tx1">
                      <a:lumMod val="75000"/>
                      <a:lumOff val="25000"/>
                    </a:schemeClr>
                  </a:solidFill>
                </a:rPr>
                <a:t>,  http://www.kantei.go.jp/jp/singi/jinsei100nen/</a:t>
              </a:r>
              <a:endParaRPr kumimoji="1" lang="ja-JP" altLang="en-US" sz="900" dirty="0">
                <a:solidFill>
                  <a:schemeClr val="tx1">
                    <a:lumMod val="75000"/>
                    <a:lumOff val="25000"/>
                  </a:schemeClr>
                </a:solidFill>
              </a:endParaRPr>
            </a:p>
          </p:txBody>
        </p:sp>
      </p:grpSp>
    </p:spTree>
    <p:extLst>
      <p:ext uri="{BB962C8B-B14F-4D97-AF65-F5344CB8AC3E}">
        <p14:creationId xmlns:p14="http://schemas.microsoft.com/office/powerpoint/2010/main" val="48926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a:solidFill>
                  <a:schemeClr val="tx1">
                    <a:lumMod val="75000"/>
                    <a:lumOff val="25000"/>
                  </a:schemeClr>
                </a:solidFill>
              </a:rPr>
              <a:t>お名前：東山</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89" y="434592"/>
            <a:ext cx="512235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人間が長寿化することにより起こるであろう個人の変化</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89" y="2227733"/>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年時代の個人の変化によって生まれるであろう新たな自然とのつながり</a:t>
            </a:r>
            <a:endParaRPr lang="ja-JP" altLang="en-US"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89" y="4316350"/>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年時代には、自然とのつながりのどのような側面・性質が重要となるか</a:t>
            </a:r>
            <a:endParaRPr lang="en-US" altLang="ja-JP" sz="1400" u="sng"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89" y="4706864"/>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a:solidFill>
                  <a:schemeClr val="tx1">
                    <a:lumMod val="75000"/>
                    <a:lumOff val="25000"/>
                  </a:schemeClr>
                </a:solidFill>
              </a:rPr>
              <a:t>回答欄：</a:t>
            </a:r>
            <a:endParaRPr lang="en-US" altLang="ja-JP" sz="1400" b="0" dirty="0">
              <a:solidFill>
                <a:schemeClr val="tx1">
                  <a:lumMod val="75000"/>
                  <a:lumOff val="25000"/>
                </a:schemeClr>
              </a:solidFill>
            </a:endParaRPr>
          </a:p>
          <a:p>
            <a:pPr marL="400050" indent="-400050">
              <a:lnSpc>
                <a:spcPct val="120000"/>
              </a:lnSpc>
              <a:buFont typeface="+mj-lt"/>
              <a:buAutoNum type="romanLcPeriod"/>
            </a:pPr>
            <a:r>
              <a:rPr lang="ja-JP" altLang="en-US" sz="1400" b="0">
                <a:solidFill>
                  <a:schemeClr val="tx1">
                    <a:lumMod val="75000"/>
                    <a:lumOff val="25000"/>
                  </a:schemeClr>
                </a:solidFill>
              </a:rPr>
              <a:t>社会全体として、自然保全・自然との関与を生活の中に取り込むことの推進はより重要になってくる</a:t>
            </a:r>
            <a:br>
              <a:rPr lang="en-US" altLang="ja-JP" sz="1400" b="0" dirty="0">
                <a:solidFill>
                  <a:schemeClr val="tx1">
                    <a:lumMod val="75000"/>
                    <a:lumOff val="25000"/>
                  </a:schemeClr>
                </a:solidFill>
              </a:rPr>
            </a:br>
            <a:r>
              <a:rPr lang="ja-JP" altLang="en-US" sz="1400" b="0">
                <a:solidFill>
                  <a:schemeClr val="tx1">
                    <a:lumMod val="75000"/>
                    <a:lumOff val="25000"/>
                  </a:schemeClr>
                </a:solidFill>
              </a:rPr>
              <a:t>後世に自然の記憶に残さねばいけない→五感に訴えるような</a:t>
            </a:r>
            <a:endParaRPr lang="en-US" altLang="ja-JP" sz="1400" b="0" dirty="0">
              <a:solidFill>
                <a:schemeClr val="tx1">
                  <a:lumMod val="75000"/>
                  <a:lumOff val="25000"/>
                </a:schemeClr>
              </a:solidFill>
            </a:endParaRPr>
          </a:p>
          <a:p>
            <a:pPr marL="400050" indent="-400050">
              <a:lnSpc>
                <a:spcPct val="120000"/>
              </a:lnSpc>
              <a:buFont typeface="+mj-lt"/>
              <a:buAutoNum type="romanLcPeriod"/>
            </a:pPr>
            <a:r>
              <a:rPr lang="ja-JP" altLang="en-US" sz="1400" b="0">
                <a:solidFill>
                  <a:schemeClr val="tx1">
                    <a:lumMod val="75000"/>
                    <a:lumOff val="25000"/>
                  </a:schemeClr>
                </a:solidFill>
              </a:rPr>
              <a:t>法制度や企業のあり方として、そういった観点を重要視される社会構築が望ましい</a:t>
            </a:r>
            <a:br>
              <a:rPr lang="en-US" altLang="ja-JP" sz="1400" b="0" dirty="0">
                <a:solidFill>
                  <a:schemeClr val="tx1">
                    <a:lumMod val="75000"/>
                    <a:lumOff val="25000"/>
                  </a:schemeClr>
                </a:solidFill>
              </a:rPr>
            </a:br>
            <a:r>
              <a:rPr lang="ja-JP" altLang="en-US" sz="1400" b="0">
                <a:solidFill>
                  <a:schemeClr val="tx1">
                    <a:lumMod val="75000"/>
                    <a:lumOff val="25000"/>
                  </a:schemeClr>
                </a:solidFill>
              </a:rPr>
              <a:t>（投資家にとっての</a:t>
            </a:r>
            <a:r>
              <a:rPr lang="en-US" altLang="ja-JP" sz="1400" b="0" dirty="0">
                <a:solidFill>
                  <a:schemeClr val="tx1">
                    <a:lumMod val="75000"/>
                    <a:lumOff val="25000"/>
                  </a:schemeClr>
                </a:solidFill>
              </a:rPr>
              <a:t>ESG</a:t>
            </a:r>
            <a:r>
              <a:rPr lang="ja-JP" altLang="en-US" sz="1400" b="0">
                <a:solidFill>
                  <a:schemeClr val="tx1">
                    <a:lumMod val="75000"/>
                    <a:lumOff val="25000"/>
                  </a:schemeClr>
                </a:solidFill>
              </a:rPr>
              <a:t>関係のプロジェクトのように、従業員にとってそういった指標が可視化されたものがあればいい）</a:t>
            </a:r>
            <a:endParaRPr lang="en-US" altLang="ja-JP"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3887714" y="85997"/>
            <a:ext cx="5256286" cy="33253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２ワーク２人生１００年時代のライフシーンの変化</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
        <p:nvSpPr>
          <p:cNvPr id="10" name="タイトル 1">
            <a:extLst>
              <a:ext uri="{FF2B5EF4-FFF2-40B4-BE49-F238E27FC236}">
                <a16:creationId xmlns:a16="http://schemas.microsoft.com/office/drawing/2014/main" id="{3B2367C4-4487-41FF-9D85-63FD6BE9AE1F}"/>
              </a:ext>
            </a:extLst>
          </p:cNvPr>
          <p:cNvSpPr txBox="1">
            <a:spLocks/>
          </p:cNvSpPr>
          <p:nvPr/>
        </p:nvSpPr>
        <p:spPr>
          <a:xfrm>
            <a:off x="248989" y="672156"/>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a:solidFill>
                  <a:schemeClr val="tx1">
                    <a:lumMod val="75000"/>
                    <a:lumOff val="25000"/>
                  </a:schemeClr>
                </a:solidFill>
              </a:rPr>
              <a:t>回答欄：</a:t>
            </a:r>
            <a:endParaRPr lang="en-US" altLang="ja-JP" sz="1400" b="0" dirty="0">
              <a:solidFill>
                <a:schemeClr val="tx1">
                  <a:lumMod val="75000"/>
                  <a:lumOff val="25000"/>
                </a:schemeClr>
              </a:solidFill>
            </a:endParaRPr>
          </a:p>
          <a:p>
            <a:pPr marL="400050" indent="-400050">
              <a:lnSpc>
                <a:spcPct val="120000"/>
              </a:lnSpc>
              <a:buFont typeface="+mj-lt"/>
              <a:buAutoNum type="romanUcPeriod"/>
            </a:pPr>
            <a:r>
              <a:rPr lang="ja-JP" altLang="en-US" sz="1400" b="0">
                <a:solidFill>
                  <a:schemeClr val="tx1">
                    <a:lumMod val="75000"/>
                    <a:lumOff val="25000"/>
                  </a:schemeClr>
                </a:solidFill>
              </a:rPr>
              <a:t>プライベート：孫ひや孫と関わる可能性</a:t>
            </a:r>
            <a:endParaRPr lang="en-US" altLang="ja-JP" sz="1400" b="0" dirty="0">
              <a:solidFill>
                <a:schemeClr val="tx1">
                  <a:lumMod val="75000"/>
                  <a:lumOff val="25000"/>
                </a:schemeClr>
              </a:solidFill>
            </a:endParaRPr>
          </a:p>
          <a:p>
            <a:pPr marL="400050" indent="-400050">
              <a:lnSpc>
                <a:spcPct val="120000"/>
              </a:lnSpc>
              <a:buFont typeface="+mj-lt"/>
              <a:buAutoNum type="romanUcPeriod"/>
            </a:pPr>
            <a:r>
              <a:rPr lang="ja-JP" altLang="en-US" sz="1400" b="0">
                <a:solidFill>
                  <a:schemeClr val="tx1">
                    <a:lumMod val="75000"/>
                    <a:lumOff val="25000"/>
                  </a:schemeClr>
                </a:solidFill>
              </a:rPr>
              <a:t>仕事</a:t>
            </a:r>
            <a:endParaRPr lang="en-US" altLang="ja-JP" sz="1400" b="0" dirty="0">
              <a:solidFill>
                <a:schemeClr val="tx1">
                  <a:lumMod val="75000"/>
                  <a:lumOff val="25000"/>
                </a:schemeClr>
              </a:solidFill>
            </a:endParaRPr>
          </a:p>
          <a:p>
            <a:pPr marL="742950" lvl="1" indent="-285750">
              <a:lnSpc>
                <a:spcPct val="120000"/>
              </a:lnSpc>
              <a:buFont typeface="Wingdings" pitchFamily="2" charset="2"/>
              <a:buChar char="ü"/>
            </a:pPr>
            <a:r>
              <a:rPr lang="en-US" altLang="ja-JP" sz="1400" b="0" dirty="0">
                <a:solidFill>
                  <a:schemeClr val="tx1">
                    <a:lumMod val="75000"/>
                    <a:lumOff val="25000"/>
                  </a:schemeClr>
                </a:solidFill>
              </a:rPr>
              <a:t>1</a:t>
            </a:r>
            <a:r>
              <a:rPr lang="en-US" altLang="ja-JP" sz="1400" b="0" baseline="30000" dirty="0">
                <a:solidFill>
                  <a:schemeClr val="tx1">
                    <a:lumMod val="75000"/>
                    <a:lumOff val="25000"/>
                  </a:schemeClr>
                </a:solidFill>
              </a:rPr>
              <a:t>st</a:t>
            </a:r>
            <a:r>
              <a:rPr lang="ja-JP" altLang="en-US" sz="1400" b="0">
                <a:solidFill>
                  <a:schemeClr val="tx1">
                    <a:lumMod val="75000"/>
                    <a:lumOff val="25000"/>
                  </a:schemeClr>
                </a:solidFill>
              </a:rPr>
              <a:t>キャリアから</a:t>
            </a:r>
            <a:r>
              <a:rPr lang="en-US" altLang="ja-JP" sz="1400" b="0" dirty="0">
                <a:solidFill>
                  <a:schemeClr val="tx1">
                    <a:lumMod val="75000"/>
                    <a:lumOff val="25000"/>
                  </a:schemeClr>
                </a:solidFill>
              </a:rPr>
              <a:t>2nd</a:t>
            </a:r>
            <a:r>
              <a:rPr lang="ja-JP" altLang="en-US" sz="1400" b="0">
                <a:solidFill>
                  <a:schemeClr val="tx1">
                    <a:lumMod val="75000"/>
                    <a:lumOff val="25000"/>
                  </a:schemeClr>
                </a:solidFill>
              </a:rPr>
              <a:t>キャリアへと転職していく人が増える</a:t>
            </a:r>
            <a:br>
              <a:rPr lang="en-US" altLang="ja-JP" sz="1400" b="0" dirty="0">
                <a:solidFill>
                  <a:schemeClr val="tx1">
                    <a:lumMod val="75000"/>
                    <a:lumOff val="25000"/>
                  </a:schemeClr>
                </a:solidFill>
              </a:rPr>
            </a:br>
            <a:r>
              <a:rPr lang="ja-JP" altLang="en-US" sz="1400" b="0">
                <a:solidFill>
                  <a:schemeClr val="tx1">
                    <a:lumMod val="75000"/>
                    <a:lumOff val="25000"/>
                  </a:schemeClr>
                </a:solidFill>
              </a:rPr>
              <a:t>（地位・経済的</a:t>
            </a:r>
            <a:r>
              <a:rPr lang="ja-JP" altLang="en-US" sz="1400">
                <a:solidFill>
                  <a:schemeClr val="tx1">
                    <a:lumMod val="75000"/>
                    <a:lumOff val="25000"/>
                  </a:schemeClr>
                </a:solidFill>
              </a:rPr>
              <a:t>のスッテプアップではなく、、、</a:t>
            </a:r>
            <a:r>
              <a:rPr lang="ja-JP" altLang="en-US" sz="1400" b="0">
                <a:solidFill>
                  <a:schemeClr val="tx1">
                    <a:lumMod val="75000"/>
                    <a:lumOff val="25000"/>
                  </a:schemeClr>
                </a:solidFill>
              </a:rPr>
              <a:t>）</a:t>
            </a:r>
            <a:endParaRPr lang="en-US" altLang="ja-JP" sz="1400" dirty="0">
              <a:solidFill>
                <a:schemeClr val="tx1">
                  <a:lumMod val="75000"/>
                  <a:lumOff val="25000"/>
                </a:schemeClr>
              </a:solidFill>
            </a:endParaRPr>
          </a:p>
          <a:p>
            <a:pPr marL="742950" lvl="1" indent="-285750">
              <a:lnSpc>
                <a:spcPct val="120000"/>
              </a:lnSpc>
              <a:buFont typeface="Wingdings" pitchFamily="2" charset="2"/>
              <a:buChar char="ü"/>
            </a:pPr>
            <a:r>
              <a:rPr lang="ja-JP" altLang="en-US" sz="1400" b="0">
                <a:solidFill>
                  <a:schemeClr val="tx1">
                    <a:lumMod val="75000"/>
                    <a:lumOff val="25000"/>
                  </a:schemeClr>
                </a:solidFill>
              </a:rPr>
              <a:t>定年が伸びる</a:t>
            </a:r>
            <a:endParaRPr lang="ja-JP" altLang="en-US" sz="1400" b="0" dirty="0">
              <a:solidFill>
                <a:schemeClr val="tx1">
                  <a:lumMod val="75000"/>
                  <a:lumOff val="25000"/>
                </a:schemeClr>
              </a:solidFill>
            </a:endParaRPr>
          </a:p>
        </p:txBody>
      </p:sp>
      <p:sp>
        <p:nvSpPr>
          <p:cNvPr id="13" name="タイトル 1">
            <a:extLst>
              <a:ext uri="{FF2B5EF4-FFF2-40B4-BE49-F238E27FC236}">
                <a16:creationId xmlns:a16="http://schemas.microsoft.com/office/drawing/2014/main" id="{CDF1F895-A802-407B-8A3A-E363398C54D5}"/>
              </a:ext>
            </a:extLst>
          </p:cNvPr>
          <p:cNvSpPr txBox="1">
            <a:spLocks/>
          </p:cNvSpPr>
          <p:nvPr/>
        </p:nvSpPr>
        <p:spPr>
          <a:xfrm>
            <a:off x="248989" y="2465298"/>
            <a:ext cx="8627723" cy="185105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a:solidFill>
                  <a:schemeClr val="tx1">
                    <a:lumMod val="75000"/>
                    <a:lumOff val="25000"/>
                  </a:schemeClr>
                </a:solidFill>
              </a:rPr>
              <a:t>回答欄：</a:t>
            </a:r>
            <a:endParaRPr lang="en-US" altLang="ja-JP" sz="1400" b="0" dirty="0">
              <a:solidFill>
                <a:schemeClr val="tx1">
                  <a:lumMod val="75000"/>
                  <a:lumOff val="25000"/>
                </a:schemeClr>
              </a:solidFill>
            </a:endParaRPr>
          </a:p>
          <a:p>
            <a:pPr marL="400050" indent="-400050">
              <a:lnSpc>
                <a:spcPct val="120000"/>
              </a:lnSpc>
              <a:buFont typeface="+mj-lt"/>
              <a:buAutoNum type="romanUcPeriod"/>
            </a:pPr>
            <a:r>
              <a:rPr lang="ja-JP" altLang="en-US" sz="1400" b="0">
                <a:solidFill>
                  <a:schemeClr val="tx1">
                    <a:lumMod val="75000"/>
                    <a:lumOff val="25000"/>
                  </a:schemeClr>
                </a:solidFill>
              </a:rPr>
              <a:t>自然環境を後世に残して行かなければならないという義務</a:t>
            </a:r>
            <a:br>
              <a:rPr lang="en-US" altLang="ja-JP" sz="1400" b="0" dirty="0">
                <a:solidFill>
                  <a:schemeClr val="tx1">
                    <a:lumMod val="75000"/>
                    <a:lumOff val="25000"/>
                  </a:schemeClr>
                </a:solidFill>
              </a:rPr>
            </a:br>
            <a:r>
              <a:rPr lang="ja-JP" altLang="en-US" sz="1400" b="0">
                <a:solidFill>
                  <a:schemeClr val="tx1">
                    <a:lumMod val="75000"/>
                    <a:lumOff val="25000"/>
                  </a:schemeClr>
                </a:solidFill>
              </a:rPr>
              <a:t>（環境問題という観点からも、必ず自然保全は必須）</a:t>
            </a:r>
            <a:br>
              <a:rPr lang="en-US" altLang="ja-JP" sz="1400" b="0" dirty="0">
                <a:solidFill>
                  <a:schemeClr val="tx1">
                    <a:lumMod val="75000"/>
                    <a:lumOff val="25000"/>
                  </a:schemeClr>
                </a:solidFill>
              </a:rPr>
            </a:br>
            <a:r>
              <a:rPr lang="en-US" altLang="ja-JP" sz="1400" b="0" dirty="0">
                <a:solidFill>
                  <a:schemeClr val="tx1">
                    <a:lumMod val="75000"/>
                    <a:lumOff val="25000"/>
                  </a:schemeClr>
                </a:solidFill>
              </a:rPr>
              <a:t>→</a:t>
            </a:r>
            <a:r>
              <a:rPr lang="ja-JP" altLang="en-US" sz="1400" b="0">
                <a:solidFill>
                  <a:schemeClr val="tx1">
                    <a:lumMod val="75000"/>
                    <a:lumOff val="25000"/>
                  </a:schemeClr>
                </a:solidFill>
              </a:rPr>
              <a:t>豊かさ＝懐古“自然溢れる記憶”を植え付ける？（場所ではなく、記憶に残すことを強調）</a:t>
            </a:r>
            <a:endParaRPr lang="en-US" altLang="ja-JP" sz="1400" b="0" dirty="0">
              <a:solidFill>
                <a:schemeClr val="tx1">
                  <a:lumMod val="75000"/>
                  <a:lumOff val="25000"/>
                </a:schemeClr>
              </a:solidFill>
            </a:endParaRPr>
          </a:p>
          <a:p>
            <a:pPr marL="400050" indent="-400050">
              <a:lnSpc>
                <a:spcPct val="120000"/>
              </a:lnSpc>
              <a:buFont typeface="+mj-lt"/>
              <a:buAutoNum type="romanUcPeriod"/>
            </a:pPr>
            <a:r>
              <a:rPr lang="ja-JP" altLang="en-US" sz="1400" b="0">
                <a:solidFill>
                  <a:schemeClr val="tx1">
                    <a:lumMod val="75000"/>
                    <a:lumOff val="25000"/>
                  </a:schemeClr>
                </a:solidFill>
              </a:rPr>
              <a:t>生涯教育の重要性</a:t>
            </a:r>
            <a:br>
              <a:rPr lang="en-US" altLang="ja-JP" sz="1400" b="0" dirty="0">
                <a:solidFill>
                  <a:schemeClr val="tx1">
                    <a:lumMod val="75000"/>
                    <a:lumOff val="25000"/>
                  </a:schemeClr>
                </a:solidFill>
              </a:rPr>
            </a:br>
            <a:r>
              <a:rPr lang="ja-JP" altLang="en-US" sz="1400" b="0">
                <a:solidFill>
                  <a:schemeClr val="tx1">
                    <a:lumMod val="75000"/>
                    <a:lumOff val="25000"/>
                  </a:schemeClr>
                </a:solidFill>
              </a:rPr>
              <a:t>常にアンテナを張りながら自分の居場所を客観視（社内社外問わず）</a:t>
            </a:r>
            <a:br>
              <a:rPr lang="en-US" altLang="ja-JP" sz="1400" b="0" dirty="0">
                <a:solidFill>
                  <a:schemeClr val="tx1">
                    <a:lumMod val="75000"/>
                    <a:lumOff val="25000"/>
                  </a:schemeClr>
                </a:solidFill>
              </a:rPr>
            </a:br>
            <a:r>
              <a:rPr lang="ja-JP" altLang="en-US" sz="1400" b="0">
                <a:solidFill>
                  <a:schemeClr val="tx1">
                    <a:lumMod val="75000"/>
                    <a:lumOff val="25000"/>
                  </a:schemeClr>
                </a:solidFill>
              </a:rPr>
              <a:t>→自然が不足しているなら、それを補うような環境へ自ら身を置くことが必要</a:t>
            </a:r>
            <a:endParaRPr lang="en-US" altLang="ja-JP" sz="1400" b="0" dirty="0">
              <a:solidFill>
                <a:schemeClr val="tx1">
                  <a:lumMod val="75000"/>
                  <a:lumOff val="25000"/>
                </a:schemeClr>
              </a:solidFill>
            </a:endParaRPr>
          </a:p>
          <a:p>
            <a:pPr marL="400050" indent="-400050">
              <a:lnSpc>
                <a:spcPct val="120000"/>
              </a:lnSpc>
              <a:buFont typeface="+mj-lt"/>
              <a:buAutoNum type="romanUcPeriod"/>
            </a:pPr>
            <a:endParaRPr lang="en-US" altLang="ja-JP" sz="1400" b="0" dirty="0">
              <a:solidFill>
                <a:schemeClr val="tx1">
                  <a:lumMod val="75000"/>
                  <a:lumOff val="25000"/>
                </a:schemeClr>
              </a:solidFill>
            </a:endParaRPr>
          </a:p>
        </p:txBody>
      </p:sp>
    </p:spTree>
    <p:extLst>
      <p:ext uri="{BB962C8B-B14F-4D97-AF65-F5344CB8AC3E}">
        <p14:creationId xmlns:p14="http://schemas.microsoft.com/office/powerpoint/2010/main" val="110681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u="sng" dirty="0">
                <a:solidFill>
                  <a:schemeClr val="tx1">
                    <a:lumMod val="75000"/>
                    <a:lumOff val="25000"/>
                  </a:schemeClr>
                </a:solidFill>
              </a:rPr>
              <a:t>１）人生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年時代の自然とのつながりを考えるにあたって、もしも分かったら面白そうな統計情報があれば挙げてください（事務局が調査を全て対応できるわけではありません）</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r>
              <a:rPr lang="ja-JP" altLang="en-US" sz="1400" u="sng" dirty="0">
                <a:solidFill>
                  <a:schemeClr val="tx1">
                    <a:lumMod val="75000"/>
                    <a:lumOff val="25000"/>
                  </a:schemeClr>
                </a:solidFill>
              </a:rPr>
              <a:t>２）人生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年時代の自然とのつながりに関連した、書籍や論文があればチーム内で共有してみてください</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endParaRPr lang="ja-JP" altLang="en-US" sz="1400" b="0" dirty="0">
              <a:solidFill>
                <a:schemeClr val="tx1">
                  <a:lumMod val="75000"/>
                  <a:lumOff val="25000"/>
                </a:schemeClr>
              </a:solidFill>
            </a:endParaRP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0" y="609603"/>
            <a:ext cx="537464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次回のワークショップにむけて</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742237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629919" y="1574801"/>
            <a:ext cx="6255331"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人生１００年</a:t>
            </a:r>
            <a:r>
              <a:rPr lang="ja-JP" altLang="en-US" sz="2000">
                <a:solidFill>
                  <a:schemeClr val="tx1">
                    <a:lumMod val="75000"/>
                    <a:lumOff val="25000"/>
                  </a:schemeClr>
                </a:solidFill>
              </a:rPr>
              <a:t>時代に自然とのつながりの</a:t>
            </a:r>
            <a:endParaRPr lang="en-US" altLang="ja-JP" sz="200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6926D8DB-7EC4-4585-B970-9F468F5F8096}"/>
              </a:ext>
            </a:extLst>
          </p:cNvPr>
          <p:cNvSpPr txBox="1">
            <a:spLocks/>
          </p:cNvSpPr>
          <p:nvPr/>
        </p:nvSpPr>
        <p:spPr>
          <a:xfrm>
            <a:off x="7193280" y="5059681"/>
            <a:ext cx="1259840"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が変わる。</a:t>
            </a:r>
            <a:endParaRPr lang="en-US" altLang="ja-JP" sz="2000" dirty="0">
              <a:solidFill>
                <a:schemeClr val="tx1">
                  <a:lumMod val="75000"/>
                  <a:lumOff val="25000"/>
                </a:schemeClr>
              </a:solidFill>
            </a:endParaRPr>
          </a:p>
        </p:txBody>
      </p:sp>
      <p:sp>
        <p:nvSpPr>
          <p:cNvPr id="7" name="正方形/長方形 6">
            <a:extLst>
              <a:ext uri="{FF2B5EF4-FFF2-40B4-BE49-F238E27FC236}">
                <a16:creationId xmlns:a16="http://schemas.microsoft.com/office/drawing/2014/main" id="{29906DB2-0A5D-4DB3-A3F7-448B2B63A127}"/>
              </a:ext>
            </a:extLst>
          </p:cNvPr>
          <p:cNvSpPr/>
          <p:nvPr/>
        </p:nvSpPr>
        <p:spPr>
          <a:xfrm>
            <a:off x="629920" y="2250443"/>
            <a:ext cx="7701280" cy="2809238"/>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a:extLst>
              <a:ext uri="{FF2B5EF4-FFF2-40B4-BE49-F238E27FC236}">
                <a16:creationId xmlns:a16="http://schemas.microsoft.com/office/drawing/2014/main" id="{A053647E-8284-477E-B7EC-D3C724946FBC}"/>
              </a:ext>
            </a:extLst>
          </p:cNvPr>
          <p:cNvSpPr txBox="1">
            <a:spLocks/>
          </p:cNvSpPr>
          <p:nvPr/>
        </p:nvSpPr>
        <p:spPr>
          <a:xfrm>
            <a:off x="284480" y="609603"/>
            <a:ext cx="180848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本日のまとめ</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462683454"/>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25721</TotalTime>
  <Words>1440</Words>
  <Application>Microsoft Macintosh PowerPoint</Application>
  <PresentationFormat>画面に合わせる (4:3)</PresentationFormat>
  <Paragraphs>50</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游ゴシック</vt:lpstr>
      <vt:lpstr>游ゴシック Light</vt:lpstr>
      <vt:lpstr>Arial</vt:lpstr>
      <vt:lpstr>Wingdings</vt:lpstr>
      <vt:lpstr>Office テーマ</vt:lpstr>
      <vt:lpstr>１）前回のまとめを振り返り、「自然とのつながり」の豊かさを考えるために、自分が着目していた要素・要件を一つとりあげてください（このまとめの中に出てきていない「自然とのつながり」特有の視点を追加しても構いません）。   ２）上記の着目点に関して、豊かなライフシーンの生まれるときの状況や場面を改めて思い返してください。どのような局面で「自然とのつながり」の豊かさは実現していましたか。 （例：「非日常性から感じる豊かさ」を選んだ場合には、非日常な経験がどのような状況や環境が整っていたときに行えたのかを考えてみてください）   ３）豊かなライフシーンを阻害しているモノ・コトにどのようなものがあるかを考えてみてください。 （例：「自由であることで感じる豊かさ」を選んだ場合には、なぜ私たちは豊かさのための「自由な選択」がいつもできていないのかという理由や要因を考えてください）</vt:lpstr>
      <vt:lpstr>回答欄：豊かさはライフステージに応じて変化する</vt:lpstr>
      <vt:lpstr>　リンダ・グラッドンは、プレゼンテーションの中で、人生100年時代（長寿化）により訪れる変化として、「人生のマルチステージ化」「家族構成の変化」「生涯にわたる学びの重要性」の３点を挙げています。  　この指摘を参照しながら、まずは、人生100年時代に訪れる、わたしたち個人の変化を考えてみてください。 　重要なことは、漠然と 100年後の未来や、その時に存在するであろう科学技術や社会問題を考えるのではないということです。まずは、自分が80歳になっても健康で活動できるとしたら、どのような暮らし方や働き方を選択するかを考えてみると良いかもしれません。  　人生100年時代に生きる自分の姿をぼんやりと想定できたら、それぞれのライフシーンに訪れるであろう変化を考えてみます。 　人生100年時代に際して、「自然とのつながり」の何が、どのように変化する（しない）と思いますか。個人や社会の変化と照らし合わせながら、それぞれのライフシーンの変化を考えてください。</vt:lpstr>
      <vt:lpstr>PowerPoint プレゼンテーション</vt:lpstr>
      <vt:lpstr>１）人生100年時代の自然とのつながりを考えるにあたって、もしも分かったら面白そうな統計情報があれば挙げてください（事務局が調査を全て対応できるわけではありません）      ２）人生100年時代の自然とのつながりに関連した、書籍や論文があればチーム内で共有してみてください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sakamura.kei.aa@outlook.jp</dc:creator>
  <cp:lastModifiedBy>Higashiyama Kota</cp:lastModifiedBy>
  <cp:revision>835</cp:revision>
  <cp:lastPrinted>2021-02-10T05:11:02Z</cp:lastPrinted>
  <dcterms:created xsi:type="dcterms:W3CDTF">2018-06-24T08:41:42Z</dcterms:created>
  <dcterms:modified xsi:type="dcterms:W3CDTF">2021-03-15T07:50:11Z</dcterms:modified>
</cp:coreProperties>
</file>