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83" r:id="rId2"/>
    <p:sldId id="282" r:id="rId3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游ゴシック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游ゴシック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游ゴシック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游ゴシック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游ゴシック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游ゴシック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游ゴシック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游ゴシック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游ゴシック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5DB"/>
          </a:solidFill>
        </a:fill>
      </a:tcStyle>
    </a:wholeTbl>
    <a:band2H>
      <a:tcTxStyle/>
      <a:tcStyle>
        <a:tcBdr/>
        <a:fill>
          <a:solidFill>
            <a:srgbClr val="F0F2EE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6E7CB"/>
          </a:solidFill>
        </a:fill>
      </a:tcStyle>
    </a:wholeTbl>
    <a:band2H>
      <a:tcTxStyle/>
      <a:tcStyle>
        <a:tcBdr/>
        <a:fill>
          <a:solidFill>
            <a:srgbClr val="FAF3E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7DEE9"/>
          </a:solidFill>
        </a:fill>
      </a:tcStyle>
    </a:wholeTbl>
    <a:band2H>
      <a:tcTxStyle/>
      <a:tcStyle>
        <a:tcBdr/>
        <a:fill>
          <a:solidFill>
            <a:srgbClr val="ECEF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45" y="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6" name="Shape 12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游ゴシック"/>
      </a:defRPr>
    </a:lvl1pPr>
    <a:lvl2pPr indent="228600" latinLnBrk="0">
      <a:defRPr sz="1200">
        <a:latin typeface="+mn-lt"/>
        <a:ea typeface="+mn-ea"/>
        <a:cs typeface="+mn-cs"/>
        <a:sym typeface="游ゴシック"/>
      </a:defRPr>
    </a:lvl2pPr>
    <a:lvl3pPr indent="457200" latinLnBrk="0">
      <a:defRPr sz="1200">
        <a:latin typeface="+mn-lt"/>
        <a:ea typeface="+mn-ea"/>
        <a:cs typeface="+mn-cs"/>
        <a:sym typeface="游ゴシック"/>
      </a:defRPr>
    </a:lvl3pPr>
    <a:lvl4pPr indent="685800" latinLnBrk="0">
      <a:defRPr sz="1200">
        <a:latin typeface="+mn-lt"/>
        <a:ea typeface="+mn-ea"/>
        <a:cs typeface="+mn-cs"/>
        <a:sym typeface="游ゴシック"/>
      </a:defRPr>
    </a:lvl4pPr>
    <a:lvl5pPr indent="914400" latinLnBrk="0">
      <a:defRPr sz="1200">
        <a:latin typeface="+mn-lt"/>
        <a:ea typeface="+mn-ea"/>
        <a:cs typeface="+mn-cs"/>
        <a:sym typeface="游ゴシック"/>
      </a:defRPr>
    </a:lvl5pPr>
    <a:lvl6pPr indent="1143000" latinLnBrk="0">
      <a:defRPr sz="1200">
        <a:latin typeface="+mn-lt"/>
        <a:ea typeface="+mn-ea"/>
        <a:cs typeface="+mn-cs"/>
        <a:sym typeface="游ゴシック"/>
      </a:defRPr>
    </a:lvl6pPr>
    <a:lvl7pPr indent="1371600" latinLnBrk="0">
      <a:defRPr sz="1200">
        <a:latin typeface="+mn-lt"/>
        <a:ea typeface="+mn-ea"/>
        <a:cs typeface="+mn-cs"/>
        <a:sym typeface="游ゴシック"/>
      </a:defRPr>
    </a:lvl7pPr>
    <a:lvl8pPr indent="1600200" latinLnBrk="0">
      <a:defRPr sz="1200">
        <a:latin typeface="+mn-lt"/>
        <a:ea typeface="+mn-ea"/>
        <a:cs typeface="+mn-cs"/>
        <a:sym typeface="游ゴシック"/>
      </a:defRPr>
    </a:lvl8pPr>
    <a:lvl9pPr indent="1828800" latinLnBrk="0">
      <a:defRPr sz="1200">
        <a:latin typeface="+mn-lt"/>
        <a:ea typeface="+mn-ea"/>
        <a:cs typeface="+mn-cs"/>
        <a:sym typeface="游ゴシック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本文レベル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30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  <p:sp>
        <p:nvSpPr>
          <p:cNvPr id="31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623889" y="214423"/>
            <a:ext cx="7948611" cy="542926"/>
          </a:xfrm>
          <a:prstGeom prst="rect">
            <a:avLst/>
          </a:prstGeom>
        </p:spPr>
        <p:txBody>
          <a:bodyPr anchor="ctr"/>
          <a:lstStyle/>
          <a:p>
            <a:pPr marL="0" indent="0">
              <a:buSzTx/>
              <a:buFontTx/>
              <a:buNone/>
              <a:defRPr sz="2000" b="1">
                <a:solidFill>
                  <a:srgbClr val="808080"/>
                </a:solidFill>
              </a:defRPr>
            </a:pPr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セクション見出し 0">
    <p:bg>
      <p:bgPr>
        <a:solidFill>
          <a:srgbClr val="CCD8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  <p:sp>
        <p:nvSpPr>
          <p:cNvPr id="47" name="本文レベル1…"/>
          <p:cNvSpPr txBox="1">
            <a:spLocks noGrp="1"/>
          </p:cNvSpPr>
          <p:nvPr>
            <p:ph type="body" sz="quarter" idx="1"/>
          </p:nvPr>
        </p:nvSpPr>
        <p:spPr>
          <a:xfrm>
            <a:off x="623889" y="214423"/>
            <a:ext cx="7948612" cy="542926"/>
          </a:xfrm>
          <a:prstGeom prst="rect">
            <a:avLst/>
          </a:prstGeom>
        </p:spPr>
        <p:txBody>
          <a:bodyPr anchor="ctr"/>
          <a:lstStyle>
            <a:lvl1pPr marL="0" indent="0">
              <a:buSzTx/>
              <a:buFontTx/>
              <a:buNone/>
              <a:defRPr sz="2000" b="1">
                <a:solidFill>
                  <a:srgbClr val="808080"/>
                </a:solidFill>
              </a:defRPr>
            </a:lvl1pPr>
            <a:lvl2pPr marL="0" indent="457200">
              <a:buSzTx/>
              <a:buFontTx/>
              <a:buNone/>
              <a:defRPr sz="2000" b="1">
                <a:solidFill>
                  <a:srgbClr val="808080"/>
                </a:solidFill>
              </a:defRPr>
            </a:lvl2pPr>
            <a:lvl3pPr marL="0" indent="914400">
              <a:buSzTx/>
              <a:buFontTx/>
              <a:buNone/>
              <a:defRPr sz="2000" b="1">
                <a:solidFill>
                  <a:srgbClr val="808080"/>
                </a:solidFill>
              </a:defRPr>
            </a:lvl3pPr>
            <a:lvl4pPr marL="0" indent="1371600">
              <a:buSzTx/>
              <a:buFontTx/>
              <a:buNone/>
              <a:defRPr sz="2000" b="1">
                <a:solidFill>
                  <a:srgbClr val="808080"/>
                </a:solidFill>
              </a:defRPr>
            </a:lvl4pPr>
            <a:lvl5pPr marL="0" indent="1828800">
              <a:buSzTx/>
              <a:buFontTx/>
              <a:buNone/>
              <a:defRPr sz="2000" b="1">
                <a:solidFill>
                  <a:srgbClr val="808080"/>
                </a:solidFill>
              </a:defRPr>
            </a:lvl5pPr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  <p:sp>
        <p:nvSpPr>
          <p:cNvPr id="55" name="本文レベル1…"/>
          <p:cNvSpPr txBox="1">
            <a:spLocks noGrp="1"/>
          </p:cNvSpPr>
          <p:nvPr>
            <p:ph type="body" sz="quarter" idx="1"/>
          </p:nvPr>
        </p:nvSpPr>
        <p:spPr>
          <a:xfrm>
            <a:off x="623889" y="230186"/>
            <a:ext cx="7948612" cy="542926"/>
          </a:xfrm>
          <a:prstGeom prst="rect">
            <a:avLst/>
          </a:prstGeom>
        </p:spPr>
        <p:txBody>
          <a:bodyPr anchor="ctr"/>
          <a:lstStyle>
            <a:lvl1pPr marL="0" indent="0">
              <a:buSzTx/>
              <a:buFontTx/>
              <a:buNone/>
              <a:defRPr sz="2000" b="1">
                <a:solidFill>
                  <a:srgbClr val="808080"/>
                </a:solidFill>
              </a:defRPr>
            </a:lvl1pPr>
            <a:lvl2pPr marL="0" indent="457200">
              <a:buSzTx/>
              <a:buFontTx/>
              <a:buNone/>
              <a:defRPr sz="2000" b="1">
                <a:solidFill>
                  <a:srgbClr val="808080"/>
                </a:solidFill>
              </a:defRPr>
            </a:lvl2pPr>
            <a:lvl3pPr marL="0" indent="914400">
              <a:buSzTx/>
              <a:buFontTx/>
              <a:buNone/>
              <a:defRPr sz="2000" b="1">
                <a:solidFill>
                  <a:srgbClr val="808080"/>
                </a:solidFill>
              </a:defRPr>
            </a:lvl3pPr>
            <a:lvl4pPr marL="0" indent="1371600">
              <a:buSzTx/>
              <a:buFontTx/>
              <a:buNone/>
              <a:defRPr sz="2000" b="1">
                <a:solidFill>
                  <a:srgbClr val="808080"/>
                </a:solidFill>
              </a:defRPr>
            </a:lvl4pPr>
            <a:lvl5pPr marL="0" indent="1828800">
              <a:buSzTx/>
              <a:buFontTx/>
              <a:buNone/>
              <a:defRPr sz="2000" b="1">
                <a:solidFill>
                  <a:srgbClr val="808080"/>
                </a:solidFill>
              </a:defRPr>
            </a:lvl5pPr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タイトルテキスト"/>
          <p:cNvSpPr txBox="1">
            <a:spLocks noGrp="1"/>
          </p:cNvSpPr>
          <p:nvPr>
            <p:ph type="title"/>
          </p:nvPr>
        </p:nvSpPr>
        <p:spPr>
          <a:xfrm>
            <a:off x="628650" y="365128"/>
            <a:ext cx="7886700" cy="1325564"/>
          </a:xfrm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63" name="本文レベル1…"/>
          <p:cNvSpPr txBox="1">
            <a:spLocks noGrp="1"/>
          </p:cNvSpPr>
          <p:nvPr>
            <p:ph type="body"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64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タイトルテキスト"/>
          <p:cNvSpPr txBox="1">
            <a:spLocks noGrp="1"/>
          </p:cNvSpPr>
          <p:nvPr>
            <p:ph type="title"/>
          </p:nvPr>
        </p:nvSpPr>
        <p:spPr>
          <a:xfrm>
            <a:off x="629841" y="365128"/>
            <a:ext cx="7886701" cy="1325564"/>
          </a:xfrm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72" name="本文レベル1…"/>
          <p:cNvSpPr txBox="1">
            <a:spLocks noGrp="1"/>
          </p:cNvSpPr>
          <p:nvPr>
            <p:ph type="body" sz="quarter" idx="1"/>
          </p:nvPr>
        </p:nvSpPr>
        <p:spPr>
          <a:xfrm>
            <a:off x="629841" y="1681163"/>
            <a:ext cx="3868341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  <a:lvl2pPr marL="0" indent="457200">
              <a:buSzTx/>
              <a:buFontTx/>
              <a:buNone/>
              <a:defRPr sz="2400" b="1"/>
            </a:lvl2pPr>
            <a:lvl3pPr marL="0" indent="914400">
              <a:buSzTx/>
              <a:buFontTx/>
              <a:buNone/>
              <a:defRPr sz="2400" b="1"/>
            </a:lvl3pPr>
            <a:lvl4pPr marL="0" indent="1371600">
              <a:buSzTx/>
              <a:buFontTx/>
              <a:buNone/>
              <a:defRPr sz="2400" b="1"/>
            </a:lvl4pPr>
            <a:lvl5pPr marL="0" indent="1828800">
              <a:buSzTx/>
              <a:buFontTx/>
              <a:buNone/>
              <a:defRPr sz="2400" b="1"/>
            </a:lvl5pPr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73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629151" y="1681163"/>
            <a:ext cx="3887392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74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タイトルテキスト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タイトルテキスト</a:t>
            </a:r>
          </a:p>
        </p:txBody>
      </p:sp>
      <p:sp>
        <p:nvSpPr>
          <p:cNvPr id="89" name="本文レベル1…"/>
          <p:cNvSpPr txBox="1">
            <a:spLocks noGrp="1"/>
          </p:cNvSpPr>
          <p:nvPr>
            <p:ph type="body" sz="half" idx="1"/>
          </p:nvPr>
        </p:nvSpPr>
        <p:spPr>
          <a:xfrm>
            <a:off x="3887391" y="987430"/>
            <a:ext cx="4629151" cy="4873626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9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9840" y="2057400"/>
            <a:ext cx="2949180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  <a:endParaRPr/>
          </a:p>
        </p:txBody>
      </p:sp>
      <p:sp>
        <p:nvSpPr>
          <p:cNvPr id="9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タイトルテキスト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タイトルテキスト</a:t>
            </a:r>
          </a:p>
        </p:txBody>
      </p:sp>
      <p:sp>
        <p:nvSpPr>
          <p:cNvPr id="99" name="Picture Placeholder 2"/>
          <p:cNvSpPr>
            <a:spLocks noGrp="1"/>
          </p:cNvSpPr>
          <p:nvPr>
            <p:ph type="pic" sz="half" idx="13"/>
          </p:nvPr>
        </p:nvSpPr>
        <p:spPr>
          <a:xfrm>
            <a:off x="3887391" y="987430"/>
            <a:ext cx="4629151" cy="4873626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100" name="本文レベル1…"/>
          <p:cNvSpPr txBox="1">
            <a:spLocks noGrp="1"/>
          </p:cNvSpPr>
          <p:nvPr>
            <p:ph type="body" sz="quarter" idx="1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10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本文レベル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118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  <p:sp>
        <p:nvSpPr>
          <p:cNvPr id="119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623889" y="214423"/>
            <a:ext cx="7948611" cy="542926"/>
          </a:xfrm>
          <a:prstGeom prst="rect">
            <a:avLst/>
          </a:prstGeom>
        </p:spPr>
        <p:txBody>
          <a:bodyPr anchor="ctr"/>
          <a:lstStyle/>
          <a:p>
            <a:pPr marL="0" indent="0">
              <a:buSzTx/>
              <a:buFontTx/>
              <a:buNone/>
              <a:defRPr sz="2000" b="1">
                <a:solidFill>
                  <a:srgbClr val="808080"/>
                </a:solidFill>
              </a:defRPr>
            </a:pPr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本文レベル1…"/>
          <p:cNvSpPr txBox="1">
            <a:spLocks noGrp="1"/>
          </p:cNvSpPr>
          <p:nvPr>
            <p:ph type="body" idx="1"/>
          </p:nvPr>
        </p:nvSpPr>
        <p:spPr>
          <a:xfrm>
            <a:off x="628650" y="939800"/>
            <a:ext cx="7886700" cy="52823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3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8241694" y="6404297"/>
            <a:ext cx="273657" cy="2692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  <p:sp>
        <p:nvSpPr>
          <p:cNvPr id="4" name="タイトルテキスト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タイトルテキスト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1" r:id="rId9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游ゴシック Light"/>
          <a:ea typeface="游ゴシック Light"/>
          <a:cs typeface="游ゴシック Light"/>
          <a:sym typeface="游ゴシック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游ゴシック Light"/>
          <a:ea typeface="游ゴシック Light"/>
          <a:cs typeface="游ゴシック Light"/>
          <a:sym typeface="游ゴシック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游ゴシック Light"/>
          <a:ea typeface="游ゴシック Light"/>
          <a:cs typeface="游ゴシック Light"/>
          <a:sym typeface="游ゴシック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游ゴシック Light"/>
          <a:ea typeface="游ゴシック Light"/>
          <a:cs typeface="游ゴシック Light"/>
          <a:sym typeface="游ゴシック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游ゴシック Light"/>
          <a:ea typeface="游ゴシック Light"/>
          <a:cs typeface="游ゴシック Light"/>
          <a:sym typeface="游ゴシック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游ゴシック Light"/>
          <a:ea typeface="游ゴシック Light"/>
          <a:cs typeface="游ゴシック Light"/>
          <a:sym typeface="游ゴシック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游ゴシック Light"/>
          <a:ea typeface="游ゴシック Light"/>
          <a:cs typeface="游ゴシック Light"/>
          <a:sym typeface="游ゴシック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游ゴシック Light"/>
          <a:ea typeface="游ゴシック Light"/>
          <a:cs typeface="游ゴシック Light"/>
          <a:sym typeface="游ゴシック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游ゴシック Light"/>
          <a:ea typeface="游ゴシック Light"/>
          <a:cs typeface="游ゴシック Light"/>
          <a:sym typeface="游ゴシック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游ゴシック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游ゴシック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游ゴシック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游ゴシック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游ゴシック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游ゴシック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游ゴシック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游ゴシック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游ゴシック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游ゴシック"/>
        </a:defRPr>
      </a:lvl1pPr>
      <a:lvl2pPr marL="0" marR="0" indent="457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游ゴシック"/>
        </a:defRPr>
      </a:lvl2pPr>
      <a:lvl3pPr marL="0" marR="0" indent="914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游ゴシック"/>
        </a:defRPr>
      </a:lvl3pPr>
      <a:lvl4pPr marL="0" marR="0" indent="1371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游ゴシック"/>
        </a:defRPr>
      </a:lvl4pPr>
      <a:lvl5pPr marL="0" marR="0" indent="18288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游ゴシック"/>
        </a:defRPr>
      </a:lvl5pPr>
      <a:lvl6pPr marL="0" marR="0" indent="22860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游ゴシック"/>
        </a:defRPr>
      </a:lvl6pPr>
      <a:lvl7pPr marL="0" marR="0" indent="2743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游ゴシック"/>
        </a:defRPr>
      </a:lvl7pPr>
      <a:lvl8pPr marL="0" marR="0" indent="3200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游ゴシック"/>
        </a:defRPr>
      </a:lvl8pPr>
      <a:lvl9pPr marL="0" marR="0" indent="3657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游ゴシック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スライド番号プレースホルダー 3"/>
          <p:cNvSpPr txBox="1">
            <a:spLocks noGrp="1"/>
          </p:cNvSpPr>
          <p:nvPr>
            <p:ph type="sldNum" sz="quarter" idx="2"/>
          </p:nvPr>
        </p:nvSpPr>
        <p:spPr>
          <a:xfrm>
            <a:off x="8326452" y="6404297"/>
            <a:ext cx="188899" cy="269241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rPr/>
              <a:pPr/>
              <a:t>1</a:t>
            </a:fld>
            <a:endParaRPr/>
          </a:p>
        </p:txBody>
      </p:sp>
      <p:sp>
        <p:nvSpPr>
          <p:cNvPr id="9" name="正方形/長方形 8"/>
          <p:cNvSpPr/>
          <p:nvPr/>
        </p:nvSpPr>
        <p:spPr>
          <a:xfrm>
            <a:off x="395536" y="188640"/>
            <a:ext cx="8496944" cy="2544414"/>
          </a:xfrm>
          <a:prstGeom prst="rect">
            <a:avLst/>
          </a:prstGeom>
          <a:solidFill>
            <a:srgbClr val="FFFFFF"/>
          </a:solidFill>
        </p:spPr>
        <p:txBody>
          <a:bodyPr wrap="square">
            <a:spAutoFit/>
          </a:bodyPr>
          <a:lstStyle/>
          <a:p>
            <a:pPr defTabSz="905255">
              <a:lnSpc>
                <a:spcPct val="120000"/>
              </a:lnSpc>
              <a:defRPr sz="1188">
                <a:solidFill>
                  <a:srgbClr val="404040"/>
                </a:solidFill>
              </a:defRPr>
            </a:pPr>
            <a:r>
              <a:rPr lang="ja-JP" altLang="en-US" sz="1400" b="1" dirty="0"/>
              <a:t>■</a:t>
            </a:r>
            <a:r>
              <a:rPr lang="en-US" altLang="ja-JP" sz="1400" b="1" dirty="0"/>
              <a:t>Work1</a:t>
            </a:r>
            <a:r>
              <a:rPr lang="ja-JP" altLang="en-US" sz="1400" b="1" dirty="0"/>
              <a:t>「豊かさに関わるモノ・コトを深堀りする」の発表を踏まえたキーワード・視点</a:t>
            </a:r>
            <a:endParaRPr lang="en-US" altLang="ja-JP" sz="1400" b="1" dirty="0"/>
          </a:p>
          <a:p>
            <a:pPr defTabSz="905255">
              <a:lnSpc>
                <a:spcPct val="120000"/>
              </a:lnSpc>
              <a:defRPr sz="1188">
                <a:solidFill>
                  <a:srgbClr val="404040"/>
                </a:solidFill>
              </a:defRPr>
            </a:pPr>
            <a:r>
              <a:rPr lang="ja-JP" altLang="en-US" dirty="0"/>
              <a:t>・豊かさは主観的で多様性のあるもの</a:t>
            </a:r>
            <a:endParaRPr lang="en-US" altLang="ja-JP" dirty="0"/>
          </a:p>
          <a:p>
            <a:pPr defTabSz="905255">
              <a:lnSpc>
                <a:spcPct val="120000"/>
              </a:lnSpc>
              <a:defRPr sz="1188">
                <a:solidFill>
                  <a:srgbClr val="404040"/>
                </a:solidFill>
              </a:defRPr>
            </a:pPr>
            <a:r>
              <a:rPr lang="ja-JP" altLang="en-US" dirty="0"/>
              <a:t>・物質的豊かさ≠本来の豊かさ</a:t>
            </a:r>
            <a:endParaRPr lang="en-US" altLang="ja-JP" dirty="0"/>
          </a:p>
          <a:p>
            <a:pPr defTabSz="905255">
              <a:lnSpc>
                <a:spcPct val="120000"/>
              </a:lnSpc>
              <a:defRPr sz="1188">
                <a:solidFill>
                  <a:srgbClr val="404040"/>
                </a:solidFill>
              </a:defRPr>
            </a:pPr>
            <a:r>
              <a:rPr lang="ja-JP" altLang="en-US" dirty="0"/>
              <a:t>・豊かさの基準のひとつとして（その時代における）許容レベルに達しているかどうか、他と比較して差があるかどうか</a:t>
            </a:r>
            <a:endParaRPr lang="en-US" altLang="ja-JP" dirty="0"/>
          </a:p>
          <a:p>
            <a:pPr defTabSz="905255">
              <a:lnSpc>
                <a:spcPct val="120000"/>
              </a:lnSpc>
              <a:defRPr sz="1188">
                <a:solidFill>
                  <a:srgbClr val="404040"/>
                </a:solidFill>
              </a:defRPr>
            </a:pPr>
            <a:r>
              <a:rPr lang="ja-JP" altLang="en-US" dirty="0"/>
              <a:t>・幸福度ランキングの評価軸と我々の考える豊かさ</a:t>
            </a:r>
            <a:endParaRPr lang="en-US" altLang="ja-JP" dirty="0"/>
          </a:p>
          <a:p>
            <a:pPr defTabSz="905255">
              <a:lnSpc>
                <a:spcPct val="120000"/>
              </a:lnSpc>
              <a:defRPr sz="1188">
                <a:solidFill>
                  <a:srgbClr val="404040"/>
                </a:solidFill>
              </a:defRPr>
            </a:pPr>
            <a:r>
              <a:rPr lang="ja-JP" altLang="en-US" dirty="0"/>
              <a:t>・豊かさを阻害する人々との交流不足と身勝手な他者の介入</a:t>
            </a:r>
            <a:endParaRPr lang="en-US" altLang="ja-JP" dirty="0"/>
          </a:p>
          <a:p>
            <a:pPr defTabSz="905255">
              <a:lnSpc>
                <a:spcPct val="120000"/>
              </a:lnSpc>
              <a:defRPr sz="1188">
                <a:solidFill>
                  <a:srgbClr val="404040"/>
                </a:solidFill>
              </a:defRPr>
            </a:pPr>
            <a:r>
              <a:rPr lang="ja-JP" altLang="en-US" dirty="0"/>
              <a:t>・緊張しない、気配りをする必要のない空間で感じる豊かさ</a:t>
            </a:r>
            <a:endParaRPr lang="en-US" altLang="ja-JP" dirty="0"/>
          </a:p>
          <a:p>
            <a:pPr defTabSz="905255">
              <a:lnSpc>
                <a:spcPct val="120000"/>
              </a:lnSpc>
              <a:defRPr sz="1188">
                <a:solidFill>
                  <a:srgbClr val="404040"/>
                </a:solidFill>
              </a:defRPr>
            </a:pPr>
            <a:r>
              <a:rPr lang="ja-JP" altLang="en-US" dirty="0"/>
              <a:t>・環境による快適さ⇔不快感（温熱環境、湿度、光、気流など）</a:t>
            </a:r>
            <a:endParaRPr lang="en-US" altLang="ja-JP" dirty="0"/>
          </a:p>
          <a:p>
            <a:pPr defTabSz="905255">
              <a:lnSpc>
                <a:spcPct val="120000"/>
              </a:lnSpc>
              <a:defRPr sz="1188">
                <a:solidFill>
                  <a:srgbClr val="404040"/>
                </a:solidFill>
              </a:defRPr>
            </a:pPr>
            <a:r>
              <a:rPr lang="ja-JP" altLang="en-US" dirty="0"/>
              <a:t>・日常と非日常の適度なバランス</a:t>
            </a:r>
            <a:endParaRPr lang="en-US" altLang="ja-JP" dirty="0"/>
          </a:p>
          <a:p>
            <a:pPr defTabSz="905255">
              <a:lnSpc>
                <a:spcPct val="120000"/>
              </a:lnSpc>
              <a:defRPr sz="1188">
                <a:solidFill>
                  <a:srgbClr val="404040"/>
                </a:solidFill>
              </a:defRPr>
            </a:pPr>
            <a:r>
              <a:rPr lang="ja-JP" altLang="en-US" dirty="0"/>
              <a:t>・日常の小さな変化に気づく喜び</a:t>
            </a:r>
            <a:endParaRPr lang="en-US" altLang="ja-JP" dirty="0"/>
          </a:p>
          <a:p>
            <a:pPr defTabSz="905255">
              <a:lnSpc>
                <a:spcPct val="120000"/>
              </a:lnSpc>
              <a:defRPr sz="1188">
                <a:solidFill>
                  <a:srgbClr val="404040"/>
                </a:solidFill>
              </a:defRPr>
            </a:pPr>
            <a:r>
              <a:rPr lang="ja-JP" altLang="en-US" dirty="0"/>
              <a:t>・心のゆとり、時間のゆとりがベースアップすることによる豊かさ</a:t>
            </a:r>
            <a:endParaRPr lang="en-US" altLang="ja-JP" dirty="0"/>
          </a:p>
        </p:txBody>
      </p:sp>
      <p:sp>
        <p:nvSpPr>
          <p:cNvPr id="15" name="正方形/長方形 14"/>
          <p:cNvSpPr/>
          <p:nvPr/>
        </p:nvSpPr>
        <p:spPr>
          <a:xfrm>
            <a:off x="395536" y="2852936"/>
            <a:ext cx="8496944" cy="3860544"/>
          </a:xfrm>
          <a:prstGeom prst="rect">
            <a:avLst/>
          </a:prstGeom>
          <a:solidFill>
            <a:srgbClr val="FFFFFF"/>
          </a:solidFill>
        </p:spPr>
        <p:txBody>
          <a:bodyPr wrap="square">
            <a:spAutoFit/>
          </a:bodyPr>
          <a:lstStyle/>
          <a:p>
            <a:pPr defTabSz="905255">
              <a:lnSpc>
                <a:spcPct val="120000"/>
              </a:lnSpc>
              <a:defRPr sz="1188">
                <a:solidFill>
                  <a:srgbClr val="404040"/>
                </a:solidFill>
              </a:defRPr>
            </a:pPr>
            <a:r>
              <a:rPr lang="ja-JP" altLang="en-US" sz="1400" b="1" dirty="0"/>
              <a:t>■</a:t>
            </a:r>
            <a:r>
              <a:rPr lang="en-US" altLang="ja-JP" sz="1400" b="1" dirty="0"/>
              <a:t>Work2</a:t>
            </a:r>
            <a:r>
              <a:rPr lang="ja-JP" altLang="en-US" sz="1400" b="1" dirty="0"/>
              <a:t>「人生</a:t>
            </a:r>
            <a:r>
              <a:rPr lang="en-US" altLang="ja-JP" sz="1400" b="1" dirty="0"/>
              <a:t>100</a:t>
            </a:r>
            <a:r>
              <a:rPr lang="ja-JP" altLang="en-US" sz="1400" b="1" dirty="0"/>
              <a:t>年時代のライフシーンの変化」の発表を踏まえたキーワード・視点</a:t>
            </a:r>
            <a:endParaRPr lang="en-US" altLang="ja-JP" b="1" dirty="0"/>
          </a:p>
          <a:p>
            <a:pPr defTabSz="905255">
              <a:lnSpc>
                <a:spcPct val="120000"/>
              </a:lnSpc>
              <a:defRPr sz="1188">
                <a:solidFill>
                  <a:srgbClr val="404040"/>
                </a:solidFill>
              </a:defRPr>
            </a:pPr>
            <a:r>
              <a:rPr lang="ja-JP" altLang="en-US" dirty="0"/>
              <a:t>・長く「健康に」生きる、長寿化＝健康化</a:t>
            </a:r>
            <a:endParaRPr lang="en-US" altLang="ja-JP" dirty="0"/>
          </a:p>
          <a:p>
            <a:pPr defTabSz="905255">
              <a:lnSpc>
                <a:spcPct val="120000"/>
              </a:lnSpc>
              <a:defRPr sz="1188">
                <a:solidFill>
                  <a:srgbClr val="404040"/>
                </a:solidFill>
              </a:defRPr>
            </a:pPr>
            <a:r>
              <a:rPr lang="ja-JP" altLang="en-US" dirty="0"/>
              <a:t>・新たな世代交流の増加・異世代交流</a:t>
            </a:r>
            <a:endParaRPr lang="en-US" altLang="ja-JP" dirty="0"/>
          </a:p>
          <a:p>
            <a:pPr defTabSz="905255">
              <a:lnSpc>
                <a:spcPct val="120000"/>
              </a:lnSpc>
              <a:defRPr sz="1188">
                <a:solidFill>
                  <a:srgbClr val="404040"/>
                </a:solidFill>
              </a:defRPr>
            </a:pPr>
            <a:r>
              <a:rPr lang="ja-JP" altLang="en-US" dirty="0"/>
              <a:t>・住まいの所有の在り方の変化（一生に一回の買い物なのか）</a:t>
            </a:r>
            <a:endParaRPr lang="en-US" altLang="ja-JP" dirty="0"/>
          </a:p>
          <a:p>
            <a:pPr defTabSz="905255">
              <a:lnSpc>
                <a:spcPct val="120000"/>
              </a:lnSpc>
              <a:defRPr sz="1188">
                <a:solidFill>
                  <a:srgbClr val="404040"/>
                </a:solidFill>
              </a:defRPr>
            </a:pPr>
            <a:r>
              <a:rPr lang="ja-JP" altLang="en-US" dirty="0"/>
              <a:t>・多能化（学び、職）</a:t>
            </a:r>
            <a:endParaRPr lang="en-US" altLang="ja-JP" dirty="0"/>
          </a:p>
          <a:p>
            <a:pPr defTabSz="905255">
              <a:lnSpc>
                <a:spcPct val="120000"/>
              </a:lnSpc>
              <a:defRPr sz="1188">
                <a:solidFill>
                  <a:srgbClr val="404040"/>
                </a:solidFill>
              </a:defRPr>
            </a:pPr>
            <a:r>
              <a:rPr lang="ja-JP" altLang="en-US" dirty="0"/>
              <a:t>・公共善、他者の利益</a:t>
            </a:r>
            <a:endParaRPr lang="en-US" altLang="ja-JP" dirty="0"/>
          </a:p>
          <a:p>
            <a:pPr defTabSz="905255">
              <a:lnSpc>
                <a:spcPct val="120000"/>
              </a:lnSpc>
              <a:defRPr sz="1188">
                <a:solidFill>
                  <a:srgbClr val="404040"/>
                </a:solidFill>
              </a:defRPr>
            </a:pPr>
            <a:r>
              <a:rPr lang="ja-JP" altLang="en-US" dirty="0"/>
              <a:t>・地域のコミュニティの在り方（場所に捕らわれない一方で、地域には不可欠）</a:t>
            </a:r>
            <a:endParaRPr lang="en-US" altLang="ja-JP" dirty="0"/>
          </a:p>
          <a:p>
            <a:pPr defTabSz="905255">
              <a:lnSpc>
                <a:spcPct val="120000"/>
              </a:lnSpc>
              <a:defRPr sz="1188">
                <a:solidFill>
                  <a:srgbClr val="404040"/>
                </a:solidFill>
              </a:defRPr>
            </a:pPr>
            <a:r>
              <a:rPr lang="ja-JP" altLang="en-US" dirty="0"/>
              <a:t>・フラットで自由な選択</a:t>
            </a:r>
            <a:endParaRPr lang="en-US" altLang="ja-JP" dirty="0"/>
          </a:p>
          <a:p>
            <a:pPr defTabSz="905255">
              <a:lnSpc>
                <a:spcPct val="120000"/>
              </a:lnSpc>
              <a:defRPr sz="1188">
                <a:solidFill>
                  <a:srgbClr val="404040"/>
                </a:solidFill>
              </a:defRPr>
            </a:pPr>
            <a:r>
              <a:rPr lang="ja-JP" altLang="en-US" dirty="0"/>
              <a:t>・心の鎧（ねばならず、あるべきの思考）を外す　⇒　住まいでも言えるかも</a:t>
            </a:r>
            <a:endParaRPr lang="en-US" altLang="ja-JP" dirty="0"/>
          </a:p>
          <a:p>
            <a:pPr defTabSz="905255">
              <a:lnSpc>
                <a:spcPct val="120000"/>
              </a:lnSpc>
              <a:defRPr sz="1188">
                <a:solidFill>
                  <a:srgbClr val="404040"/>
                </a:solidFill>
              </a:defRPr>
            </a:pPr>
            <a:r>
              <a:rPr lang="ja-JP" altLang="en-US" dirty="0"/>
              <a:t>・いつでも新たなことにチャレンジできる環境</a:t>
            </a:r>
            <a:endParaRPr lang="en-US" altLang="ja-JP" dirty="0"/>
          </a:p>
          <a:p>
            <a:pPr defTabSz="905255">
              <a:lnSpc>
                <a:spcPct val="120000"/>
              </a:lnSpc>
              <a:defRPr sz="1188">
                <a:solidFill>
                  <a:srgbClr val="404040"/>
                </a:solidFill>
              </a:defRPr>
            </a:pPr>
            <a:r>
              <a:rPr lang="ja-JP" altLang="en-US" dirty="0"/>
              <a:t>・個々の感覚の重要性</a:t>
            </a:r>
            <a:endParaRPr lang="en-US" altLang="ja-JP" dirty="0"/>
          </a:p>
          <a:p>
            <a:pPr defTabSz="905255">
              <a:lnSpc>
                <a:spcPct val="120000"/>
              </a:lnSpc>
              <a:defRPr sz="1188">
                <a:solidFill>
                  <a:srgbClr val="404040"/>
                </a:solidFill>
              </a:defRPr>
            </a:pPr>
            <a:r>
              <a:rPr lang="ja-JP" altLang="en-US" dirty="0"/>
              <a:t>・健康寿命のカギは、気持ちに張りがあるか。</a:t>
            </a:r>
            <a:r>
              <a:rPr lang="ja-JP" altLang="en-US"/>
              <a:t>「ずくがある</a:t>
            </a:r>
            <a:r>
              <a:rPr lang="ja-JP" altLang="en-US" dirty="0"/>
              <a:t>」</a:t>
            </a:r>
            <a:endParaRPr lang="en-US" altLang="ja-JP" dirty="0"/>
          </a:p>
          <a:p>
            <a:pPr defTabSz="905255">
              <a:lnSpc>
                <a:spcPct val="120000"/>
              </a:lnSpc>
              <a:defRPr sz="1188">
                <a:solidFill>
                  <a:srgbClr val="404040"/>
                </a:solidFill>
              </a:defRPr>
            </a:pPr>
            <a:r>
              <a:rPr lang="ja-JP" altLang="en-US" dirty="0"/>
              <a:t>・ワークライフバランス　⇒　ワークとライフの一体化</a:t>
            </a:r>
            <a:endParaRPr lang="en-US" altLang="ja-JP" dirty="0"/>
          </a:p>
          <a:p>
            <a:pPr defTabSz="905255">
              <a:lnSpc>
                <a:spcPct val="120000"/>
              </a:lnSpc>
              <a:defRPr sz="1188">
                <a:solidFill>
                  <a:srgbClr val="404040"/>
                </a:solidFill>
              </a:defRPr>
            </a:pPr>
            <a:r>
              <a:rPr lang="ja-JP" altLang="en-US" dirty="0"/>
              <a:t>・住まい・暮らしへの愛着</a:t>
            </a:r>
            <a:endParaRPr lang="en-US" altLang="ja-JP" dirty="0"/>
          </a:p>
          <a:p>
            <a:pPr defTabSz="905255">
              <a:lnSpc>
                <a:spcPct val="120000"/>
              </a:lnSpc>
              <a:defRPr sz="1188">
                <a:solidFill>
                  <a:srgbClr val="404040"/>
                </a:solidFill>
              </a:defRPr>
            </a:pPr>
            <a:r>
              <a:rPr lang="ja-JP" altLang="en-US" dirty="0"/>
              <a:t>・多様化するライフシーンに対応する住まいの在り方（定住、住み替え、多拠点居住、サブスク）</a:t>
            </a:r>
            <a:endParaRPr lang="en-US" altLang="ja-JP" dirty="0"/>
          </a:p>
          <a:p>
            <a:pPr defTabSz="905255">
              <a:lnSpc>
                <a:spcPct val="120000"/>
              </a:lnSpc>
              <a:defRPr sz="1188">
                <a:solidFill>
                  <a:srgbClr val="404040"/>
                </a:solidFill>
              </a:defRPr>
            </a:pPr>
            <a:r>
              <a:rPr lang="ja-JP" altLang="en-US" dirty="0"/>
              <a:t>・健康寿命を延ばす住まい</a:t>
            </a:r>
            <a:endParaRPr lang="en-US" altLang="ja-JP" dirty="0"/>
          </a:p>
          <a:p>
            <a:pPr defTabSz="905255">
              <a:lnSpc>
                <a:spcPct val="120000"/>
              </a:lnSpc>
              <a:defRPr sz="1188">
                <a:solidFill>
                  <a:srgbClr val="404040"/>
                </a:solidFill>
              </a:defRPr>
            </a:pPr>
            <a:r>
              <a:rPr lang="ja-JP" altLang="en-US" dirty="0"/>
              <a:t>・フレイルにも配慮した住まい</a:t>
            </a:r>
            <a:endParaRPr lang="en-US" altLang="ja-JP" dirty="0"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スライド番号プレースホルダー 3"/>
          <p:cNvSpPr txBox="1">
            <a:spLocks noGrp="1"/>
          </p:cNvSpPr>
          <p:nvPr>
            <p:ph type="sldNum" sz="quarter" idx="2"/>
          </p:nvPr>
        </p:nvSpPr>
        <p:spPr>
          <a:xfrm>
            <a:off x="8326452" y="6404297"/>
            <a:ext cx="188899" cy="269241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rPr/>
              <a:pPr/>
              <a:t>2</a:t>
            </a:fld>
            <a:endParaRPr/>
          </a:p>
        </p:txBody>
      </p:sp>
      <p:sp>
        <p:nvSpPr>
          <p:cNvPr id="11" name="正方形/長方形 10"/>
          <p:cNvSpPr/>
          <p:nvPr/>
        </p:nvSpPr>
        <p:spPr>
          <a:xfrm>
            <a:off x="395536" y="188640"/>
            <a:ext cx="8568952" cy="2985433"/>
          </a:xfrm>
          <a:prstGeom prst="rect">
            <a:avLst/>
          </a:prstGeom>
          <a:solidFill>
            <a:srgbClr val="FFFFFF"/>
          </a:solidFill>
        </p:spPr>
        <p:txBody>
          <a:bodyPr wrap="square">
            <a:spAutoFit/>
          </a:bodyPr>
          <a:lstStyle/>
          <a:p>
            <a:pPr defTabSz="905255">
              <a:lnSpc>
                <a:spcPct val="200000"/>
              </a:lnSpc>
              <a:defRPr sz="1188">
                <a:solidFill>
                  <a:srgbClr val="404040"/>
                </a:solidFill>
              </a:defRPr>
            </a:pPr>
            <a:r>
              <a:rPr lang="ja-JP" altLang="en-US" sz="1400" b="1" dirty="0"/>
              <a:t>■今後の「住まいと暮らし方」の議論につながりそうな視点・論点</a:t>
            </a:r>
            <a:endParaRPr lang="en-US" altLang="ja-JP" sz="1400" b="1" dirty="0"/>
          </a:p>
          <a:p>
            <a:pPr defTabSz="905255">
              <a:lnSpc>
                <a:spcPct val="200000"/>
              </a:lnSpc>
              <a:defRPr sz="1188">
                <a:solidFill>
                  <a:srgbClr val="404040"/>
                </a:solidFill>
              </a:defRPr>
            </a:pPr>
            <a:r>
              <a:rPr lang="ja-JP" altLang="en-US" sz="2000" dirty="0"/>
              <a:t>①「選択肢の多様化」</a:t>
            </a:r>
            <a:r>
              <a:rPr lang="ja-JP" altLang="en-US" sz="1600" dirty="0"/>
              <a:t>～賃貸</a:t>
            </a:r>
            <a:r>
              <a:rPr lang="en-US" altLang="ja-JP" sz="1600" dirty="0"/>
              <a:t>VS</a:t>
            </a:r>
            <a:r>
              <a:rPr lang="ja-JP" altLang="en-US" sz="1600" dirty="0"/>
              <a:t>持ち家という二者択一の構図からの脱却～</a:t>
            </a:r>
            <a:endParaRPr lang="en-US" altLang="ja-JP" sz="1600" dirty="0"/>
          </a:p>
          <a:p>
            <a:pPr defTabSz="905255">
              <a:lnSpc>
                <a:spcPct val="200000"/>
              </a:lnSpc>
              <a:defRPr sz="1188">
                <a:solidFill>
                  <a:srgbClr val="404040"/>
                </a:solidFill>
              </a:defRPr>
            </a:pPr>
            <a:r>
              <a:rPr lang="ja-JP" altLang="en-US" sz="2000" dirty="0"/>
              <a:t>② 時間や場所に縛られない時代における「コミュニティ・愛着」</a:t>
            </a:r>
            <a:endParaRPr lang="en-US" altLang="ja-JP" sz="2000" dirty="0"/>
          </a:p>
          <a:p>
            <a:pPr defTabSz="905255">
              <a:lnSpc>
                <a:spcPct val="200000"/>
              </a:lnSpc>
              <a:defRPr sz="1188">
                <a:solidFill>
                  <a:srgbClr val="404040"/>
                </a:solidFill>
              </a:defRPr>
            </a:pPr>
            <a:r>
              <a:rPr lang="ja-JP" altLang="en-US" sz="2000" dirty="0"/>
              <a:t>③「顧客満足度」を高める </a:t>
            </a:r>
            <a:r>
              <a:rPr lang="ja-JP" altLang="en-US" sz="1200" dirty="0"/>
              <a:t>３つのポイント：選択のしやすさ、カスタマイズ性、いつでもやめられる</a:t>
            </a:r>
            <a:endParaRPr lang="en-US" altLang="ja-JP" sz="2000" dirty="0"/>
          </a:p>
          <a:p>
            <a:pPr defTabSz="905255">
              <a:lnSpc>
                <a:spcPct val="200000"/>
              </a:lnSpc>
              <a:defRPr sz="1188">
                <a:solidFill>
                  <a:srgbClr val="404040"/>
                </a:solidFill>
              </a:defRPr>
            </a:pPr>
            <a:r>
              <a:rPr lang="ja-JP" altLang="en-US" sz="2000" dirty="0"/>
              <a:t>④ 長く「健康に」生きる</a:t>
            </a:r>
            <a:endParaRPr lang="en-US" altLang="ja-JP" sz="2000" dirty="0"/>
          </a:p>
        </p:txBody>
      </p:sp>
      <p:sp>
        <p:nvSpPr>
          <p:cNvPr id="15" name="正方形/長方形 14"/>
          <p:cNvSpPr/>
          <p:nvPr/>
        </p:nvSpPr>
        <p:spPr>
          <a:xfrm>
            <a:off x="395536" y="5733256"/>
            <a:ext cx="8568952" cy="954107"/>
          </a:xfrm>
          <a:prstGeom prst="rect">
            <a:avLst/>
          </a:prstGeom>
          <a:solidFill>
            <a:srgbClr val="FFFFFF"/>
          </a:solidFill>
        </p:spPr>
        <p:txBody>
          <a:bodyPr wrap="square">
            <a:spAutoFit/>
          </a:bodyPr>
          <a:lstStyle/>
          <a:p>
            <a:pPr defTabSz="905255">
              <a:lnSpc>
                <a:spcPct val="200000"/>
              </a:lnSpc>
              <a:defRPr sz="1188">
                <a:solidFill>
                  <a:srgbClr val="404040"/>
                </a:solidFill>
              </a:defRPr>
            </a:pPr>
            <a:r>
              <a:rPr lang="ja-JP" altLang="en-US" sz="1400" b="1" dirty="0"/>
              <a:t>■今後の議論につながるキーワード（独断と偏見で）</a:t>
            </a:r>
            <a:endParaRPr lang="en-US" altLang="ja-JP" sz="1400" b="1" dirty="0"/>
          </a:p>
          <a:p>
            <a:pPr defTabSz="905255">
              <a:lnSpc>
                <a:spcPct val="200000"/>
              </a:lnSpc>
              <a:defRPr sz="1188">
                <a:solidFill>
                  <a:srgbClr val="404040"/>
                </a:solidFill>
              </a:defRPr>
            </a:pPr>
            <a:r>
              <a:rPr lang="ja-JP" altLang="en-US" sz="1400" dirty="0"/>
              <a:t>賢いスローライフ／住まいのサブスク／心の鎧を外す／えらべることの豊かさ</a:t>
            </a:r>
            <a:endParaRPr lang="en-US" altLang="ja-JP" sz="1400" dirty="0"/>
          </a:p>
        </p:txBody>
      </p:sp>
      <p:sp>
        <p:nvSpPr>
          <p:cNvPr id="16" name="正方形/長方形 15"/>
          <p:cNvSpPr/>
          <p:nvPr/>
        </p:nvSpPr>
        <p:spPr>
          <a:xfrm>
            <a:off x="-3060848" y="3501008"/>
            <a:ext cx="8568952" cy="3860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defTabSz="905255">
              <a:lnSpc>
                <a:spcPct val="200000"/>
              </a:lnSpc>
              <a:defRPr sz="1188">
                <a:solidFill>
                  <a:srgbClr val="404040"/>
                </a:solidFill>
              </a:defRPr>
            </a:pPr>
            <a:r>
              <a:rPr lang="en-US" altLang="ja-JP" sz="1100" dirty="0"/>
              <a:t>※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395536" y="3455759"/>
            <a:ext cx="8568952" cy="1938992"/>
          </a:xfrm>
          <a:prstGeom prst="rect">
            <a:avLst/>
          </a:prstGeom>
          <a:solidFill>
            <a:srgbClr val="FFFFFF"/>
          </a:solidFill>
        </p:spPr>
        <p:txBody>
          <a:bodyPr wrap="square">
            <a:spAutoFit/>
          </a:bodyPr>
          <a:lstStyle/>
          <a:p>
            <a:pPr defTabSz="905255">
              <a:lnSpc>
                <a:spcPct val="200000"/>
              </a:lnSpc>
              <a:defRPr sz="1188">
                <a:solidFill>
                  <a:srgbClr val="404040"/>
                </a:solidFill>
              </a:defRPr>
            </a:pPr>
            <a:r>
              <a:rPr lang="ja-JP" altLang="en-US" sz="1400" b="1" dirty="0"/>
              <a:t>■今日の議論のまとめ（仮）</a:t>
            </a:r>
            <a:endParaRPr lang="en-US" altLang="ja-JP" sz="1400" b="1" dirty="0"/>
          </a:p>
          <a:p>
            <a:pPr defTabSz="905255">
              <a:lnSpc>
                <a:spcPct val="200000"/>
              </a:lnSpc>
              <a:defRPr sz="1188">
                <a:solidFill>
                  <a:srgbClr val="404040"/>
                </a:solidFill>
              </a:defRPr>
            </a:pPr>
            <a:r>
              <a:rPr lang="ja-JP" altLang="en-US" sz="1400" dirty="0"/>
              <a:t>人生</a:t>
            </a:r>
            <a:r>
              <a:rPr lang="en-US" altLang="ja-JP" sz="1400" dirty="0"/>
              <a:t>100</a:t>
            </a:r>
            <a:r>
              <a:rPr lang="ja-JP" altLang="en-US" sz="1400" dirty="0"/>
              <a:t>年時代に住まいと暮らし方の</a:t>
            </a:r>
            <a:endParaRPr lang="en-US" altLang="ja-JP" sz="1400" dirty="0"/>
          </a:p>
          <a:p>
            <a:pPr defTabSz="905255">
              <a:lnSpc>
                <a:spcPct val="200000"/>
              </a:lnSpc>
              <a:defRPr sz="1188">
                <a:solidFill>
                  <a:srgbClr val="404040"/>
                </a:solidFill>
              </a:defRPr>
            </a:pPr>
            <a:r>
              <a:rPr lang="ja-JP" altLang="en-US" sz="3200" dirty="0"/>
              <a:t>土着性・選択性・画一性　</a:t>
            </a:r>
            <a:r>
              <a:rPr lang="ja-JP" altLang="en-US" sz="1400" dirty="0"/>
              <a:t>が変わる。</a:t>
            </a:r>
            <a:endParaRPr lang="en-US" altLang="ja-JP" sz="1400" dirty="0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テーマ">
  <a:themeElements>
    <a:clrScheme name="Office テーマ">
      <a:dk1>
        <a:srgbClr val="000000"/>
      </a:dk1>
      <a:lt1>
        <a:srgbClr val="CCD8E7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Office テーマ">
      <a:majorFont>
        <a:latin typeface="Helvetica"/>
        <a:ea typeface="Helvetica"/>
        <a:cs typeface="Helvetica"/>
      </a:majorFont>
      <a:minorFont>
        <a:latin typeface="游ゴシック"/>
        <a:ea typeface="游ゴシック"/>
        <a:cs typeface="游ゴシック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游ゴシック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游ゴシック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 テーマ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Office テーマ">
      <a:majorFont>
        <a:latin typeface="Helvetica"/>
        <a:ea typeface="Helvetica"/>
        <a:cs typeface="Helvetica"/>
      </a:majorFont>
      <a:minorFont>
        <a:latin typeface="游ゴシック"/>
        <a:ea typeface="游ゴシック"/>
        <a:cs typeface="游ゴシック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游ゴシック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游ゴシック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</TotalTime>
  <Words>498</Words>
  <Application>Microsoft Office PowerPoint</Application>
  <PresentationFormat>画面に合わせる (4:3)</PresentationFormat>
  <Paragraphs>41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人生１００年時代の豊かな住まいと暮らし方を創出する 都市・インフラのデザイン要件の抽出</dc:title>
  <dc:creator>0678 永野　敏幸（ナガノ　トシユキ）</dc:creator>
  <cp:lastModifiedBy>sakamura.kei.aa@outlook.jp</cp:lastModifiedBy>
  <cp:revision>32</cp:revision>
  <dcterms:modified xsi:type="dcterms:W3CDTF">2021-03-18T04:17:14Z</dcterms:modified>
</cp:coreProperties>
</file>