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
  </p:notesMasterIdLst>
  <p:sldIdLst>
    <p:sldId id="778" r:id="rId2"/>
    <p:sldId id="779" r:id="rId3"/>
    <p:sldId id="773" r:id="rId4"/>
    <p:sldId id="780" r:id="rId5"/>
    <p:sldId id="770" r:id="rId6"/>
    <p:sldId id="771" r:id="rId7"/>
    <p:sldId id="772" r:id="rId8"/>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kamura.kei.aa@outlook.jp"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67" autoAdjust="0"/>
    <p:restoredTop sz="88184" autoAdjust="0"/>
  </p:normalViewPr>
  <p:slideViewPr>
    <p:cSldViewPr snapToGrid="0">
      <p:cViewPr varScale="1">
        <p:scale>
          <a:sx n="91" d="100"/>
          <a:sy n="91" d="100"/>
        </p:scale>
        <p:origin x="948" y="90"/>
      </p:cViewPr>
      <p:guideLst>
        <p:guide orient="horz" pos="2183"/>
        <p:guide pos="2880"/>
      </p:guideLst>
    </p:cSldViewPr>
  </p:slideViewPr>
  <p:notesTextViewPr>
    <p:cViewPr>
      <p:scale>
        <a:sx n="1" d="1"/>
        <a:sy n="1" d="1"/>
      </p:scale>
      <p:origin x="0" y="0"/>
    </p:cViewPr>
  </p:notesTextViewPr>
  <p:notesViewPr>
    <p:cSldViewPr snapToGrid="0" showGuides="1">
      <p:cViewPr varScale="1">
        <p:scale>
          <a:sx n="66" d="100"/>
          <a:sy n="66" d="100"/>
        </p:scale>
        <p:origin x="2571" y="6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3B745186-FE41-4A88-B4D0-51219F2A53EA}" type="datetimeFigureOut">
              <a:rPr kumimoji="1" lang="ja-JP" altLang="en-US" smtClean="0"/>
              <a:t>2021/3/18</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56624E4A-88ED-4CF1-BA9D-2C78ABA53C8F}" type="slidenum">
              <a:rPr kumimoji="1" lang="ja-JP" altLang="en-US" smtClean="0"/>
              <a:t>‹#›</a:t>
            </a:fld>
            <a:endParaRPr kumimoji="1" lang="ja-JP" altLang="en-US"/>
          </a:p>
        </p:txBody>
      </p:sp>
    </p:spTree>
    <p:extLst>
      <p:ext uri="{BB962C8B-B14F-4D97-AF65-F5344CB8AC3E}">
        <p14:creationId xmlns:p14="http://schemas.microsoft.com/office/powerpoint/2010/main" val="31307498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686050" y="1387369"/>
            <a:ext cx="5829300" cy="2706413"/>
          </a:xfrm>
        </p:spPr>
        <p:txBody>
          <a:bodyPr anchor="ctr">
            <a:normAutofit/>
          </a:bodyPr>
          <a:lstStyle>
            <a:lvl1pPr algn="l">
              <a:lnSpc>
                <a:spcPts val="7200"/>
              </a:lnSpc>
              <a:defRPr sz="4800" b="1"/>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3810000" y="4321996"/>
            <a:ext cx="4705350" cy="1655762"/>
          </a:xfrm>
        </p:spPr>
        <p:txBody>
          <a:bodyPr anchor="ctr">
            <a:normAutofit/>
          </a:bodyPr>
          <a:lstStyle>
            <a:lvl1pPr marL="0" indent="0" algn="l">
              <a:buNone/>
              <a:defRPr sz="20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sp>
        <p:nvSpPr>
          <p:cNvPr id="8" name="日付プレースホルダー 7">
            <a:extLst>
              <a:ext uri="{FF2B5EF4-FFF2-40B4-BE49-F238E27FC236}">
                <a16:creationId xmlns:a16="http://schemas.microsoft.com/office/drawing/2014/main" id="{A759A18E-6B27-455A-B96C-E60C6C2048B4}"/>
              </a:ext>
            </a:extLst>
          </p:cNvPr>
          <p:cNvSpPr>
            <a:spLocks noGrp="1"/>
          </p:cNvSpPr>
          <p:nvPr>
            <p:ph type="dt" sz="half" idx="10"/>
          </p:nvPr>
        </p:nvSpPr>
        <p:spPr/>
        <p:txBody>
          <a:bodyPr/>
          <a:lstStyle/>
          <a:p>
            <a:fld id="{F505EA5E-8A90-4266-8F9E-FAFAAA98FA6B}" type="datetime1">
              <a:rPr kumimoji="1" lang="ja-JP" altLang="en-US" smtClean="0"/>
              <a:t>2021/3/18</a:t>
            </a:fld>
            <a:endParaRPr kumimoji="1" lang="ja-JP" altLang="en-US"/>
          </a:p>
        </p:txBody>
      </p:sp>
      <p:sp>
        <p:nvSpPr>
          <p:cNvPr id="9" name="フッター プレースホルダー 8">
            <a:extLst>
              <a:ext uri="{FF2B5EF4-FFF2-40B4-BE49-F238E27FC236}">
                <a16:creationId xmlns:a16="http://schemas.microsoft.com/office/drawing/2014/main" id="{DAB6658B-7090-4DB8-BB2A-62BBD6445714}"/>
              </a:ext>
            </a:extLst>
          </p:cNvPr>
          <p:cNvSpPr>
            <a:spLocks noGrp="1"/>
          </p:cNvSpPr>
          <p:nvPr>
            <p:ph type="ftr" sz="quarter" idx="11"/>
          </p:nvPr>
        </p:nvSpPr>
        <p:spPr/>
        <p:txBody>
          <a:bodyPr/>
          <a:lstStyle/>
          <a:p>
            <a:endParaRPr kumimoji="1" lang="ja-JP" altLang="en-US"/>
          </a:p>
        </p:txBody>
      </p:sp>
      <p:sp>
        <p:nvSpPr>
          <p:cNvPr id="10" name="スライド番号プレースホルダー 9">
            <a:extLst>
              <a:ext uri="{FF2B5EF4-FFF2-40B4-BE49-F238E27FC236}">
                <a16:creationId xmlns:a16="http://schemas.microsoft.com/office/drawing/2014/main" id="{2B6D4FAA-BA02-4CD4-858A-AE2E11CA6D04}"/>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24744053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1EA4E8-A26B-49AE-83D3-7EE4C9829F6C}"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20215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D02FA0-D86F-458D-A5EE-E698DCEE2115}"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9513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772316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168461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セクション見出し">
    <p:spTree>
      <p:nvGrpSpPr>
        <p:cNvPr id="1" name=""/>
        <p:cNvGrpSpPr/>
        <p:nvPr/>
      </p:nvGrpSpPr>
      <p:grpSpPr>
        <a:xfrm>
          <a:off x="0" y="0"/>
          <a:ext cx="0" cy="0"/>
          <a:chOff x="0" y="0"/>
          <a:chExt cx="0" cy="0"/>
        </a:xfrm>
      </p:grpSpPr>
      <p:sp>
        <p:nvSpPr>
          <p:cNvPr id="7" name="日付プレースホルダー 6">
            <a:extLst>
              <a:ext uri="{FF2B5EF4-FFF2-40B4-BE49-F238E27FC236}">
                <a16:creationId xmlns:a16="http://schemas.microsoft.com/office/drawing/2014/main" id="{A319A25F-64FE-4932-9D3F-FD23CCF62628}"/>
              </a:ext>
            </a:extLst>
          </p:cNvPr>
          <p:cNvSpPr>
            <a:spLocks noGrp="1"/>
          </p:cNvSpPr>
          <p:nvPr>
            <p:ph type="dt" sz="half" idx="10"/>
          </p:nvPr>
        </p:nvSpPr>
        <p:spPr/>
        <p:txBody>
          <a:bodyPr/>
          <a:lstStyle/>
          <a:p>
            <a:fld id="{E204D6E1-94CC-45D1-9043-540CDCF0D978}" type="datetime1">
              <a:rPr kumimoji="1" lang="ja-JP" altLang="en-US" smtClean="0"/>
              <a:t>2021/3/18</a:t>
            </a:fld>
            <a:endParaRPr kumimoji="1" lang="ja-JP" altLang="en-US"/>
          </a:p>
        </p:txBody>
      </p:sp>
      <p:sp>
        <p:nvSpPr>
          <p:cNvPr id="8" name="フッター プレースホルダー 7">
            <a:extLst>
              <a:ext uri="{FF2B5EF4-FFF2-40B4-BE49-F238E27FC236}">
                <a16:creationId xmlns:a16="http://schemas.microsoft.com/office/drawing/2014/main" id="{2ACAE143-6717-451B-98C0-996618F4757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9EFF15D-7911-4A6F-918A-FAA28D01A0AF}"/>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11" name="Text Placeholder 2">
            <a:extLst>
              <a:ext uri="{FF2B5EF4-FFF2-40B4-BE49-F238E27FC236}">
                <a16:creationId xmlns:a16="http://schemas.microsoft.com/office/drawing/2014/main" id="{C1B7DF66-B379-4DBF-A47E-6D8D2AE5E32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10" name="Content Placeholder 2">
            <a:extLst>
              <a:ext uri="{FF2B5EF4-FFF2-40B4-BE49-F238E27FC236}">
                <a16:creationId xmlns:a16="http://schemas.microsoft.com/office/drawing/2014/main" id="{8404907C-A052-4EF1-834D-29B68B32818C}"/>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220490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907750C-0DA4-49D9-93AC-F66177087D9E}" type="datetime1">
              <a:rPr kumimoji="1" lang="ja-JP" altLang="en-US" smtClean="0"/>
              <a:t>2021/3/18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6" name="Text Placeholder 2">
            <a:extLst>
              <a:ext uri="{FF2B5EF4-FFF2-40B4-BE49-F238E27FC236}">
                <a16:creationId xmlns:a16="http://schemas.microsoft.com/office/drawing/2014/main" id="{A1B77E1A-B37F-44A4-8EFD-5D2872D35BC3}"/>
              </a:ext>
            </a:extLst>
          </p:cNvPr>
          <p:cNvSpPr>
            <a:spLocks noGrp="1"/>
          </p:cNvSpPr>
          <p:nvPr>
            <p:ph type="body" idx="13"/>
          </p:nvPr>
        </p:nvSpPr>
        <p:spPr>
          <a:xfrm>
            <a:off x="623889" y="230187"/>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7" name="Content Placeholder 2">
            <a:extLst>
              <a:ext uri="{FF2B5EF4-FFF2-40B4-BE49-F238E27FC236}">
                <a16:creationId xmlns:a16="http://schemas.microsoft.com/office/drawing/2014/main" id="{721E432C-EA2D-4EBF-9FCC-1B3E9C65A645}"/>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3565015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CFEEAF-38F8-4862-AB33-73CA29BDE519}"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4522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2"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CE06A06-4694-41B4-85C8-5C0244B8FCD3}" type="datetime1">
              <a:rPr kumimoji="1" lang="ja-JP" altLang="en-US" smtClean="0"/>
              <a:t>2021/3/18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30395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3A34BD-4C24-41AB-97B9-9633702B90B2}" type="datetime1">
              <a:rPr kumimoji="1" lang="ja-JP" altLang="en-US" smtClean="0"/>
              <a:t>2021/3/18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45839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CCD6B91-A749-44C9-AD89-12B2616D4737}"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112044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659B90-1F7A-4B12-B0A7-65C81DF665AB}"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67646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5EA5E-8A90-4266-8F9E-FAFAAA98FA6B}" type="datetime1">
              <a:rPr kumimoji="1" lang="ja-JP" altLang="en-US" smtClean="0"/>
              <a:t>2021/3/18</a:t>
            </a:fld>
            <a:endParaRPr kumimoji="1" lang="ja-JP" alt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27EC7-229D-48B3-A49A-EA085645C675}"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877A7133-B6A6-4DF2-9A03-4E76C5203A1C}"/>
              </a:ext>
            </a:extLst>
          </p:cNvPr>
          <p:cNvSpPr/>
          <p:nvPr userDrawn="1"/>
        </p:nvSpPr>
        <p:spPr>
          <a:xfrm>
            <a:off x="9002110" y="-1"/>
            <a:ext cx="141890" cy="3429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8" name="正方形/長方形 7">
            <a:extLst>
              <a:ext uri="{FF2B5EF4-FFF2-40B4-BE49-F238E27FC236}">
                <a16:creationId xmlns:a16="http://schemas.microsoft.com/office/drawing/2014/main" id="{57A75C66-4543-47E1-826F-693DD5F07638}"/>
              </a:ext>
            </a:extLst>
          </p:cNvPr>
          <p:cNvSpPr/>
          <p:nvPr userDrawn="1"/>
        </p:nvSpPr>
        <p:spPr>
          <a:xfrm>
            <a:off x="9002110" y="3429003"/>
            <a:ext cx="141890" cy="3429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Tree>
    <p:extLst>
      <p:ext uri="{BB962C8B-B14F-4D97-AF65-F5344CB8AC3E}">
        <p14:creationId xmlns:p14="http://schemas.microsoft.com/office/powerpoint/2010/main" val="3818085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4" r:id="rId5"/>
    <p:sldLayoutId id="2147483665" r:id="rId6"/>
    <p:sldLayoutId id="2147483667" r:id="rId7"/>
    <p:sldLayoutId id="2147483668" r:id="rId8"/>
    <p:sldLayoutId id="2147483669" r:id="rId9"/>
    <p:sldLayoutId id="2147483670" r:id="rId10"/>
    <p:sldLayoutId id="2147483671" r:id="rId11"/>
    <p:sldLayoutId id="214748371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84480" y="1412242"/>
            <a:ext cx="8300720" cy="4551681"/>
          </a:xfrm>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pPr>
              <a:lnSpc>
                <a:spcPct val="120000"/>
              </a:lnSpc>
            </a:pPr>
            <a:r>
              <a:rPr lang="ja-JP" altLang="en-US" sz="1400" b="0" dirty="0">
                <a:solidFill>
                  <a:schemeClr val="tx1">
                    <a:lumMod val="75000"/>
                    <a:lumOff val="25000"/>
                  </a:schemeClr>
                </a:solidFill>
              </a:rPr>
              <a:t>１）前回のまとめを振り返り、「住まいと暮らし方」の豊かさを考えるために、</a:t>
            </a:r>
            <a:r>
              <a:rPr lang="ja-JP" altLang="en-US" sz="1400" u="sng" dirty="0">
                <a:solidFill>
                  <a:schemeClr val="tx1">
                    <a:lumMod val="75000"/>
                    <a:lumOff val="25000"/>
                  </a:schemeClr>
                </a:solidFill>
              </a:rPr>
              <a:t>自分が着目していた要素・要件を一つとりあげてください</a:t>
            </a:r>
            <a:r>
              <a:rPr lang="ja-JP" altLang="en-US" sz="1400" b="0" dirty="0">
                <a:solidFill>
                  <a:schemeClr val="tx1">
                    <a:lumMod val="75000"/>
                    <a:lumOff val="25000"/>
                  </a:schemeClr>
                </a:solidFill>
              </a:rPr>
              <a:t>（このまとめの中に出てきていない「住まいと暮らし方」特有の視点を追加しても構いません）。</a:t>
            </a: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r>
              <a:rPr lang="ja-JP" altLang="en-US" sz="1400" b="0" dirty="0">
                <a:solidFill>
                  <a:schemeClr val="tx1">
                    <a:lumMod val="75000"/>
                    <a:lumOff val="25000"/>
                  </a:schemeClr>
                </a:solidFill>
              </a:rPr>
              <a:t>２）上記の着目点に関して、豊かなライフシーンの生まれるときの状況や場面を改めて思い返してください。</a:t>
            </a:r>
            <a:r>
              <a:rPr lang="ja-JP" altLang="en-US" sz="1400" u="sng" dirty="0">
                <a:solidFill>
                  <a:schemeClr val="tx1">
                    <a:lumMod val="75000"/>
                    <a:lumOff val="25000"/>
                  </a:schemeClr>
                </a:solidFill>
              </a:rPr>
              <a:t>どのような局面で「住まいと暮らし方」の豊かさは実現していましたか。</a:t>
            </a:r>
            <a:br>
              <a:rPr lang="en-US" altLang="ja-JP" sz="1400" u="sng" dirty="0">
                <a:solidFill>
                  <a:schemeClr val="tx1">
                    <a:lumMod val="75000"/>
                    <a:lumOff val="25000"/>
                  </a:schemeClr>
                </a:solidFill>
              </a:rPr>
            </a:br>
            <a:r>
              <a:rPr lang="ja-JP" altLang="en-US" sz="1400" b="0" dirty="0">
                <a:solidFill>
                  <a:schemeClr val="tx1">
                    <a:lumMod val="75000"/>
                    <a:lumOff val="25000"/>
                  </a:schemeClr>
                </a:solidFill>
              </a:rPr>
              <a:t>（例：「非日常性から感じる豊かさ」を選んだ場合には、非日常な経験がどのような状況や環境が整っていたときに行えたのかを考えてみてください）</a:t>
            </a: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豊かなライフシーンを阻害しているモノ・コトにどのようなものがあるかを考えてみてください。</a:t>
            </a:r>
            <a:br>
              <a:rPr lang="en-US" altLang="ja-JP" sz="1400" u="sng" dirty="0">
                <a:solidFill>
                  <a:schemeClr val="tx1">
                    <a:lumMod val="75000"/>
                    <a:lumOff val="25000"/>
                  </a:schemeClr>
                </a:solidFill>
              </a:rPr>
            </a:br>
            <a:r>
              <a:rPr lang="ja-JP" altLang="en-US" sz="1400" b="0" dirty="0">
                <a:solidFill>
                  <a:schemeClr val="tx1">
                    <a:lumMod val="75000"/>
                    <a:lumOff val="25000"/>
                  </a:schemeClr>
                </a:solidFill>
              </a:rPr>
              <a:t>（例：「自由であることで感じる豊かさ」を選んだ場合には、なぜ私たちは豊かさのための「自由な選択」がいつもできていないのかという理由や要因を考えてください）</a:t>
            </a: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284481" y="619757"/>
            <a:ext cx="6657496"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800" dirty="0">
                <a:solidFill>
                  <a:schemeClr val="tx1">
                    <a:lumMod val="75000"/>
                    <a:lumOff val="25000"/>
                  </a:schemeClr>
                </a:solidFill>
              </a:rPr>
              <a:t>豊かさを生み出す場、阻害するコト（個人ワーク：</a:t>
            </a:r>
            <a:r>
              <a:rPr lang="en-US" altLang="ja-JP" sz="1800" dirty="0">
                <a:solidFill>
                  <a:schemeClr val="tx1">
                    <a:lumMod val="75000"/>
                    <a:lumOff val="25000"/>
                  </a:schemeClr>
                </a:solidFill>
              </a:rPr>
              <a:t>15</a:t>
            </a:r>
            <a:r>
              <a:rPr lang="ja-JP" altLang="en-US" sz="1800" dirty="0">
                <a:solidFill>
                  <a:schemeClr val="tx1">
                    <a:lumMod val="75000"/>
                    <a:lumOff val="25000"/>
                  </a:schemeClr>
                </a:solidFill>
              </a:rPr>
              <a:t>分程度）</a:t>
            </a:r>
            <a:endParaRPr lang="en-US" altLang="ja-JP" sz="1800" dirty="0">
              <a:solidFill>
                <a:schemeClr val="tx1">
                  <a:lumMod val="75000"/>
                  <a:lumOff val="25000"/>
                </a:schemeClr>
              </a:solidFill>
            </a:endParaRPr>
          </a:p>
        </p:txBody>
      </p:sp>
    </p:spTree>
    <p:extLst>
      <p:ext uri="{BB962C8B-B14F-4D97-AF65-F5344CB8AC3E}">
        <p14:creationId xmlns:p14="http://schemas.microsoft.com/office/powerpoint/2010/main" val="2747383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48990" y="730447"/>
            <a:ext cx="8627723" cy="414543"/>
          </a:xfrm>
          <a:solidFill>
            <a:schemeClr val="bg1"/>
          </a:solidFill>
          <a:ln>
            <a:noFill/>
          </a:ln>
        </p:spPr>
        <p:style>
          <a:lnRef idx="2">
            <a:schemeClr val="dk1"/>
          </a:lnRef>
          <a:fillRef idx="1">
            <a:schemeClr val="lt1"/>
          </a:fillRef>
          <a:effectRef idx="0">
            <a:schemeClr val="dk1"/>
          </a:effectRef>
          <a:fontRef idx="minor">
            <a:schemeClr val="dk1"/>
          </a:fontRef>
        </p:style>
        <p:txBody>
          <a:bodyPr anchor="t">
            <a:normAutofit fontScale="90000"/>
          </a:bodyPr>
          <a:lstStyle/>
          <a:p>
            <a:pPr>
              <a:lnSpc>
                <a:spcPct val="120000"/>
              </a:lnSpc>
            </a:pPr>
            <a:r>
              <a:rPr lang="ja-JP" altLang="en-US" sz="1400" b="0" dirty="0">
                <a:solidFill>
                  <a:schemeClr val="tx1">
                    <a:lumMod val="75000"/>
                    <a:lumOff val="25000"/>
                  </a:schemeClr>
                </a:solidFill>
              </a:rPr>
              <a:t>回答欄</a:t>
            </a:r>
            <a:r>
              <a:rPr lang="en-US" altLang="ja-JP" sz="1400" b="0" dirty="0">
                <a:solidFill>
                  <a:schemeClr val="tx1">
                    <a:lumMod val="75000"/>
                    <a:lumOff val="25000"/>
                  </a:schemeClr>
                </a:solidFill>
              </a:rPr>
              <a:t>:</a:t>
            </a:r>
            <a:r>
              <a:rPr lang="ja-JP" altLang="en-US" sz="1400" b="0" dirty="0">
                <a:solidFill>
                  <a:schemeClr val="tx1">
                    <a:lumMod val="75000"/>
                    <a:lumOff val="25000"/>
                  </a:schemeClr>
                </a:solidFill>
              </a:rPr>
              <a:t>心のゆとりや時間の余裕から感じる豊かさ</a:t>
            </a:r>
            <a:br>
              <a:rPr lang="en-US" altLang="ja-JP" sz="1400" b="0" dirty="0">
                <a:solidFill>
                  <a:schemeClr val="tx1">
                    <a:lumMod val="75000"/>
                    <a:lumOff val="25000"/>
                  </a:schemeClr>
                </a:solidFill>
              </a:rPr>
            </a:br>
            <a:endParaRPr lang="ja-JP" altLang="en-US" sz="1400" b="0" dirty="0">
              <a:solidFill>
                <a:schemeClr val="tx1">
                  <a:lumMod val="75000"/>
                  <a:lumOff val="25000"/>
                </a:schemeClr>
              </a:solidFill>
            </a:endParaRP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a:solidFill>
                  <a:schemeClr val="tx1">
                    <a:lumMod val="75000"/>
                    <a:lumOff val="25000"/>
                  </a:schemeClr>
                </a:solidFill>
              </a:rPr>
              <a:t>お名前：向田　信幸（共立メンテナンス）</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90" y="297741"/>
            <a:ext cx="293627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着目した豊かさの要素・要件</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90" y="1350625"/>
            <a:ext cx="435934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豊かさの要素・要件が生まれた背景や要因</a:t>
            </a:r>
            <a:endParaRPr lang="ja-JP" altLang="en-US" sz="14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5063F392-5CE1-4F2D-958D-DA8948730174}"/>
              </a:ext>
            </a:extLst>
          </p:cNvPr>
          <p:cNvSpPr txBox="1">
            <a:spLocks/>
          </p:cNvSpPr>
          <p:nvPr/>
        </p:nvSpPr>
        <p:spPr>
          <a:xfrm>
            <a:off x="248990" y="1781475"/>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回答欄：豊かさは物質的（経済的）な豊かさと精神的（心）の豊かさがある</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日本の「世界幸福度ランキング」（国連発表）では</a:t>
            </a:r>
            <a:r>
              <a:rPr lang="en-US" altLang="ja-JP" sz="1400" b="0" dirty="0">
                <a:solidFill>
                  <a:schemeClr val="tx1">
                    <a:lumMod val="75000"/>
                    <a:lumOff val="25000"/>
                  </a:schemeClr>
                </a:solidFill>
              </a:rPr>
              <a:t>53</a:t>
            </a:r>
            <a:r>
              <a:rPr lang="ja-JP" altLang="en-US" sz="1400" b="0" dirty="0">
                <a:solidFill>
                  <a:schemeClr val="tx1">
                    <a:lumMod val="75000"/>
                    <a:lumOff val="25000"/>
                  </a:schemeClr>
                </a:solidFill>
              </a:rPr>
              <a:t>位</a:t>
            </a:r>
            <a:endParaRPr lang="en-US" altLang="ja-JP" sz="1400" b="0" dirty="0">
              <a:solidFill>
                <a:schemeClr val="tx1">
                  <a:lumMod val="75000"/>
                  <a:lumOff val="25000"/>
                </a:schemeClr>
              </a:solidFill>
            </a:endParaRPr>
          </a:p>
          <a:p>
            <a:pPr>
              <a:lnSpc>
                <a:spcPct val="120000"/>
              </a:lnSpc>
            </a:pPr>
            <a:endParaRPr lang="ja-JP" altLang="en-US" sz="1400" b="0" dirty="0">
              <a:solidFill>
                <a:schemeClr val="tx1">
                  <a:lumMod val="75000"/>
                  <a:lumOff val="25000"/>
                </a:schemeClr>
              </a:solidFill>
            </a:endParaRP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90" y="3886704"/>
            <a:ext cx="442595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92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着目する豊かさの要素・要件を阻害するコト・モノ</a:t>
            </a:r>
            <a:endParaRPr lang="ja-JP" altLang="en-US" sz="1400" b="0"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90" y="4297664"/>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回答欄：①仕事②家事③子育て　など</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時間と勝負</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人との交流（コロナ禍）</a:t>
            </a:r>
            <a:endParaRPr lang="en-US" altLang="ja-JP" sz="1400" b="0" dirty="0">
              <a:solidFill>
                <a:schemeClr val="tx1">
                  <a:lumMod val="75000"/>
                  <a:lumOff val="25000"/>
                </a:schemeClr>
              </a:solidFill>
            </a:endParaRPr>
          </a:p>
          <a:p>
            <a:pPr>
              <a:lnSpc>
                <a:spcPct val="120000"/>
              </a:lnSpc>
            </a:pPr>
            <a:r>
              <a:rPr lang="ja-JP" altLang="en-US" sz="1400" b="0">
                <a:solidFill>
                  <a:schemeClr val="tx1">
                    <a:lumMod val="75000"/>
                    <a:lumOff val="25000"/>
                  </a:schemeClr>
                </a:solidFill>
              </a:rPr>
              <a:t>自分勝手　</a:t>
            </a:r>
            <a:endParaRPr lang="ja-JP" altLang="en-US" sz="1400" b="0" dirty="0">
              <a:solidFill>
                <a:schemeClr val="tx1">
                  <a:lumMod val="75000"/>
                  <a:lumOff val="25000"/>
                </a:schemeClr>
              </a:solidFill>
            </a:endParaRP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4832394" y="85996"/>
            <a:ext cx="4420610" cy="278141"/>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２ワーク１豊かさを深掘りする</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Tree>
    <p:extLst>
      <p:ext uri="{BB962C8B-B14F-4D97-AF65-F5344CB8AC3E}">
        <p14:creationId xmlns:p14="http://schemas.microsoft.com/office/powerpoint/2010/main" val="764900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B273D-AC9D-41E5-8274-9D0F2B791303}"/>
              </a:ext>
            </a:extLst>
          </p:cNvPr>
          <p:cNvSpPr>
            <a:spLocks noGrp="1"/>
          </p:cNvSpPr>
          <p:nvPr>
            <p:ph type="ctrTitle"/>
          </p:nvPr>
        </p:nvSpPr>
        <p:spPr>
          <a:xfrm>
            <a:off x="284479" y="1125038"/>
            <a:ext cx="4287521" cy="5541216"/>
          </a:xfrm>
          <a:noFill/>
          <a:ln>
            <a:noFill/>
          </a:ln>
        </p:spPr>
        <p:style>
          <a:lnRef idx="2">
            <a:schemeClr val="dk1"/>
          </a:lnRef>
          <a:fillRef idx="1">
            <a:schemeClr val="lt1"/>
          </a:fillRef>
          <a:effectRef idx="0">
            <a:schemeClr val="dk1"/>
          </a:effectRef>
          <a:fontRef idx="minor">
            <a:schemeClr val="dk1"/>
          </a:fontRef>
        </p:style>
        <p:txBody>
          <a:bodyPr anchor="t">
            <a:normAutofit/>
          </a:bodyPr>
          <a:lstStyle/>
          <a:p>
            <a:pPr>
              <a:lnSpc>
                <a:spcPct val="120000"/>
              </a:lnSpc>
            </a:pPr>
            <a:r>
              <a:rPr lang="ja-JP" altLang="en-US" sz="1300" b="0" dirty="0">
                <a:solidFill>
                  <a:schemeClr val="tx1">
                    <a:lumMod val="75000"/>
                    <a:lumOff val="25000"/>
                  </a:schemeClr>
                </a:solidFill>
              </a:rPr>
              <a:t>　リンダ・グラッドンは、プレゼンテーションの中で、人生</a:t>
            </a:r>
            <a:r>
              <a:rPr lang="en-US" altLang="ja-JP" sz="1300" b="0" dirty="0">
                <a:solidFill>
                  <a:schemeClr val="tx1">
                    <a:lumMod val="75000"/>
                    <a:lumOff val="25000"/>
                  </a:schemeClr>
                </a:solidFill>
              </a:rPr>
              <a:t>100</a:t>
            </a:r>
            <a:r>
              <a:rPr lang="ja-JP" altLang="en-US" sz="1300" b="0" dirty="0">
                <a:solidFill>
                  <a:schemeClr val="tx1">
                    <a:lumMod val="75000"/>
                    <a:lumOff val="25000"/>
                  </a:schemeClr>
                </a:solidFill>
              </a:rPr>
              <a:t>年時代（長寿化）により訪れる変化として、「人生のマルチステージ化」「家族構成の変化」「生涯にわたる学びの重要性」の３点を挙げています。</a:t>
            </a:r>
            <a:br>
              <a:rPr lang="en-US" altLang="ja-JP" sz="1300" b="0" dirty="0">
                <a:solidFill>
                  <a:schemeClr val="tx1">
                    <a:lumMod val="75000"/>
                    <a:lumOff val="25000"/>
                  </a:schemeClr>
                </a:solidFill>
              </a:rPr>
            </a:b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この指摘を参照しながら、まずは、</a:t>
            </a:r>
            <a:r>
              <a:rPr lang="ja-JP" altLang="en-US" sz="1300" u="sng" dirty="0">
                <a:solidFill>
                  <a:schemeClr val="tx1">
                    <a:lumMod val="75000"/>
                    <a:lumOff val="25000"/>
                  </a:schemeClr>
                </a:solidFill>
              </a:rPr>
              <a:t>人生</a:t>
            </a:r>
            <a:r>
              <a:rPr lang="en-US" altLang="ja-JP" sz="1300" u="sng" dirty="0">
                <a:solidFill>
                  <a:schemeClr val="tx1">
                    <a:lumMod val="75000"/>
                    <a:lumOff val="25000"/>
                  </a:schemeClr>
                </a:solidFill>
              </a:rPr>
              <a:t>100</a:t>
            </a:r>
            <a:r>
              <a:rPr lang="ja-JP" altLang="en-US" sz="1300" u="sng" dirty="0">
                <a:solidFill>
                  <a:schemeClr val="tx1">
                    <a:lumMod val="75000"/>
                    <a:lumOff val="25000"/>
                  </a:schemeClr>
                </a:solidFill>
              </a:rPr>
              <a:t>年時代に訪れる、わたしたち個人の変化を考えてみてください。</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重要なことは、漠然と</a:t>
            </a:r>
            <a:r>
              <a:rPr lang="en-US" altLang="ja-JP" sz="1300" b="0" dirty="0">
                <a:solidFill>
                  <a:schemeClr val="tx1">
                    <a:lumMod val="75000"/>
                    <a:lumOff val="25000"/>
                  </a:schemeClr>
                </a:solidFill>
              </a:rPr>
              <a:t> 100</a:t>
            </a:r>
            <a:r>
              <a:rPr lang="ja-JP" altLang="en-US" sz="1300" b="0" dirty="0">
                <a:solidFill>
                  <a:schemeClr val="tx1">
                    <a:lumMod val="75000"/>
                    <a:lumOff val="25000"/>
                  </a:schemeClr>
                </a:solidFill>
              </a:rPr>
              <a:t>年後の未来や、その時に存在するであろう科学技術や社会問題を考えるのではないということです。まずは、自分が</a:t>
            </a:r>
            <a:r>
              <a:rPr lang="en-US" altLang="ja-JP" sz="1300" b="0" dirty="0">
                <a:solidFill>
                  <a:schemeClr val="tx1">
                    <a:lumMod val="75000"/>
                    <a:lumOff val="25000"/>
                  </a:schemeClr>
                </a:solidFill>
              </a:rPr>
              <a:t>80</a:t>
            </a:r>
            <a:r>
              <a:rPr lang="ja-JP" altLang="en-US" sz="1300" b="0" dirty="0">
                <a:solidFill>
                  <a:schemeClr val="tx1">
                    <a:lumMod val="75000"/>
                    <a:lumOff val="25000"/>
                  </a:schemeClr>
                </a:solidFill>
              </a:rPr>
              <a:t>歳になっても健康で活動できるとしたら、どのような暮らし方や働き方を選択するかを考えてみると良いかもしれません。</a:t>
            </a:r>
            <a:br>
              <a:rPr lang="en-US" altLang="ja-JP" sz="1300" b="0" dirty="0">
                <a:solidFill>
                  <a:schemeClr val="tx1">
                    <a:lumMod val="75000"/>
                    <a:lumOff val="25000"/>
                  </a:schemeClr>
                </a:solidFill>
              </a:rPr>
            </a:b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人生</a:t>
            </a:r>
            <a:r>
              <a:rPr lang="en-US" altLang="ja-JP" sz="1300" b="0" dirty="0">
                <a:solidFill>
                  <a:schemeClr val="tx1">
                    <a:lumMod val="75000"/>
                    <a:lumOff val="25000"/>
                  </a:schemeClr>
                </a:solidFill>
              </a:rPr>
              <a:t>100</a:t>
            </a:r>
            <a:r>
              <a:rPr lang="ja-JP" altLang="en-US" sz="1300" b="0" dirty="0">
                <a:solidFill>
                  <a:schemeClr val="tx1">
                    <a:lumMod val="75000"/>
                    <a:lumOff val="25000"/>
                  </a:schemeClr>
                </a:solidFill>
              </a:rPr>
              <a:t>年時代に生きる自分の姿をぼんやりと想定できたら、それぞれのライフシーンに訪れるであろう変化を考えてみます。</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a:t>
            </a:r>
            <a:r>
              <a:rPr lang="ja-JP" altLang="en-US" sz="1300" u="sng" dirty="0">
                <a:solidFill>
                  <a:schemeClr val="tx1">
                    <a:lumMod val="75000"/>
                    <a:lumOff val="25000"/>
                  </a:schemeClr>
                </a:solidFill>
              </a:rPr>
              <a:t>人生</a:t>
            </a:r>
            <a:r>
              <a:rPr lang="en-US" altLang="ja-JP" sz="1300" u="sng" dirty="0">
                <a:solidFill>
                  <a:schemeClr val="tx1">
                    <a:lumMod val="75000"/>
                    <a:lumOff val="25000"/>
                  </a:schemeClr>
                </a:solidFill>
              </a:rPr>
              <a:t>100</a:t>
            </a:r>
            <a:r>
              <a:rPr lang="ja-JP" altLang="en-US" sz="1300" u="sng" dirty="0">
                <a:solidFill>
                  <a:schemeClr val="tx1">
                    <a:lumMod val="75000"/>
                    <a:lumOff val="25000"/>
                  </a:schemeClr>
                </a:solidFill>
              </a:rPr>
              <a:t>年時代に際して、「住まいと暮らし方」の何が、どのように変化する（しない）と思いますか。</a:t>
            </a:r>
            <a:r>
              <a:rPr lang="ja-JP" altLang="en-US" sz="1300" b="0" dirty="0">
                <a:solidFill>
                  <a:schemeClr val="tx1">
                    <a:lumMod val="75000"/>
                    <a:lumOff val="25000"/>
                  </a:schemeClr>
                </a:solidFill>
              </a:rPr>
              <a:t>個人や社会の変化と照らし合わせながら、それぞれのライフシーンの変化を考えてください。</a:t>
            </a:r>
            <a:endParaRPr lang="en-US" altLang="ja-JP" sz="13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1569625A-B1C1-4166-BF90-293E10AF6A09}"/>
              </a:ext>
            </a:extLst>
          </p:cNvPr>
          <p:cNvSpPr txBox="1">
            <a:spLocks/>
          </p:cNvSpPr>
          <p:nvPr/>
        </p:nvSpPr>
        <p:spPr>
          <a:xfrm>
            <a:off x="284481" y="268468"/>
            <a:ext cx="7435046"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1800" dirty="0">
                <a:solidFill>
                  <a:schemeClr val="tx1">
                    <a:lumMod val="75000"/>
                    <a:lumOff val="25000"/>
                  </a:schemeClr>
                </a:solidFill>
              </a:rPr>
              <a:t>100</a:t>
            </a:r>
            <a:r>
              <a:rPr lang="ja-JP" altLang="en-US" sz="1800" dirty="0">
                <a:solidFill>
                  <a:schemeClr val="tx1">
                    <a:lumMod val="75000"/>
                    <a:lumOff val="25000"/>
                  </a:schemeClr>
                </a:solidFill>
              </a:rPr>
              <a:t>年後ではなく、人生</a:t>
            </a:r>
            <a:r>
              <a:rPr lang="en-US" altLang="ja-JP" sz="1800" dirty="0">
                <a:solidFill>
                  <a:schemeClr val="tx1">
                    <a:lumMod val="75000"/>
                    <a:lumOff val="25000"/>
                  </a:schemeClr>
                </a:solidFill>
              </a:rPr>
              <a:t>100</a:t>
            </a:r>
            <a:r>
              <a:rPr lang="ja-JP" altLang="en-US" sz="1800" dirty="0">
                <a:solidFill>
                  <a:schemeClr val="tx1">
                    <a:lumMod val="75000"/>
                    <a:lumOff val="25000"/>
                  </a:schemeClr>
                </a:solidFill>
              </a:rPr>
              <a:t>年時代を考える（個人ワーク：</a:t>
            </a:r>
            <a:r>
              <a:rPr lang="en-US" altLang="ja-JP" sz="1800" dirty="0">
                <a:solidFill>
                  <a:schemeClr val="tx1">
                    <a:lumMod val="75000"/>
                    <a:lumOff val="25000"/>
                  </a:schemeClr>
                </a:solidFill>
              </a:rPr>
              <a:t>15</a:t>
            </a:r>
            <a:r>
              <a:rPr lang="ja-JP" altLang="en-US" sz="1800" dirty="0">
                <a:solidFill>
                  <a:schemeClr val="tx1">
                    <a:lumMod val="75000"/>
                    <a:lumOff val="25000"/>
                  </a:schemeClr>
                </a:solidFill>
              </a:rPr>
              <a:t>分程度）</a:t>
            </a:r>
            <a:endParaRPr lang="en-US" altLang="ja-JP" sz="1800" dirty="0">
              <a:solidFill>
                <a:schemeClr val="tx1">
                  <a:lumMod val="75000"/>
                  <a:lumOff val="25000"/>
                </a:schemeClr>
              </a:solidFill>
            </a:endParaRPr>
          </a:p>
        </p:txBody>
      </p:sp>
      <p:grpSp>
        <p:nvGrpSpPr>
          <p:cNvPr id="4" name="グループ化 3">
            <a:extLst>
              <a:ext uri="{FF2B5EF4-FFF2-40B4-BE49-F238E27FC236}">
                <a16:creationId xmlns:a16="http://schemas.microsoft.com/office/drawing/2014/main" id="{18B3E074-41BC-46D8-A4A3-8F305F43A3E8}"/>
              </a:ext>
            </a:extLst>
          </p:cNvPr>
          <p:cNvGrpSpPr/>
          <p:nvPr/>
        </p:nvGrpSpPr>
        <p:grpSpPr>
          <a:xfrm>
            <a:off x="5092784" y="1112926"/>
            <a:ext cx="4051216" cy="4137303"/>
            <a:chOff x="5092784" y="2240582"/>
            <a:chExt cx="4051216" cy="4137303"/>
          </a:xfrm>
        </p:grpSpPr>
        <p:sp>
          <p:nvSpPr>
            <p:cNvPr id="3" name="正方形/長方形 2">
              <a:extLst>
                <a:ext uri="{FF2B5EF4-FFF2-40B4-BE49-F238E27FC236}">
                  <a16:creationId xmlns:a16="http://schemas.microsoft.com/office/drawing/2014/main" id="{15CF2FF7-3ECE-490D-8008-2546D63B4BB7}"/>
                </a:ext>
              </a:extLst>
            </p:cNvPr>
            <p:cNvSpPr/>
            <p:nvPr/>
          </p:nvSpPr>
          <p:spPr>
            <a:xfrm>
              <a:off x="5092784" y="2240582"/>
              <a:ext cx="4051216" cy="41373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タイトル 1">
              <a:extLst>
                <a:ext uri="{FF2B5EF4-FFF2-40B4-BE49-F238E27FC236}">
                  <a16:creationId xmlns:a16="http://schemas.microsoft.com/office/drawing/2014/main" id="{5762A824-64B8-40AF-900F-E01AA6A45F2C}"/>
                </a:ext>
              </a:extLst>
            </p:cNvPr>
            <p:cNvSpPr txBox="1">
              <a:spLocks/>
            </p:cNvSpPr>
            <p:nvPr/>
          </p:nvSpPr>
          <p:spPr>
            <a:xfrm>
              <a:off x="5092784" y="2340105"/>
              <a:ext cx="3860269" cy="3656277"/>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lnSpcReduction="100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1200" u="sng" dirty="0">
                  <a:solidFill>
                    <a:schemeClr val="tx1">
                      <a:lumMod val="75000"/>
                      <a:lumOff val="25000"/>
                    </a:schemeClr>
                  </a:solidFill>
                </a:rPr>
                <a:t>【</a:t>
              </a:r>
              <a:r>
                <a:rPr lang="ja-JP" altLang="en-US" sz="1200" u="sng" dirty="0">
                  <a:solidFill>
                    <a:schemeClr val="tx1">
                      <a:lumMod val="75000"/>
                      <a:lumOff val="25000"/>
                    </a:schemeClr>
                  </a:solidFill>
                </a:rPr>
                <a:t>人生</a:t>
              </a:r>
              <a:r>
                <a:rPr lang="en-US" altLang="ja-JP" sz="1200" u="sng" dirty="0">
                  <a:solidFill>
                    <a:schemeClr val="tx1">
                      <a:lumMod val="75000"/>
                      <a:lumOff val="25000"/>
                    </a:schemeClr>
                  </a:solidFill>
                </a:rPr>
                <a:t>100</a:t>
              </a:r>
              <a:r>
                <a:rPr lang="ja-JP" altLang="en-US" sz="1200" u="sng" dirty="0">
                  <a:solidFill>
                    <a:schemeClr val="tx1">
                      <a:lumMod val="75000"/>
                      <a:lumOff val="25000"/>
                    </a:schemeClr>
                  </a:solidFill>
                </a:rPr>
                <a:t>年時代に訪れる３つの変化</a:t>
              </a:r>
              <a:r>
                <a:rPr lang="en-US" altLang="ja-JP" sz="1200" u="sng" dirty="0">
                  <a:solidFill>
                    <a:schemeClr val="tx1">
                      <a:lumMod val="75000"/>
                      <a:lumOff val="25000"/>
                    </a:schemeClr>
                  </a:solidFill>
                </a:rPr>
                <a:t>】</a:t>
              </a:r>
              <a:r>
                <a:rPr lang="ja-JP" altLang="en-US" sz="1200" u="sng" dirty="0">
                  <a:solidFill>
                    <a:schemeClr val="tx1">
                      <a:lumMod val="75000"/>
                      <a:lumOff val="25000"/>
                    </a:schemeClr>
                  </a:solidFill>
                </a:rPr>
                <a:t>（リンダ・グラッドン）</a:t>
              </a:r>
              <a:endParaRPr lang="en-US" altLang="ja-JP" sz="1200" u="sng"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r>
                <a:rPr lang="ja-JP" altLang="en-US" sz="1200" b="0" dirty="0">
                  <a:solidFill>
                    <a:schemeClr val="tx1">
                      <a:lumMod val="75000"/>
                      <a:lumOff val="25000"/>
                    </a:schemeClr>
                  </a:solidFill>
                </a:rPr>
                <a:t>　首相官邸の「人生</a:t>
              </a:r>
              <a:r>
                <a:rPr lang="en-US" altLang="ja-JP" sz="1200" b="0" dirty="0">
                  <a:solidFill>
                    <a:schemeClr val="tx1">
                      <a:lumMod val="75000"/>
                      <a:lumOff val="25000"/>
                    </a:schemeClr>
                  </a:solidFill>
                </a:rPr>
                <a:t>100</a:t>
              </a:r>
              <a:r>
                <a:rPr lang="ja-JP" altLang="en-US" sz="1200" b="0" dirty="0">
                  <a:solidFill>
                    <a:schemeClr val="tx1">
                      <a:lumMod val="75000"/>
                      <a:lumOff val="25000"/>
                    </a:schemeClr>
                  </a:solidFill>
                </a:rPr>
                <a:t>年時代構想会議」の委員であるリンダ・グラッドンは、人生</a:t>
              </a:r>
              <a:r>
                <a:rPr lang="en-US" altLang="ja-JP" sz="1200" b="0" dirty="0">
                  <a:solidFill>
                    <a:schemeClr val="tx1">
                      <a:lumMod val="75000"/>
                      <a:lumOff val="25000"/>
                    </a:schemeClr>
                  </a:solidFill>
                </a:rPr>
                <a:t>100</a:t>
              </a:r>
              <a:r>
                <a:rPr lang="ja-JP" altLang="en-US" sz="1200" b="0" dirty="0">
                  <a:solidFill>
                    <a:schemeClr val="tx1">
                      <a:lumMod val="75000"/>
                      <a:lumOff val="25000"/>
                    </a:schemeClr>
                  </a:solidFill>
                </a:rPr>
                <a:t>年時代の変化として「人生のマルチステージ化」「家族構成の変化」「生涯にわたる学びの重要性」の３つを示唆した。</a:t>
              </a: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r>
                <a:rPr lang="ja-JP" altLang="en-US" sz="1200" b="0" dirty="0">
                  <a:solidFill>
                    <a:schemeClr val="tx1">
                      <a:lumMod val="75000"/>
                      <a:lumOff val="25000"/>
                    </a:schemeClr>
                  </a:solidFill>
                </a:rPr>
                <a:t>　特に「雇用や働き方」に関して、より長く働くためには、生涯を通じてレジリエンス（弾性力）を維持する必要があると述べている。</a:t>
              </a:r>
              <a:r>
                <a:rPr lang="en-US" altLang="ja-JP" sz="1200" b="0" dirty="0">
                  <a:solidFill>
                    <a:schemeClr val="tx1">
                      <a:lumMod val="75000"/>
                      <a:lumOff val="25000"/>
                    </a:schemeClr>
                  </a:solidFill>
                </a:rPr>
                <a:t>70</a:t>
              </a:r>
              <a:r>
                <a:rPr lang="ja-JP" altLang="en-US" sz="1200" b="0" dirty="0">
                  <a:solidFill>
                    <a:schemeClr val="tx1">
                      <a:lumMod val="75000"/>
                      <a:lumOff val="25000"/>
                    </a:schemeClr>
                  </a:solidFill>
                </a:rPr>
                <a:t>代になるまで働く意思やエネルギーを維持するためには、新たな「学びを手助けする仕事（能力向上、能力開発など）」や、「学び続けられる環境（柔軟な労働環境、休暇など）」が重要となる。このような労働の機会を拡大するためには、新しい科学技術を活用することや、多様な関係者同士の共同が重要だと述べている。</a:t>
              </a: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p:txBody>
        </p:sp>
        <p:sp>
          <p:nvSpPr>
            <p:cNvPr id="7" name="テキスト ボックス 6">
              <a:extLst>
                <a:ext uri="{FF2B5EF4-FFF2-40B4-BE49-F238E27FC236}">
                  <a16:creationId xmlns:a16="http://schemas.microsoft.com/office/drawing/2014/main" id="{A4788AB8-758C-4450-A4EF-A3CA629C935C}"/>
                </a:ext>
              </a:extLst>
            </p:cNvPr>
            <p:cNvSpPr txBox="1"/>
            <p:nvPr/>
          </p:nvSpPr>
          <p:spPr>
            <a:xfrm>
              <a:off x="5092784" y="5906673"/>
              <a:ext cx="3913234" cy="369332"/>
            </a:xfrm>
            <a:prstGeom prst="rect">
              <a:avLst/>
            </a:prstGeom>
            <a:noFill/>
          </p:spPr>
          <p:txBody>
            <a:bodyPr wrap="square" rtlCol="0">
              <a:spAutoFit/>
            </a:bodyPr>
            <a:lstStyle/>
            <a:p>
              <a:r>
                <a:rPr kumimoji="1" lang="ja-JP" altLang="en-US" sz="900" dirty="0">
                  <a:solidFill>
                    <a:schemeClr val="tx1">
                      <a:lumMod val="75000"/>
                      <a:lumOff val="25000"/>
                    </a:schemeClr>
                  </a:solidFill>
                </a:rPr>
                <a:t>（参考：「人生</a:t>
              </a:r>
              <a:r>
                <a:rPr kumimoji="1" lang="en-US" altLang="ja-JP" sz="900" dirty="0">
                  <a:solidFill>
                    <a:schemeClr val="tx1">
                      <a:lumMod val="75000"/>
                      <a:lumOff val="25000"/>
                    </a:schemeClr>
                  </a:solidFill>
                </a:rPr>
                <a:t>100</a:t>
              </a:r>
              <a:r>
                <a:rPr kumimoji="1" lang="ja-JP" altLang="en-US" sz="900" dirty="0">
                  <a:solidFill>
                    <a:schemeClr val="tx1">
                      <a:lumMod val="75000"/>
                      <a:lumOff val="25000"/>
                    </a:schemeClr>
                  </a:solidFill>
                </a:rPr>
                <a:t>年時代構想会議（リンダ・グラッドン提出資料）」</a:t>
              </a:r>
              <a:r>
                <a:rPr kumimoji="1" lang="en-US" altLang="ja-JP" sz="900" dirty="0">
                  <a:solidFill>
                    <a:schemeClr val="tx1">
                      <a:lumMod val="75000"/>
                      <a:lumOff val="25000"/>
                    </a:schemeClr>
                  </a:solidFill>
                </a:rPr>
                <a:t>, </a:t>
              </a:r>
              <a:r>
                <a:rPr kumimoji="1" lang="ja-JP" altLang="en-US" sz="900" dirty="0">
                  <a:solidFill>
                    <a:schemeClr val="tx1">
                      <a:lumMod val="75000"/>
                      <a:lumOff val="25000"/>
                    </a:schemeClr>
                  </a:solidFill>
                </a:rPr>
                <a:t>首相官邸</a:t>
              </a:r>
              <a:r>
                <a:rPr kumimoji="1" lang="en-US" altLang="ja-JP" sz="900" dirty="0">
                  <a:solidFill>
                    <a:schemeClr val="tx1">
                      <a:lumMod val="75000"/>
                      <a:lumOff val="25000"/>
                    </a:schemeClr>
                  </a:solidFill>
                </a:rPr>
                <a:t>,  http://www.kantei.go.jp/jp/singi/jinsei100nen/</a:t>
              </a:r>
              <a:endParaRPr kumimoji="1" lang="ja-JP" altLang="en-US" sz="900" dirty="0">
                <a:solidFill>
                  <a:schemeClr val="tx1">
                    <a:lumMod val="75000"/>
                    <a:lumOff val="25000"/>
                  </a:schemeClr>
                </a:solidFill>
              </a:endParaRPr>
            </a:p>
          </p:txBody>
        </p:sp>
      </p:grpSp>
    </p:spTree>
    <p:extLst>
      <p:ext uri="{BB962C8B-B14F-4D97-AF65-F5344CB8AC3E}">
        <p14:creationId xmlns:p14="http://schemas.microsoft.com/office/powerpoint/2010/main" val="48926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dirty="0">
                <a:solidFill>
                  <a:schemeClr val="tx1">
                    <a:lumMod val="75000"/>
                    <a:lumOff val="25000"/>
                  </a:schemeClr>
                </a:solidFill>
              </a:rPr>
              <a:t>お名前：向田　信幸（共立メンテナンス）</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89" y="434592"/>
            <a:ext cx="512235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人間が長寿化することにより起こるであろう個人の変化</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89" y="2227733"/>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年時代の個人の変化によって生まれるであろう新たな住まいと暮らし方</a:t>
            </a:r>
            <a:endParaRPr lang="ja-JP" altLang="en-US" sz="1400" b="0" dirty="0">
              <a:solidFill>
                <a:schemeClr val="tx1">
                  <a:lumMod val="75000"/>
                  <a:lumOff val="25000"/>
                </a:schemeClr>
              </a:solidFill>
            </a:endParaRP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89" y="4316350"/>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年時代には、住まいと暮らし方のどのような側面・性質が重要となるか</a:t>
            </a:r>
            <a:endParaRPr lang="en-US" altLang="ja-JP" sz="1400" u="sng"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89" y="4706864"/>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地域と</a:t>
            </a:r>
            <a:r>
              <a:rPr lang="ja-JP" altLang="en-US" sz="1400" b="0">
                <a:solidFill>
                  <a:schemeClr val="tx1">
                    <a:lumMod val="75000"/>
                    <a:lumOff val="25000"/>
                  </a:schemeClr>
                </a:solidFill>
              </a:rPr>
              <a:t>のコミュニティ（老若男女）</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マイホーム定住派→賃貸移住派</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フラットな自由な選択</a:t>
            </a:r>
            <a:endParaRPr lang="en-US" altLang="ja-JP" sz="1400" b="0" dirty="0">
              <a:solidFill>
                <a:schemeClr val="tx1">
                  <a:lumMod val="75000"/>
                  <a:lumOff val="25000"/>
                </a:schemeClr>
              </a:solidFill>
            </a:endParaRPr>
          </a:p>
          <a:p>
            <a:pPr>
              <a:lnSpc>
                <a:spcPct val="120000"/>
              </a:lnSpc>
            </a:pPr>
            <a:endParaRPr lang="ja-JP" altLang="en-US" sz="1400" b="0" dirty="0">
              <a:solidFill>
                <a:schemeClr val="tx1">
                  <a:lumMod val="75000"/>
                  <a:lumOff val="25000"/>
                </a:schemeClr>
              </a:solidFill>
            </a:endParaRP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3887714" y="85997"/>
            <a:ext cx="5256286" cy="332534"/>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２ワーク２人生１００年時代のライフシーンの変化</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
        <p:nvSpPr>
          <p:cNvPr id="10" name="タイトル 1">
            <a:extLst>
              <a:ext uri="{FF2B5EF4-FFF2-40B4-BE49-F238E27FC236}">
                <a16:creationId xmlns:a16="http://schemas.microsoft.com/office/drawing/2014/main" id="{3B2367C4-4487-41FF-9D85-63FD6BE9AE1F}"/>
              </a:ext>
            </a:extLst>
          </p:cNvPr>
          <p:cNvSpPr txBox="1">
            <a:spLocks/>
          </p:cNvSpPr>
          <p:nvPr/>
        </p:nvSpPr>
        <p:spPr>
          <a:xfrm>
            <a:off x="248989" y="862516"/>
            <a:ext cx="8627723" cy="1173761"/>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同じ場所に住む意味（一生の住み家）</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家族構成→少子化による家族団らんの変化（一人住まい）</a:t>
            </a:r>
          </a:p>
        </p:txBody>
      </p:sp>
      <p:sp>
        <p:nvSpPr>
          <p:cNvPr id="13" name="タイトル 1">
            <a:extLst>
              <a:ext uri="{FF2B5EF4-FFF2-40B4-BE49-F238E27FC236}">
                <a16:creationId xmlns:a16="http://schemas.microsoft.com/office/drawing/2014/main" id="{CDF1F895-A802-407B-8A3A-E363398C54D5}"/>
              </a:ext>
            </a:extLst>
          </p:cNvPr>
          <p:cNvSpPr txBox="1">
            <a:spLocks/>
          </p:cNvSpPr>
          <p:nvPr/>
        </p:nvSpPr>
        <p:spPr>
          <a:xfrm>
            <a:off x="248989" y="2617710"/>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lnSpcReduction="100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住宅購入：結婚や子供の誕生など</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子育て重視し都会よりも郊外→都会に</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子供の成長（独立）と共に子供部屋は空き、部屋が余る加齢による体力衰退で広い部屋の移動も苦痛</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引越しやリフォームでライフスタイルにあった住み替えを検討する（増える？）</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戸建てよりマンション？</a:t>
            </a:r>
          </a:p>
        </p:txBody>
      </p:sp>
    </p:spTree>
    <p:extLst>
      <p:ext uri="{BB962C8B-B14F-4D97-AF65-F5344CB8AC3E}">
        <p14:creationId xmlns:p14="http://schemas.microsoft.com/office/powerpoint/2010/main" val="110681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C6D16DCF-E0BF-40B2-9C97-3CE5BD1C3CFB}"/>
              </a:ext>
            </a:extLst>
          </p:cNvPr>
          <p:cNvSpPr/>
          <p:nvPr/>
        </p:nvSpPr>
        <p:spPr>
          <a:xfrm>
            <a:off x="248920" y="180021"/>
            <a:ext cx="8646160" cy="6497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a:extLst>
              <a:ext uri="{FF2B5EF4-FFF2-40B4-BE49-F238E27FC236}">
                <a16:creationId xmlns:a16="http://schemas.microsoft.com/office/drawing/2014/main" id="{30645D2B-6C8F-4BE6-B9C5-228B7F85A357}"/>
              </a:ext>
            </a:extLst>
          </p:cNvPr>
          <p:cNvSpPr>
            <a:spLocks noGrp="1"/>
          </p:cNvSpPr>
          <p:nvPr>
            <p:ph type="sldNum" sz="quarter" idx="12"/>
          </p:nvPr>
        </p:nvSpPr>
        <p:spPr/>
        <p:txBody>
          <a:bodyPr/>
          <a:lstStyle/>
          <a:p>
            <a:fld id="{C7C27EC7-229D-48B3-A49A-EA085645C675}" type="slidenum">
              <a:rPr kumimoji="1" lang="ja-JP" altLang="en-US" smtClean="0"/>
              <a:t>5</a:t>
            </a:fld>
            <a:endParaRPr kumimoji="1" lang="ja-JP" altLang="en-US"/>
          </a:p>
        </p:txBody>
      </p:sp>
      <p:sp>
        <p:nvSpPr>
          <p:cNvPr id="7" name="テキスト プレースホルダー 6">
            <a:extLst>
              <a:ext uri="{FF2B5EF4-FFF2-40B4-BE49-F238E27FC236}">
                <a16:creationId xmlns:a16="http://schemas.microsoft.com/office/drawing/2014/main" id="{B7F8BFB0-29D9-427C-B5CA-75AF009681C0}"/>
              </a:ext>
            </a:extLst>
          </p:cNvPr>
          <p:cNvSpPr>
            <a:spLocks noGrp="1"/>
          </p:cNvSpPr>
          <p:nvPr>
            <p:ph type="body" idx="13"/>
          </p:nvPr>
        </p:nvSpPr>
        <p:spPr>
          <a:xfrm>
            <a:off x="3465691" y="2167634"/>
            <a:ext cx="2212618" cy="542925"/>
          </a:xfrm>
        </p:spPr>
        <p:txBody>
          <a:bodyPr>
            <a:normAutofit/>
          </a:bodyPr>
          <a:lstStyle/>
          <a:p>
            <a:pPr algn="ctr"/>
            <a:r>
              <a:rPr lang="en-US" altLang="ja-JP" dirty="0">
                <a:solidFill>
                  <a:schemeClr val="tx1">
                    <a:lumMod val="75000"/>
                    <a:lumOff val="25000"/>
                  </a:schemeClr>
                </a:solidFill>
              </a:rPr>
              <a:t>【Work</a:t>
            </a:r>
            <a:r>
              <a:rPr lang="ja-JP" altLang="en-US" dirty="0">
                <a:solidFill>
                  <a:schemeClr val="tx1">
                    <a:lumMod val="75000"/>
                    <a:lumOff val="25000"/>
                  </a:schemeClr>
                </a:solidFill>
              </a:rPr>
              <a:t> </a:t>
            </a:r>
            <a:r>
              <a:rPr lang="en-US" altLang="ja-JP" dirty="0">
                <a:solidFill>
                  <a:schemeClr val="tx1">
                    <a:lumMod val="75000"/>
                    <a:lumOff val="25000"/>
                  </a:schemeClr>
                </a:solidFill>
              </a:rPr>
              <a:t>3】</a:t>
            </a:r>
            <a:endParaRPr lang="ja-JP" altLang="en-US" dirty="0">
              <a:solidFill>
                <a:schemeClr val="tx1">
                  <a:lumMod val="75000"/>
                  <a:lumOff val="25000"/>
                </a:schemeClr>
              </a:solidFill>
            </a:endParaRPr>
          </a:p>
        </p:txBody>
      </p:sp>
      <p:sp>
        <p:nvSpPr>
          <p:cNvPr id="2" name="タイトル 1">
            <a:extLst>
              <a:ext uri="{FF2B5EF4-FFF2-40B4-BE49-F238E27FC236}">
                <a16:creationId xmlns:a16="http://schemas.microsoft.com/office/drawing/2014/main" id="{155167B1-00F6-490E-8D18-F5908EBAD5BD}"/>
              </a:ext>
            </a:extLst>
          </p:cNvPr>
          <p:cNvSpPr>
            <a:spLocks noGrp="1"/>
          </p:cNvSpPr>
          <p:nvPr>
            <p:ph type="title" idx="4294967295"/>
          </p:nvPr>
        </p:nvSpPr>
        <p:spPr>
          <a:xfrm>
            <a:off x="628650" y="3091543"/>
            <a:ext cx="7886700" cy="939282"/>
          </a:xfrm>
        </p:spPr>
        <p:txBody>
          <a:bodyPr>
            <a:normAutofit/>
          </a:bodyPr>
          <a:lstStyle/>
          <a:p>
            <a:pPr algn="ctr"/>
            <a:r>
              <a:rPr lang="ja-JP" altLang="en-US" sz="3600" b="1" dirty="0">
                <a:solidFill>
                  <a:schemeClr val="tx1">
                    <a:lumMod val="75000"/>
                    <a:lumOff val="25000"/>
                  </a:schemeClr>
                </a:solidFill>
              </a:rPr>
              <a:t>全体フリーディスカッション</a:t>
            </a:r>
          </a:p>
        </p:txBody>
      </p:sp>
      <p:sp>
        <p:nvSpPr>
          <p:cNvPr id="6" name="テキスト ボックス 5">
            <a:extLst>
              <a:ext uri="{FF2B5EF4-FFF2-40B4-BE49-F238E27FC236}">
                <a16:creationId xmlns:a16="http://schemas.microsoft.com/office/drawing/2014/main" id="{39959288-38AC-4505-B51C-D9AF12F16D29}"/>
              </a:ext>
            </a:extLst>
          </p:cNvPr>
          <p:cNvSpPr txBox="1"/>
          <p:nvPr/>
        </p:nvSpPr>
        <p:spPr>
          <a:xfrm>
            <a:off x="957943" y="4647949"/>
            <a:ext cx="7228114" cy="1569660"/>
          </a:xfrm>
          <a:prstGeom prst="rect">
            <a:avLst/>
          </a:prstGeom>
          <a:noFill/>
        </p:spPr>
        <p:txBody>
          <a:bodyPr wrap="square" rtlCol="0">
            <a:spAutoFit/>
          </a:bodyPr>
          <a:lstStyle/>
          <a:p>
            <a:r>
              <a:rPr kumimoji="1" lang="ja-JP" altLang="en-US" sz="1600" dirty="0">
                <a:solidFill>
                  <a:schemeClr val="tx1">
                    <a:lumMod val="75000"/>
                    <a:lumOff val="25000"/>
                  </a:schemeClr>
                </a:solidFill>
              </a:rPr>
              <a:t>チーム全体で、人生</a:t>
            </a:r>
            <a:r>
              <a:rPr kumimoji="1" lang="en-US" altLang="ja-JP" sz="1600" dirty="0">
                <a:solidFill>
                  <a:schemeClr val="tx1">
                    <a:lumMod val="75000"/>
                    <a:lumOff val="25000"/>
                  </a:schemeClr>
                </a:solidFill>
              </a:rPr>
              <a:t>100</a:t>
            </a:r>
            <a:r>
              <a:rPr kumimoji="1" lang="ja-JP" altLang="en-US" sz="1600" dirty="0">
                <a:solidFill>
                  <a:schemeClr val="tx1">
                    <a:lumMod val="75000"/>
                    <a:lumOff val="25000"/>
                  </a:schemeClr>
                </a:solidFill>
              </a:rPr>
              <a:t>年時代のライフシーンの「豊かさ」に関わることをなんでも話し合ってください（座長、担当教員からのワークを行っていただいても構いません）。</a:t>
            </a:r>
            <a:endParaRPr kumimoji="1" lang="en-US" altLang="ja-JP" sz="1600" dirty="0">
              <a:solidFill>
                <a:schemeClr val="tx1">
                  <a:lumMod val="75000"/>
                  <a:lumOff val="25000"/>
                </a:schemeClr>
              </a:solidFill>
            </a:endParaRPr>
          </a:p>
          <a:p>
            <a:r>
              <a:rPr kumimoji="1" lang="ja-JP" altLang="en-US" sz="1600" dirty="0">
                <a:solidFill>
                  <a:schemeClr val="tx1">
                    <a:lumMod val="75000"/>
                    <a:lumOff val="25000"/>
                  </a:schemeClr>
                </a:solidFill>
              </a:rPr>
              <a:t>なお、次回のワークショップでは、人生</a:t>
            </a:r>
            <a:r>
              <a:rPr kumimoji="1" lang="en-US" altLang="ja-JP" sz="1600" dirty="0">
                <a:solidFill>
                  <a:schemeClr val="tx1">
                    <a:lumMod val="75000"/>
                    <a:lumOff val="25000"/>
                  </a:schemeClr>
                </a:solidFill>
              </a:rPr>
              <a:t>100</a:t>
            </a:r>
            <a:r>
              <a:rPr kumimoji="1" lang="ja-JP" altLang="en-US" sz="1600" dirty="0">
                <a:solidFill>
                  <a:schemeClr val="tx1">
                    <a:lumMod val="75000"/>
                    <a:lumOff val="25000"/>
                  </a:schemeClr>
                </a:solidFill>
              </a:rPr>
              <a:t>年時代のライフシーンを豊かにするデザインのアイデアを考えます。その前に、人生</a:t>
            </a:r>
            <a:r>
              <a:rPr kumimoji="1" lang="en-US" altLang="ja-JP" sz="1600" dirty="0">
                <a:solidFill>
                  <a:schemeClr val="tx1">
                    <a:lumMod val="75000"/>
                    <a:lumOff val="25000"/>
                  </a:schemeClr>
                </a:solidFill>
              </a:rPr>
              <a:t>100</a:t>
            </a:r>
            <a:r>
              <a:rPr kumimoji="1" lang="ja-JP" altLang="en-US" sz="1600" dirty="0">
                <a:solidFill>
                  <a:schemeClr val="tx1">
                    <a:lumMod val="75000"/>
                    <a:lumOff val="25000"/>
                  </a:schemeClr>
                </a:solidFill>
              </a:rPr>
              <a:t>年時代について、考えたいこと、知っておきたいことを共有してみてください。</a:t>
            </a:r>
          </a:p>
        </p:txBody>
      </p:sp>
      <p:cxnSp>
        <p:nvCxnSpPr>
          <p:cNvPr id="8" name="直線コネクタ 7">
            <a:extLst>
              <a:ext uri="{FF2B5EF4-FFF2-40B4-BE49-F238E27FC236}">
                <a16:creationId xmlns:a16="http://schemas.microsoft.com/office/drawing/2014/main" id="{D6CE4DFF-CB8E-467A-A1FF-C9D87856A034}"/>
              </a:ext>
            </a:extLst>
          </p:cNvPr>
          <p:cNvCxnSpPr>
            <a:cxnSpLocks/>
          </p:cNvCxnSpPr>
          <p:nvPr/>
        </p:nvCxnSpPr>
        <p:spPr>
          <a:xfrm>
            <a:off x="783772" y="4149012"/>
            <a:ext cx="7588068" cy="0"/>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92995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84480" y="1412242"/>
            <a:ext cx="8300720" cy="4551681"/>
          </a:xfrm>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pPr>
              <a:lnSpc>
                <a:spcPct val="120000"/>
              </a:lnSpc>
            </a:pPr>
            <a:r>
              <a:rPr lang="ja-JP" altLang="en-US" sz="1400" u="sng" dirty="0">
                <a:solidFill>
                  <a:schemeClr val="tx1">
                    <a:lumMod val="75000"/>
                    <a:lumOff val="25000"/>
                  </a:schemeClr>
                </a:solidFill>
              </a:rPr>
              <a:t>１）人生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年時代の住まいと暮らし方を考えるにあたって、もしも分かったら面白そうな統計情報があれば挙げてください（事務局が調査を全て対応できるわけではありません）</a:t>
            </a: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r>
              <a:rPr lang="ja-JP" altLang="en-US" sz="1400" u="sng" dirty="0">
                <a:solidFill>
                  <a:schemeClr val="tx1">
                    <a:lumMod val="75000"/>
                    <a:lumOff val="25000"/>
                  </a:schemeClr>
                </a:solidFill>
              </a:rPr>
              <a:t>２）人生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年時代の住まいと暮らし方に関連した、書籍や論文があればチーム内で共有してみてください</a:t>
            </a: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endParaRPr lang="ja-JP" altLang="en-US" sz="1400" b="0" dirty="0">
              <a:solidFill>
                <a:schemeClr val="tx1">
                  <a:lumMod val="75000"/>
                  <a:lumOff val="25000"/>
                </a:schemeClr>
              </a:solidFill>
            </a:endParaRP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284480" y="609603"/>
            <a:ext cx="5374640"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次回のワークショップにむけて</a:t>
            </a:r>
            <a:endParaRPr lang="en-US" altLang="ja-JP" sz="2000" dirty="0">
              <a:solidFill>
                <a:schemeClr val="tx1">
                  <a:lumMod val="75000"/>
                  <a:lumOff val="25000"/>
                </a:schemeClr>
              </a:solidFill>
            </a:endParaRPr>
          </a:p>
        </p:txBody>
      </p:sp>
    </p:spTree>
    <p:extLst>
      <p:ext uri="{BB962C8B-B14F-4D97-AF65-F5344CB8AC3E}">
        <p14:creationId xmlns:p14="http://schemas.microsoft.com/office/powerpoint/2010/main" val="1742237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1569625A-B1C1-4166-BF90-293E10AF6A09}"/>
              </a:ext>
            </a:extLst>
          </p:cNvPr>
          <p:cNvSpPr txBox="1">
            <a:spLocks/>
          </p:cNvSpPr>
          <p:nvPr/>
        </p:nvSpPr>
        <p:spPr>
          <a:xfrm>
            <a:off x="629919" y="1574801"/>
            <a:ext cx="6255331"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人生１００年時代に住まいと暮らし方の</a:t>
            </a:r>
            <a:endParaRPr lang="en-US" altLang="ja-JP" sz="200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6926D8DB-7EC4-4585-B970-9F468F5F8096}"/>
              </a:ext>
            </a:extLst>
          </p:cNvPr>
          <p:cNvSpPr txBox="1">
            <a:spLocks/>
          </p:cNvSpPr>
          <p:nvPr/>
        </p:nvSpPr>
        <p:spPr>
          <a:xfrm>
            <a:off x="7193280" y="5059681"/>
            <a:ext cx="1259840"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が変わる。</a:t>
            </a:r>
            <a:endParaRPr lang="en-US" altLang="ja-JP" sz="2000" dirty="0">
              <a:solidFill>
                <a:schemeClr val="tx1">
                  <a:lumMod val="75000"/>
                  <a:lumOff val="25000"/>
                </a:schemeClr>
              </a:solidFill>
            </a:endParaRPr>
          </a:p>
        </p:txBody>
      </p:sp>
      <p:sp>
        <p:nvSpPr>
          <p:cNvPr id="7" name="正方形/長方形 6">
            <a:extLst>
              <a:ext uri="{FF2B5EF4-FFF2-40B4-BE49-F238E27FC236}">
                <a16:creationId xmlns:a16="http://schemas.microsoft.com/office/drawing/2014/main" id="{29906DB2-0A5D-4DB3-A3F7-448B2B63A127}"/>
              </a:ext>
            </a:extLst>
          </p:cNvPr>
          <p:cNvSpPr/>
          <p:nvPr/>
        </p:nvSpPr>
        <p:spPr>
          <a:xfrm>
            <a:off x="629920" y="2250443"/>
            <a:ext cx="7701280" cy="2809238"/>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a:extLst>
              <a:ext uri="{FF2B5EF4-FFF2-40B4-BE49-F238E27FC236}">
                <a16:creationId xmlns:a16="http://schemas.microsoft.com/office/drawing/2014/main" id="{A053647E-8284-477E-B7EC-D3C724946FBC}"/>
              </a:ext>
            </a:extLst>
          </p:cNvPr>
          <p:cNvSpPr txBox="1">
            <a:spLocks/>
          </p:cNvSpPr>
          <p:nvPr/>
        </p:nvSpPr>
        <p:spPr>
          <a:xfrm>
            <a:off x="284480" y="609603"/>
            <a:ext cx="1808480"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本日のまとめ</a:t>
            </a:r>
            <a:endParaRPr lang="en-US" altLang="ja-JP" sz="2000" dirty="0">
              <a:solidFill>
                <a:schemeClr val="tx1">
                  <a:lumMod val="75000"/>
                  <a:lumOff val="25000"/>
                </a:schemeClr>
              </a:solidFill>
            </a:endParaRPr>
          </a:p>
        </p:txBody>
      </p:sp>
    </p:spTree>
    <p:extLst>
      <p:ext uri="{BB962C8B-B14F-4D97-AF65-F5344CB8AC3E}">
        <p14:creationId xmlns:p14="http://schemas.microsoft.com/office/powerpoint/2010/main" val="1462683454"/>
      </p:ext>
    </p:extLst>
  </p:cSld>
  <p:clrMapOvr>
    <a:masterClrMapping/>
  </p:clrMapOvr>
</p:sld>
</file>

<file path=ppt/theme/theme1.xml><?xml version="1.0" encoding="utf-8"?>
<a:theme xmlns:a="http://schemas.openxmlformats.org/drawingml/2006/main" name="Office テーマ">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25648</TotalTime>
  <Words>1233</Words>
  <Application>Microsoft Office PowerPoint</Application>
  <PresentationFormat>画面に合わせる (4:3)</PresentationFormat>
  <Paragraphs>50</Paragraphs>
  <Slides>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游ゴシック</vt:lpstr>
      <vt:lpstr>游ゴシック Light</vt:lpstr>
      <vt:lpstr>Arial</vt:lpstr>
      <vt:lpstr>Office テーマ</vt:lpstr>
      <vt:lpstr>１）前回のまとめを振り返り、「住まいと暮らし方」の豊かさを考えるために、自分が着目していた要素・要件を一つとりあげてください（このまとめの中に出てきていない「住まいと暮らし方」特有の視点を追加しても構いません）。   ２）上記の着目点に関して、豊かなライフシーンの生まれるときの状況や場面を改めて思い返してください。どのような局面で「住まいと暮らし方」の豊かさは実現していましたか。 （例：「非日常性から感じる豊かさ」を選んだ場合には、非日常な経験がどのような状況や環境が整っていたときに行えたのかを考えてみてください）   ３）豊かなライフシーンを阻害しているモノ・コトにどのようなものがあるかを考えてみてください。 （例：「自由であることで感じる豊かさ」を選んだ場合には、なぜ私たちは豊かさのための「自由な選択」がいつもできていないのかという理由や要因を考えてください）</vt:lpstr>
      <vt:lpstr>回答欄:心のゆとりや時間の余裕から感じる豊かさ </vt:lpstr>
      <vt:lpstr>　リンダ・グラッドンは、プレゼンテーションの中で、人生100年時代（長寿化）により訪れる変化として、「人生のマルチステージ化」「家族構成の変化」「生涯にわたる学びの重要性」の３点を挙げています。  　この指摘を参照しながら、まずは、人生100年時代に訪れる、わたしたち個人の変化を考えてみてください。 　重要なことは、漠然と 100年後の未来や、その時に存在するであろう科学技術や社会問題を考えるのではないということです。まずは、自分が80歳になっても健康で活動できるとしたら、どのような暮らし方や働き方を選択するかを考えてみると良いかもしれません。  　人生100年時代に生きる自分の姿をぼんやりと想定できたら、それぞれのライフシーンに訪れるであろう変化を考えてみます。 　人生100年時代に際して、「住まいと暮らし方」の何が、どのように変化する（しない）と思いますか。個人や社会の変化と照らし合わせながら、それぞれのライフシーンの変化を考えてください。</vt:lpstr>
      <vt:lpstr>PowerPoint プレゼンテーション</vt:lpstr>
      <vt:lpstr>全体フリーディスカッション</vt:lpstr>
      <vt:lpstr>１）人生100年時代の住まいと暮らし方を考えるにあたって、もしも分かったら面白そうな統計情報があれば挙げてください（事務局が調査を全て対応できるわけではありません）      ２）人生100年時代の住まいと暮らし方に関連した、書籍や論文があればチーム内で共有してみてください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sakamura.kei.aa@outlook.jp</dc:creator>
  <cp:lastModifiedBy>KANSYA-JIMU</cp:lastModifiedBy>
  <cp:revision>836</cp:revision>
  <cp:lastPrinted>2021-02-10T05:11:02Z</cp:lastPrinted>
  <dcterms:created xsi:type="dcterms:W3CDTF">2018-06-24T08:41:42Z</dcterms:created>
  <dcterms:modified xsi:type="dcterms:W3CDTF">2021-03-18T06:31:27Z</dcterms:modified>
</cp:coreProperties>
</file>