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778" r:id="rId2"/>
    <p:sldId id="779" r:id="rId3"/>
    <p:sldId id="773" r:id="rId4"/>
    <p:sldId id="780" r:id="rId5"/>
    <p:sldId id="770" r:id="rId6"/>
    <p:sldId id="771" r:id="rId7"/>
    <p:sldId id="772" r:id="rId8"/>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67" autoAdjust="0"/>
    <p:restoredTop sz="88184" autoAdjust="0"/>
  </p:normalViewPr>
  <p:slideViewPr>
    <p:cSldViewPr snapToGrid="0">
      <p:cViewPr varScale="1">
        <p:scale>
          <a:sx n="91" d="100"/>
          <a:sy n="91" d="100"/>
        </p:scale>
        <p:origin x="948" y="90"/>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2021/3/18</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2021/3/18</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2021/3/18</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１）前回のまとめを振り返り、「住まいと暮らし方」の豊かさを考えるために、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（このまとめの中に出てきていない「住まいと暮らし方」特有の視点を追加しても構いません）。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どのような局面で「住まいと暮らし方」の豊かさは実現していましたか。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fontScale="90000"/>
          </a:bodyPr>
          <a:lstStyle/>
          <a:p>
            <a:pPr>
              <a:lnSpc>
                <a:spcPct val="120000"/>
              </a:lnSpc>
            </a:pPr>
            <a:r>
              <a:rPr lang="ja-JP" altLang="en-US" sz="1400" b="0" dirty="0">
                <a:solidFill>
                  <a:schemeClr val="tx1">
                    <a:lumMod val="75000"/>
                    <a:lumOff val="25000"/>
                  </a:schemeClr>
                </a:solidFill>
              </a:rPr>
              <a:t>回答欄</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心のゆとりや時間の余裕から感じる豊かさ</a:t>
            </a:r>
            <a:br>
              <a:rPr lang="en-US" altLang="ja-JP" sz="1400" b="0"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a:solidFill>
                  <a:schemeClr val="tx1">
                    <a:lumMod val="75000"/>
                    <a:lumOff val="25000"/>
                  </a:schemeClr>
                </a:solidFill>
              </a:rPr>
              <a:t>お名前：向田　信幸（共立メンテナンス）</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回答欄：豊かさは物質的（経済的）な豊かさと精神的（心）の豊かさがある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日本の「世界幸福度ランキング」（国連発表）では</a:t>
            </a:r>
            <a:r>
              <a:rPr lang="en-US" altLang="ja-JP" sz="1400" b="0" dirty="0">
                <a:solidFill>
                  <a:schemeClr val="tx1">
                    <a:lumMod val="75000"/>
                    <a:lumOff val="25000"/>
                  </a:schemeClr>
                </a:solidFill>
              </a:rPr>
              <a:t>53</a:t>
            </a:r>
            <a:r>
              <a:rPr lang="ja-JP" altLang="en-US" sz="1400" b="0" dirty="0">
                <a:solidFill>
                  <a:schemeClr val="tx1">
                    <a:lumMod val="75000"/>
                    <a:lumOff val="25000"/>
                  </a:schemeClr>
                </a:solidFill>
              </a:rPr>
              <a:t>位</a:t>
            </a:r>
            <a:endParaRPr lang="en-US" altLang="ja-JP" sz="1400" b="0" dirty="0">
              <a:solidFill>
                <a:schemeClr val="tx1">
                  <a:lumMod val="75000"/>
                  <a:lumOff val="25000"/>
                </a:schemeClr>
              </a:solidFill>
            </a:endParaRPr>
          </a:p>
          <a:p>
            <a:pPr>
              <a:lnSpc>
                <a:spcPct val="120000"/>
              </a:lnSpc>
            </a:pP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回答欄：①仕事②家事③子育て　など</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時間と勝負</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人との交流（コロナ禍）</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自分勝手　</a:t>
            </a:r>
            <a:endParaRPr lang="ja-JP" altLang="en-US"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年時代に際して、「住まいと暮らし方」の何が、どのように変化する（しない）と思いますか。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お名前：向田　信幸（共立メンテナンス）</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年時代の個人の変化によって生まれるであろう新たな住まいと暮らし方</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年時代には、住まいと暮らし方のどのような側面・性質が重要となるか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地域と</a:t>
            </a:r>
            <a:r>
              <a:rPr lang="ja-JP" altLang="en-US" sz="1400" b="0">
                <a:solidFill>
                  <a:schemeClr val="tx1">
                    <a:lumMod val="75000"/>
                    <a:lumOff val="25000"/>
                  </a:schemeClr>
                </a:solidFill>
              </a:rPr>
              <a:t>のコミュニティ（老若男女）</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マイホーム定住派→賃貸移住派</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フラットな自由な選択</a:t>
            </a:r>
            <a:endParaRPr lang="en-US" altLang="ja-JP" sz="1400" b="0" dirty="0">
              <a:solidFill>
                <a:schemeClr val="tx1">
                  <a:lumMod val="75000"/>
                  <a:lumOff val="25000"/>
                </a:schemeClr>
              </a:solidFill>
            </a:endParaRPr>
          </a:p>
          <a:p>
            <a:pPr>
              <a:lnSpc>
                <a:spcPct val="120000"/>
              </a:lnSpc>
            </a:pPr>
            <a:endParaRPr lang="ja-JP" altLang="en-US"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同じ場所に住む意味（一生の住み家）</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家族構成→少子化による家族団らんの変化（一人住まい）</a:t>
            </a: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住宅購入：結婚や子供の誕生など</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子育て重視し都会よりも郊外→都会に</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子供の成長（独立）と共に子供部屋は空き、部屋が余る加齢による体力衰退で広い部屋の移動も苦痛</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引越しやリフォームでライフスタイルにあった住み替えを検討する（増える？）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戸建てよりマンション？</a:t>
            </a: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6D16DCF-E0BF-40B2-9C97-3CE5BD1C3CFB}"/>
              </a:ext>
            </a:extLst>
          </p:cNvPr>
          <p:cNvSpPr/>
          <p:nvPr/>
        </p:nvSpPr>
        <p:spPr>
          <a:xfrm>
            <a:off x="248920" y="180021"/>
            <a:ext cx="8646160" cy="6497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30645D2B-6C8F-4BE6-B9C5-228B7F85A357}"/>
              </a:ext>
            </a:extLst>
          </p:cNvPr>
          <p:cNvSpPr>
            <a:spLocks noGrp="1"/>
          </p:cNvSpPr>
          <p:nvPr>
            <p:ph type="sldNum" sz="quarter" idx="12"/>
          </p:nvPr>
        </p:nvSpPr>
        <p:spPr/>
        <p:txBody>
          <a:bodyPr/>
          <a:lstStyle/>
          <a:p>
            <a:fld id="{C7C27EC7-229D-48B3-A49A-EA085645C675}" type="slidenum">
              <a:rPr kumimoji="1" lang="ja-JP" altLang="en-US" smtClean="0"/>
              <a:t>5</a:t>
            </a:fld>
            <a:endParaRPr kumimoji="1" lang="ja-JP" altLang="en-US"/>
          </a:p>
        </p:txBody>
      </p:sp>
      <p:sp>
        <p:nvSpPr>
          <p:cNvPr id="7" name="テキスト プレースホルダー 6">
            <a:extLst>
              <a:ext uri="{FF2B5EF4-FFF2-40B4-BE49-F238E27FC236}">
                <a16:creationId xmlns:a16="http://schemas.microsoft.com/office/drawing/2014/main" id="{B7F8BFB0-29D9-427C-B5CA-75AF009681C0}"/>
              </a:ext>
            </a:extLst>
          </p:cNvPr>
          <p:cNvSpPr>
            <a:spLocks noGrp="1"/>
          </p:cNvSpPr>
          <p:nvPr>
            <p:ph type="body" idx="13"/>
          </p:nvPr>
        </p:nvSpPr>
        <p:spPr>
          <a:xfrm>
            <a:off x="3465691" y="2167634"/>
            <a:ext cx="2212618" cy="542925"/>
          </a:xfrm>
        </p:spPr>
        <p:txBody>
          <a:bodyPr>
            <a:normAutofit/>
          </a:bodyPr>
          <a:lstStyle/>
          <a:p>
            <a:pPr algn="ctr"/>
            <a:r>
              <a:rPr lang="en-US" altLang="ja-JP" dirty="0">
                <a:solidFill>
                  <a:schemeClr val="tx1">
                    <a:lumMod val="75000"/>
                    <a:lumOff val="25000"/>
                  </a:schemeClr>
                </a:solidFill>
              </a:rPr>
              <a:t>【Work</a:t>
            </a:r>
            <a:r>
              <a:rPr lang="ja-JP" altLang="en-US" dirty="0">
                <a:solidFill>
                  <a:schemeClr val="tx1">
                    <a:lumMod val="75000"/>
                    <a:lumOff val="25000"/>
                  </a:schemeClr>
                </a:solidFill>
              </a:rPr>
              <a:t> </a:t>
            </a:r>
            <a:r>
              <a:rPr lang="en-US" altLang="ja-JP" dirty="0">
                <a:solidFill>
                  <a:schemeClr val="tx1">
                    <a:lumMod val="75000"/>
                    <a:lumOff val="25000"/>
                  </a:schemeClr>
                </a:solidFill>
              </a:rPr>
              <a:t>3】</a:t>
            </a:r>
            <a:endParaRPr lang="ja-JP" altLang="en-US" dirty="0">
              <a:solidFill>
                <a:schemeClr val="tx1">
                  <a:lumMod val="75000"/>
                  <a:lumOff val="25000"/>
                </a:schemeClr>
              </a:solidFill>
            </a:endParaRPr>
          </a:p>
        </p:txBody>
      </p:sp>
      <p:sp>
        <p:nvSpPr>
          <p:cNvPr id="2" name="タイトル 1">
            <a:extLst>
              <a:ext uri="{FF2B5EF4-FFF2-40B4-BE49-F238E27FC236}">
                <a16:creationId xmlns:a16="http://schemas.microsoft.com/office/drawing/2014/main" id="{155167B1-00F6-490E-8D18-F5908EBAD5BD}"/>
              </a:ext>
            </a:extLst>
          </p:cNvPr>
          <p:cNvSpPr>
            <a:spLocks noGrp="1"/>
          </p:cNvSpPr>
          <p:nvPr>
            <p:ph type="title" idx="4294967295"/>
          </p:nvPr>
        </p:nvSpPr>
        <p:spPr>
          <a:xfrm>
            <a:off x="628650" y="3091543"/>
            <a:ext cx="7886700" cy="939282"/>
          </a:xfrm>
        </p:spPr>
        <p:txBody>
          <a:bodyPr>
            <a:normAutofit/>
          </a:bodyPr>
          <a:lstStyle/>
          <a:p>
            <a:pPr algn="ctr"/>
            <a:r>
              <a:rPr lang="ja-JP" altLang="en-US" sz="3600" b="1" dirty="0">
                <a:solidFill>
                  <a:schemeClr val="tx1">
                    <a:lumMod val="75000"/>
                    <a:lumOff val="25000"/>
                  </a:schemeClr>
                </a:solidFill>
              </a:rPr>
              <a:t>全体フリーディスカッション</a:t>
            </a:r>
          </a:p>
        </p:txBody>
      </p:sp>
      <p:sp>
        <p:nvSpPr>
          <p:cNvPr id="6" name="テキスト ボックス 5">
            <a:extLst>
              <a:ext uri="{FF2B5EF4-FFF2-40B4-BE49-F238E27FC236}">
                <a16:creationId xmlns:a16="http://schemas.microsoft.com/office/drawing/2014/main" id="{39959288-38AC-4505-B51C-D9AF12F16D29}"/>
              </a:ext>
            </a:extLst>
          </p:cNvPr>
          <p:cNvSpPr txBox="1"/>
          <p:nvPr/>
        </p:nvSpPr>
        <p:spPr>
          <a:xfrm>
            <a:off x="957943" y="4647949"/>
            <a:ext cx="7228114" cy="1569660"/>
          </a:xfrm>
          <a:prstGeom prst="rect">
            <a:avLst/>
          </a:prstGeom>
          <a:noFill/>
        </p:spPr>
        <p:txBody>
          <a:bodyPr wrap="square" rtlCol="0">
            <a:spAutoFit/>
          </a:bodyPr>
          <a:lstStyle/>
          <a:p>
            <a:r>
              <a:rPr kumimoji="1" lang="ja-JP" altLang="en-US" sz="1600" dirty="0">
                <a:solidFill>
                  <a:schemeClr val="tx1">
                    <a:lumMod val="75000"/>
                    <a:lumOff val="25000"/>
                  </a:schemeClr>
                </a:solidFill>
              </a:rPr>
              <a:t>チーム全体で、人生</a:t>
            </a:r>
            <a:r>
              <a:rPr kumimoji="1" lang="en-US" altLang="ja-JP" sz="1600" dirty="0">
                <a:solidFill>
                  <a:schemeClr val="tx1">
                    <a:lumMod val="75000"/>
                    <a:lumOff val="25000"/>
                  </a:schemeClr>
                </a:solidFill>
              </a:rPr>
              <a:t>100</a:t>
            </a:r>
            <a:r>
              <a:rPr kumimoji="1" lang="ja-JP" altLang="en-US" sz="1600" dirty="0">
                <a:solidFill>
                  <a:schemeClr val="tx1">
                    <a:lumMod val="75000"/>
                    <a:lumOff val="25000"/>
                  </a:schemeClr>
                </a:solidFill>
              </a:rPr>
              <a:t>年時代のライフシーンの「豊かさ」に関わることをなんでも話し合ってください（座長、担当教員からのワークを行っていただいても構いません）。</a:t>
            </a:r>
            <a:endParaRPr kumimoji="1" lang="en-US" altLang="ja-JP" sz="1600" dirty="0">
              <a:solidFill>
                <a:schemeClr val="tx1">
                  <a:lumMod val="75000"/>
                  <a:lumOff val="25000"/>
                </a:schemeClr>
              </a:solidFill>
            </a:endParaRPr>
          </a:p>
          <a:p>
            <a:r>
              <a:rPr kumimoji="1" lang="ja-JP" altLang="en-US" sz="1600" dirty="0">
                <a:solidFill>
                  <a:schemeClr val="tx1">
                    <a:lumMod val="75000"/>
                    <a:lumOff val="25000"/>
                  </a:schemeClr>
                </a:solidFill>
              </a:rPr>
              <a:t>なお、次回のワークショップでは、人生</a:t>
            </a:r>
            <a:r>
              <a:rPr kumimoji="1" lang="en-US" altLang="ja-JP" sz="1600" dirty="0">
                <a:solidFill>
                  <a:schemeClr val="tx1">
                    <a:lumMod val="75000"/>
                    <a:lumOff val="25000"/>
                  </a:schemeClr>
                </a:solidFill>
              </a:rPr>
              <a:t>100</a:t>
            </a:r>
            <a:r>
              <a:rPr kumimoji="1" lang="ja-JP" altLang="en-US" sz="1600" dirty="0">
                <a:solidFill>
                  <a:schemeClr val="tx1">
                    <a:lumMod val="75000"/>
                    <a:lumOff val="25000"/>
                  </a:schemeClr>
                </a:solidFill>
              </a:rPr>
              <a:t>年時代のライフシーンを豊かにするデザインのアイデアを考えます。その前に、人生</a:t>
            </a:r>
            <a:r>
              <a:rPr kumimoji="1" lang="en-US" altLang="ja-JP" sz="1600" dirty="0">
                <a:solidFill>
                  <a:schemeClr val="tx1">
                    <a:lumMod val="75000"/>
                    <a:lumOff val="25000"/>
                  </a:schemeClr>
                </a:solidFill>
              </a:rPr>
              <a:t>100</a:t>
            </a:r>
            <a:r>
              <a:rPr kumimoji="1" lang="ja-JP" altLang="en-US" sz="1600" dirty="0">
                <a:solidFill>
                  <a:schemeClr val="tx1">
                    <a:lumMod val="75000"/>
                    <a:lumOff val="25000"/>
                  </a:schemeClr>
                </a:solidFill>
              </a:rPr>
              <a:t>年時代について、考えたいこと、知っておきたいことを共有してみてください。</a:t>
            </a:r>
          </a:p>
        </p:txBody>
      </p:sp>
      <p:cxnSp>
        <p:nvCxnSpPr>
          <p:cNvPr id="8" name="直線コネクタ 7">
            <a:extLst>
              <a:ext uri="{FF2B5EF4-FFF2-40B4-BE49-F238E27FC236}">
                <a16:creationId xmlns:a16="http://schemas.microsoft.com/office/drawing/2014/main" id="{D6CE4DFF-CB8E-467A-A1FF-C9D87856A034}"/>
              </a:ext>
            </a:extLst>
          </p:cNvPr>
          <p:cNvCxnSpPr>
            <a:cxnSpLocks/>
          </p:cNvCxnSpPr>
          <p:nvPr/>
        </p:nvCxnSpPr>
        <p:spPr>
          <a:xfrm>
            <a:off x="783772" y="4149012"/>
            <a:ext cx="758806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9299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年時代の住まいと暮らし方を考えるにあたって、もしも分かったら面白そうな統計情報があれば挙げてください（事務局が調査を全て対応できるわけではありません）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年時代の住まいと暮らし方に関連した、書籍や論文があればチーム内で共有してみてください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人生１００年時代に住まいと暮らし方の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25648</TotalTime>
  <Words>1233</Words>
  <Application>Microsoft Office PowerPoint</Application>
  <PresentationFormat>画面に合わせる (4:3)</PresentationFormat>
  <Paragraphs>50</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１）前回のまとめを振り返り、「住まいと暮らし方」の豊かさを考えるために、自分が着目していた要素・要件を一つとりあげてください（このまとめの中に出てきていない「住まいと暮らし方」特有の視点を追加しても構いません）。   ２）上記の着目点に関して、豊かなライフシーンの生まれるときの状況や場面を改めて思い返してください。どのような局面で「住まいと暮らし方」の豊かさは実現していましたか。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回答欄:心のゆとりや時間の余裕から感じる豊かさ </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人生100年時代に際して、「住まいと暮らし方」の何が、どのように変化する（しない）と思いますか。個人や社会の変化と照らし合わせながら、それぞれのライフシーンの変化を考えてください。</vt:lpstr>
      <vt:lpstr>PowerPoint プレゼンテーション</vt:lpstr>
      <vt:lpstr>全体フリーディスカッション</vt:lpstr>
      <vt:lpstr>１）人生100年時代の住まいと暮らし方を考えるにあたって、もしも分かったら面白そうな統計情報があれば挙げてください（事務局が調査を全て対応できるわけではありません）      ２）人生100年時代の住まいと暮らし方に関連した、書籍や論文があればチーム内で共有してみてください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KANSYA-JIMU</cp:lastModifiedBy>
  <cp:revision>836</cp:revision>
  <cp:lastPrinted>2021-02-10T05:11:02Z</cp:lastPrinted>
  <dcterms:created xsi:type="dcterms:W3CDTF">2018-06-24T08:41:42Z</dcterms:created>
  <dcterms:modified xsi:type="dcterms:W3CDTF">2021-03-18T06:31:27Z</dcterms:modified>
</cp:coreProperties>
</file>