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9"/>
  </p:notesMasterIdLst>
  <p:sldIdLst>
    <p:sldId id="778" r:id="rId2"/>
    <p:sldId id="779" r:id="rId3"/>
    <p:sldId id="773" r:id="rId4"/>
    <p:sldId id="780" r:id="rId5"/>
    <p:sldId id="770" r:id="rId6"/>
    <p:sldId id="771" r:id="rId7"/>
    <p:sldId id="772" r:id="rId8"/>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kamura.kei.aa@outlook.jp"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FFCC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71" autoAdjust="0"/>
    <p:restoredTop sz="96163" autoAdjust="0"/>
  </p:normalViewPr>
  <p:slideViewPr>
    <p:cSldViewPr snapToGrid="0">
      <p:cViewPr varScale="1">
        <p:scale>
          <a:sx n="104" d="100"/>
          <a:sy n="104" d="100"/>
        </p:scale>
        <p:origin x="570" y="102"/>
      </p:cViewPr>
      <p:guideLst>
        <p:guide orient="horz" pos="2183"/>
        <p:guide pos="2880"/>
      </p:guideLst>
    </p:cSldViewPr>
  </p:slideViewPr>
  <p:notesTextViewPr>
    <p:cViewPr>
      <p:scale>
        <a:sx n="1" d="1"/>
        <a:sy n="1" d="1"/>
      </p:scale>
      <p:origin x="0" y="0"/>
    </p:cViewPr>
  </p:notesTextViewPr>
  <p:notesViewPr>
    <p:cSldViewPr snapToGrid="0" showGuides="1">
      <p:cViewPr varScale="1">
        <p:scale>
          <a:sx n="66" d="100"/>
          <a:sy n="66" d="100"/>
        </p:scale>
        <p:origin x="2571" y="6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3B745186-FE41-4A88-B4D0-51219F2A53EA}" type="datetimeFigureOut">
              <a:rPr kumimoji="1" lang="ja-JP" altLang="en-US" smtClean="0"/>
              <a:t>2021/3/17</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56624E4A-88ED-4CF1-BA9D-2C78ABA53C8F}" type="slidenum">
              <a:rPr kumimoji="1" lang="ja-JP" altLang="en-US" smtClean="0"/>
              <a:t>‹#›</a:t>
            </a:fld>
            <a:endParaRPr kumimoji="1" lang="ja-JP" altLang="en-US"/>
          </a:p>
        </p:txBody>
      </p:sp>
    </p:spTree>
    <p:extLst>
      <p:ext uri="{BB962C8B-B14F-4D97-AF65-F5344CB8AC3E}">
        <p14:creationId xmlns:p14="http://schemas.microsoft.com/office/powerpoint/2010/main" val="3130749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686050" y="1387369"/>
            <a:ext cx="5829300" cy="2706413"/>
          </a:xfrm>
        </p:spPr>
        <p:txBody>
          <a:bodyPr anchor="ctr">
            <a:normAutofit/>
          </a:bodyPr>
          <a:lstStyle>
            <a:lvl1pPr algn="l">
              <a:lnSpc>
                <a:spcPts val="7200"/>
              </a:lnSpc>
              <a:defRPr sz="4800" b="1"/>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3810000" y="4321996"/>
            <a:ext cx="4705350" cy="1655762"/>
          </a:xfrm>
        </p:spPr>
        <p:txBody>
          <a:bodyPr anchor="ctr">
            <a:normAutofit/>
          </a:bodyPr>
          <a:lstStyle>
            <a:lvl1pPr marL="0" indent="0" algn="l">
              <a:buNone/>
              <a:defRPr sz="20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マスター サブタイトルの書式設定</a:t>
            </a:r>
            <a:endParaRPr lang="en-US" dirty="0"/>
          </a:p>
        </p:txBody>
      </p:sp>
      <p:sp>
        <p:nvSpPr>
          <p:cNvPr id="8" name="日付プレースホルダー 7">
            <a:extLst>
              <a:ext uri="{FF2B5EF4-FFF2-40B4-BE49-F238E27FC236}">
                <a16:creationId xmlns:a16="http://schemas.microsoft.com/office/drawing/2014/main" id="{A759A18E-6B27-455A-B96C-E60C6C2048B4}"/>
              </a:ext>
            </a:extLst>
          </p:cNvPr>
          <p:cNvSpPr>
            <a:spLocks noGrp="1"/>
          </p:cNvSpPr>
          <p:nvPr>
            <p:ph type="dt" sz="half" idx="10"/>
          </p:nvPr>
        </p:nvSpPr>
        <p:spPr/>
        <p:txBody>
          <a:bodyPr/>
          <a:lstStyle/>
          <a:p>
            <a:fld id="{F505EA5E-8A90-4266-8F9E-FAFAAA98FA6B}" type="datetime1">
              <a:rPr kumimoji="1" lang="ja-JP" altLang="en-US" smtClean="0"/>
              <a:t>2021/3/17</a:t>
            </a:fld>
            <a:endParaRPr kumimoji="1" lang="ja-JP" altLang="en-US"/>
          </a:p>
        </p:txBody>
      </p:sp>
      <p:sp>
        <p:nvSpPr>
          <p:cNvPr id="9" name="フッター プレースホルダー 8">
            <a:extLst>
              <a:ext uri="{FF2B5EF4-FFF2-40B4-BE49-F238E27FC236}">
                <a16:creationId xmlns:a16="http://schemas.microsoft.com/office/drawing/2014/main" id="{DAB6658B-7090-4DB8-BB2A-62BBD6445714}"/>
              </a:ext>
            </a:extLst>
          </p:cNvPr>
          <p:cNvSpPr>
            <a:spLocks noGrp="1"/>
          </p:cNvSpPr>
          <p:nvPr>
            <p:ph type="ftr" sz="quarter" idx="11"/>
          </p:nvPr>
        </p:nvSpPr>
        <p:spPr/>
        <p:txBody>
          <a:bodyPr/>
          <a:lstStyle/>
          <a:p>
            <a:endParaRPr kumimoji="1" lang="ja-JP" altLang="en-US"/>
          </a:p>
        </p:txBody>
      </p:sp>
      <p:sp>
        <p:nvSpPr>
          <p:cNvPr id="10" name="スライド番号プレースホルダー 9">
            <a:extLst>
              <a:ext uri="{FF2B5EF4-FFF2-40B4-BE49-F238E27FC236}">
                <a16:creationId xmlns:a16="http://schemas.microsoft.com/office/drawing/2014/main" id="{2B6D4FAA-BA02-4CD4-858A-AE2E11CA6D04}"/>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24744053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1EA4E8-A26B-49AE-83D3-7EE4C9829F6C}"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2021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D02FA0-D86F-458D-A5EE-E698DCEE2115}"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9513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772316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F7EBB140-F96E-4E52-82C1-3390A4FD3730}"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9" name="Text Placeholder 2">
            <a:extLst>
              <a:ext uri="{FF2B5EF4-FFF2-40B4-BE49-F238E27FC236}">
                <a16:creationId xmlns:a16="http://schemas.microsoft.com/office/drawing/2014/main" id="{B0C9B4AE-1369-4653-A6D9-1A042E704F8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Tree>
    <p:extLst>
      <p:ext uri="{BB962C8B-B14F-4D97-AF65-F5344CB8AC3E}">
        <p14:creationId xmlns:p14="http://schemas.microsoft.com/office/powerpoint/2010/main" val="216846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セクション見出し">
    <p:spTree>
      <p:nvGrpSpPr>
        <p:cNvPr id="1" name=""/>
        <p:cNvGrpSpPr/>
        <p:nvPr/>
      </p:nvGrpSpPr>
      <p:grpSpPr>
        <a:xfrm>
          <a:off x="0" y="0"/>
          <a:ext cx="0" cy="0"/>
          <a:chOff x="0" y="0"/>
          <a:chExt cx="0" cy="0"/>
        </a:xfrm>
      </p:grpSpPr>
      <p:sp>
        <p:nvSpPr>
          <p:cNvPr id="7" name="日付プレースホルダー 6">
            <a:extLst>
              <a:ext uri="{FF2B5EF4-FFF2-40B4-BE49-F238E27FC236}">
                <a16:creationId xmlns:a16="http://schemas.microsoft.com/office/drawing/2014/main" id="{A319A25F-64FE-4932-9D3F-FD23CCF62628}"/>
              </a:ext>
            </a:extLst>
          </p:cNvPr>
          <p:cNvSpPr>
            <a:spLocks noGrp="1"/>
          </p:cNvSpPr>
          <p:nvPr>
            <p:ph type="dt" sz="half" idx="10"/>
          </p:nvPr>
        </p:nvSpPr>
        <p:spPr/>
        <p:txBody>
          <a:bodyPr/>
          <a:lstStyle/>
          <a:p>
            <a:fld id="{E204D6E1-94CC-45D1-9043-540CDCF0D978}" type="datetime1">
              <a:rPr kumimoji="1" lang="ja-JP" altLang="en-US" smtClean="0"/>
              <a:t>2021/3/17</a:t>
            </a:fld>
            <a:endParaRPr kumimoji="1" lang="ja-JP" altLang="en-US"/>
          </a:p>
        </p:txBody>
      </p:sp>
      <p:sp>
        <p:nvSpPr>
          <p:cNvPr id="8" name="フッター プレースホルダー 7">
            <a:extLst>
              <a:ext uri="{FF2B5EF4-FFF2-40B4-BE49-F238E27FC236}">
                <a16:creationId xmlns:a16="http://schemas.microsoft.com/office/drawing/2014/main" id="{2ACAE143-6717-451B-98C0-996618F4757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9EFF15D-7911-4A6F-918A-FAA28D01A0AF}"/>
              </a:ext>
            </a:extLst>
          </p:cNvPr>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11" name="Text Placeholder 2">
            <a:extLst>
              <a:ext uri="{FF2B5EF4-FFF2-40B4-BE49-F238E27FC236}">
                <a16:creationId xmlns:a16="http://schemas.microsoft.com/office/drawing/2014/main" id="{C1B7DF66-B379-4DBF-A47E-6D8D2AE5E325}"/>
              </a:ext>
            </a:extLst>
          </p:cNvPr>
          <p:cNvSpPr>
            <a:spLocks noGrp="1"/>
          </p:cNvSpPr>
          <p:nvPr>
            <p:ph type="body" idx="13"/>
          </p:nvPr>
        </p:nvSpPr>
        <p:spPr>
          <a:xfrm>
            <a:off x="623889" y="214423"/>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10" name="Content Placeholder 2">
            <a:extLst>
              <a:ext uri="{FF2B5EF4-FFF2-40B4-BE49-F238E27FC236}">
                <a16:creationId xmlns:a16="http://schemas.microsoft.com/office/drawing/2014/main" id="{8404907C-A052-4EF1-834D-29B68B32818C}"/>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2204909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907750C-0DA4-49D9-93AC-F66177087D9E}" type="datetime1">
              <a:rPr kumimoji="1" lang="ja-JP" altLang="en-US" smtClean="0"/>
              <a:t>2021/3/17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
        <p:nvSpPr>
          <p:cNvPr id="6" name="Text Placeholder 2">
            <a:extLst>
              <a:ext uri="{FF2B5EF4-FFF2-40B4-BE49-F238E27FC236}">
                <a16:creationId xmlns:a16="http://schemas.microsoft.com/office/drawing/2014/main" id="{A1B77E1A-B37F-44A4-8EFD-5D2872D35BC3}"/>
              </a:ext>
            </a:extLst>
          </p:cNvPr>
          <p:cNvSpPr>
            <a:spLocks noGrp="1"/>
          </p:cNvSpPr>
          <p:nvPr>
            <p:ph type="body" idx="13"/>
          </p:nvPr>
        </p:nvSpPr>
        <p:spPr>
          <a:xfrm>
            <a:off x="623889" y="230187"/>
            <a:ext cx="7948612" cy="542925"/>
          </a:xfrm>
        </p:spPr>
        <p:txBody>
          <a:bodyPr anchor="ctr">
            <a:normAutofit/>
          </a:bodyPr>
          <a:lstStyle>
            <a:lvl1pPr marL="0" indent="0" algn="l">
              <a:buNone/>
              <a:defRPr sz="2000" b="1">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7" name="Content Placeholder 2">
            <a:extLst>
              <a:ext uri="{FF2B5EF4-FFF2-40B4-BE49-F238E27FC236}">
                <a16:creationId xmlns:a16="http://schemas.microsoft.com/office/drawing/2014/main" id="{721E432C-EA2D-4EBF-9FCC-1B3E9C65A645}"/>
              </a:ext>
            </a:extLst>
          </p:cNvPr>
          <p:cNvSpPr>
            <a:spLocks noGrp="1"/>
          </p:cNvSpPr>
          <p:nvPr>
            <p:ph idx="1"/>
          </p:nvPr>
        </p:nvSpPr>
        <p:spPr>
          <a:xfrm>
            <a:off x="628650" y="939801"/>
            <a:ext cx="7886700" cy="5282325"/>
          </a:xfrm>
        </p:spPr>
        <p:txBody>
          <a:bodyPr/>
          <a:lstStyle>
            <a:lvl1pPr>
              <a:defRPr sz="2800"/>
            </a:lvl1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extLst>
      <p:ext uri="{BB962C8B-B14F-4D97-AF65-F5344CB8AC3E}">
        <p14:creationId xmlns:p14="http://schemas.microsoft.com/office/powerpoint/2010/main" val="3565015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CFEEAF-38F8-4862-AB33-73CA29BDE519}" type="datetime1">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8345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2"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CE06A06-4694-41B4-85C8-5C0244B8FCD3}" type="datetime1">
              <a:rPr kumimoji="1" lang="ja-JP" altLang="en-US" smtClean="0"/>
              <a:t>2021/3/17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30395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3A34BD-4C24-41AB-97B9-9633702B90B2}" type="datetime1">
              <a:rPr kumimoji="1" lang="ja-JP" altLang="en-US" smtClean="0"/>
              <a:t>2021/3/17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44583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CCD6B91-A749-44C9-AD89-12B2616D4737}" type="datetime1">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1120444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659B90-1F7A-4B12-B0A7-65C81DF665AB}" type="datetime1">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7C27EC7-229D-48B3-A49A-EA085645C675}" type="slidenum">
              <a:rPr kumimoji="1" lang="ja-JP" altLang="en-US" smtClean="0"/>
              <a:t>‹#›</a:t>
            </a:fld>
            <a:endParaRPr kumimoji="1" lang="ja-JP" altLang="en-US"/>
          </a:p>
        </p:txBody>
      </p:sp>
    </p:spTree>
    <p:extLst>
      <p:ext uri="{BB962C8B-B14F-4D97-AF65-F5344CB8AC3E}">
        <p14:creationId xmlns:p14="http://schemas.microsoft.com/office/powerpoint/2010/main" val="367646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05EA5E-8A90-4266-8F9E-FAFAAA98FA6B}" type="datetime1">
              <a:rPr kumimoji="1" lang="ja-JP" altLang="en-US" smtClean="0"/>
              <a:t>2021/3/17</a:t>
            </a:fld>
            <a:endParaRPr kumimoji="1" lang="ja-JP" alt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27EC7-229D-48B3-A49A-EA085645C675}"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877A7133-B6A6-4DF2-9A03-4E76C5203A1C}"/>
              </a:ext>
            </a:extLst>
          </p:cNvPr>
          <p:cNvSpPr/>
          <p:nvPr userDrawn="1"/>
        </p:nvSpPr>
        <p:spPr>
          <a:xfrm>
            <a:off x="9002110" y="-1"/>
            <a:ext cx="141890" cy="3429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8" name="正方形/長方形 7">
            <a:extLst>
              <a:ext uri="{FF2B5EF4-FFF2-40B4-BE49-F238E27FC236}">
                <a16:creationId xmlns:a16="http://schemas.microsoft.com/office/drawing/2014/main" id="{57A75C66-4543-47E1-826F-693DD5F07638}"/>
              </a:ext>
            </a:extLst>
          </p:cNvPr>
          <p:cNvSpPr/>
          <p:nvPr userDrawn="1"/>
        </p:nvSpPr>
        <p:spPr>
          <a:xfrm>
            <a:off x="9002110" y="3429003"/>
            <a:ext cx="141890" cy="3429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Tree>
    <p:extLst>
      <p:ext uri="{BB962C8B-B14F-4D97-AF65-F5344CB8AC3E}">
        <p14:creationId xmlns:p14="http://schemas.microsoft.com/office/powerpoint/2010/main" val="3818085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6" r:id="rId4"/>
    <p:sldLayoutId id="2147483664" r:id="rId5"/>
    <p:sldLayoutId id="2147483665" r:id="rId6"/>
    <p:sldLayoutId id="2147483667" r:id="rId7"/>
    <p:sldLayoutId id="2147483668" r:id="rId8"/>
    <p:sldLayoutId id="2147483669" r:id="rId9"/>
    <p:sldLayoutId id="2147483670" r:id="rId10"/>
    <p:sldLayoutId id="2147483671" r:id="rId11"/>
    <p:sldLayoutId id="214748371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b="0" dirty="0">
                <a:solidFill>
                  <a:schemeClr val="tx1">
                    <a:lumMod val="75000"/>
                    <a:lumOff val="25000"/>
                  </a:schemeClr>
                </a:solidFill>
              </a:rPr>
              <a:t>１）前回のまとめを振り返り、「住まいと暮らし方」の豊かさを考えるために、</a:t>
            </a:r>
            <a:r>
              <a:rPr lang="ja-JP" altLang="en-US" sz="1400" u="sng" dirty="0">
                <a:solidFill>
                  <a:schemeClr val="tx1">
                    <a:lumMod val="75000"/>
                    <a:lumOff val="25000"/>
                  </a:schemeClr>
                </a:solidFill>
              </a:rPr>
              <a:t>自分が着目していた要素・要件を一つとりあげてください</a:t>
            </a:r>
            <a:r>
              <a:rPr lang="ja-JP" altLang="en-US" sz="1400" b="0" dirty="0">
                <a:solidFill>
                  <a:schemeClr val="tx1">
                    <a:lumMod val="75000"/>
                    <a:lumOff val="25000"/>
                  </a:schemeClr>
                </a:solidFill>
              </a:rPr>
              <a:t>（このまとめの中に出てきていない「住まいと暮らし方」特有の視点を追加しても構いません）。</a:t>
            </a:r>
            <a:r>
              <a:rPr lang="en-US" altLang="ja-JP" sz="1400" b="0" dirty="0">
                <a:solidFill>
                  <a:schemeClr val="tx1">
                    <a:lumMod val="75000"/>
                    <a:lumOff val="25000"/>
                  </a:schemeClr>
                </a:solidFill>
              </a:rPr>
              <a:t/>
            </a:r>
            <a:br>
              <a:rPr lang="en-US" altLang="ja-JP" sz="1400" b="0" dirty="0">
                <a:solidFill>
                  <a:schemeClr val="tx1">
                    <a:lumMod val="75000"/>
                    <a:lumOff val="25000"/>
                  </a:schemeClr>
                </a:solidFill>
              </a:rPr>
            </a:br>
            <a:r>
              <a:rPr lang="en-US" altLang="ja-JP" sz="1400" b="0" dirty="0">
                <a:solidFill>
                  <a:schemeClr val="tx1">
                    <a:lumMod val="75000"/>
                    <a:lumOff val="25000"/>
                  </a:schemeClr>
                </a:solidFill>
              </a:rPr>
              <a:t/>
            </a:r>
            <a:br>
              <a:rPr lang="en-US" altLang="ja-JP" sz="1400" b="0" dirty="0">
                <a:solidFill>
                  <a:schemeClr val="tx1">
                    <a:lumMod val="75000"/>
                    <a:lumOff val="25000"/>
                  </a:schemeClr>
                </a:solidFill>
              </a:rPr>
            </a:br>
            <a:r>
              <a:rPr lang="en-US" altLang="ja-JP" sz="1400" b="0" dirty="0">
                <a:solidFill>
                  <a:schemeClr val="tx1">
                    <a:lumMod val="75000"/>
                    <a:lumOff val="25000"/>
                  </a:schemeClr>
                </a:solidFill>
              </a:rPr>
              <a:t/>
            </a: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２）上記の着目点に関して、豊かなライフシーンの生まれるときの状況や場面を改めて思い返してください。</a:t>
            </a:r>
            <a:r>
              <a:rPr lang="ja-JP" altLang="en-US" sz="1400" u="sng" dirty="0">
                <a:solidFill>
                  <a:schemeClr val="tx1">
                    <a:lumMod val="75000"/>
                    <a:lumOff val="25000"/>
                  </a:schemeClr>
                </a:solidFill>
              </a:rPr>
              <a:t>どのような局面で「住まいと暮らし方」の豊かさは実現していましたか。</a:t>
            </a:r>
            <a:r>
              <a:rPr lang="en-US" altLang="ja-JP" sz="1400" u="sng" dirty="0">
                <a:solidFill>
                  <a:schemeClr val="tx1">
                    <a:lumMod val="75000"/>
                    <a:lumOff val="25000"/>
                  </a:schemeClr>
                </a:solidFill>
              </a:rPr>
              <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（例：「非日常性から感じる豊かさ」を選んだ場合には、非日常な経験がどのような状況や環境が整っていたときに行えたのかを考えてみてください）</a:t>
            </a:r>
            <a:r>
              <a:rPr lang="en-US" altLang="ja-JP" sz="1400" b="0" dirty="0">
                <a:solidFill>
                  <a:schemeClr val="tx1">
                    <a:lumMod val="75000"/>
                    <a:lumOff val="25000"/>
                  </a:schemeClr>
                </a:solidFill>
              </a:rPr>
              <a:t/>
            </a:r>
            <a:br>
              <a:rPr lang="en-US" altLang="ja-JP" sz="1400" b="0" dirty="0">
                <a:solidFill>
                  <a:schemeClr val="tx1">
                    <a:lumMod val="75000"/>
                    <a:lumOff val="25000"/>
                  </a:schemeClr>
                </a:solidFill>
              </a:rPr>
            </a:br>
            <a:r>
              <a:rPr lang="en-US" altLang="ja-JP" sz="1400" b="0" dirty="0">
                <a:solidFill>
                  <a:schemeClr val="tx1">
                    <a:lumMod val="75000"/>
                    <a:lumOff val="25000"/>
                  </a:schemeClr>
                </a:solidFill>
              </a:rPr>
              <a:t/>
            </a:r>
            <a:br>
              <a:rPr lang="en-US" altLang="ja-JP" sz="1400" b="0" dirty="0">
                <a:solidFill>
                  <a:schemeClr val="tx1">
                    <a:lumMod val="75000"/>
                    <a:lumOff val="25000"/>
                  </a:schemeClr>
                </a:solidFill>
              </a:rPr>
            </a:br>
            <a:r>
              <a:rPr lang="en-US" altLang="ja-JP" sz="1400" b="0" dirty="0">
                <a:solidFill>
                  <a:schemeClr val="tx1">
                    <a:lumMod val="75000"/>
                    <a:lumOff val="25000"/>
                  </a:schemeClr>
                </a:solidFill>
              </a:rPr>
              <a:t/>
            </a:r>
            <a:br>
              <a:rPr lang="en-US" altLang="ja-JP" sz="1400" b="0" dirty="0">
                <a:solidFill>
                  <a:schemeClr val="tx1">
                    <a:lumMod val="75000"/>
                    <a:lumOff val="25000"/>
                  </a:schemeClr>
                </a:solidFill>
              </a:rPr>
            </a:b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豊かなライフシーンを阻害しているモノ・コトにどのようなものがあるかを考えてみてください。</a:t>
            </a:r>
            <a:r>
              <a:rPr lang="en-US" altLang="ja-JP" sz="1400" u="sng" dirty="0">
                <a:solidFill>
                  <a:schemeClr val="tx1">
                    <a:lumMod val="75000"/>
                    <a:lumOff val="25000"/>
                  </a:schemeClr>
                </a:solidFill>
              </a:rPr>
              <a:t/>
            </a:r>
            <a:br>
              <a:rPr lang="en-US" altLang="ja-JP" sz="1400" u="sng" dirty="0">
                <a:solidFill>
                  <a:schemeClr val="tx1">
                    <a:lumMod val="75000"/>
                    <a:lumOff val="25000"/>
                  </a:schemeClr>
                </a:solidFill>
              </a:rPr>
            </a:br>
            <a:r>
              <a:rPr lang="ja-JP" altLang="en-US" sz="1400" b="0" dirty="0">
                <a:solidFill>
                  <a:schemeClr val="tx1">
                    <a:lumMod val="75000"/>
                    <a:lumOff val="25000"/>
                  </a:schemeClr>
                </a:solidFill>
              </a:rPr>
              <a:t>（例：「自由であることで感じる豊かさ」を選んだ場合には、なぜ私たちは豊かさのための「自由な選択」がいつもできていないのかという理由や要因を考えてください）</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1" y="619757"/>
            <a:ext cx="6657496"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800" dirty="0">
                <a:solidFill>
                  <a:schemeClr val="tx1">
                    <a:lumMod val="75000"/>
                    <a:lumOff val="25000"/>
                  </a:schemeClr>
                </a:solidFill>
              </a:rPr>
              <a:t>豊かさを生み出す場、阻害するコト（個人ワーク：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spTree>
    <p:extLst>
      <p:ext uri="{BB962C8B-B14F-4D97-AF65-F5344CB8AC3E}">
        <p14:creationId xmlns:p14="http://schemas.microsoft.com/office/powerpoint/2010/main" val="2747383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48990" y="730447"/>
            <a:ext cx="8627723" cy="414543"/>
          </a:xfrm>
          <a:solidFill>
            <a:schemeClr val="bg1"/>
          </a:solid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400" b="0" dirty="0">
                <a:solidFill>
                  <a:schemeClr val="tx1">
                    <a:lumMod val="75000"/>
                    <a:lumOff val="25000"/>
                  </a:schemeClr>
                </a:solidFill>
              </a:rPr>
              <a:t>回答欄</a:t>
            </a:r>
            <a:r>
              <a:rPr lang="ja-JP" altLang="en-US" sz="1400" b="0" dirty="0" smtClean="0">
                <a:solidFill>
                  <a:schemeClr val="tx1">
                    <a:lumMod val="75000"/>
                    <a:lumOff val="25000"/>
                  </a:schemeClr>
                </a:solidFill>
              </a:rPr>
              <a:t>：利便性</a:t>
            </a:r>
            <a:r>
              <a:rPr lang="ja-JP" altLang="en-US" sz="1400" b="0" dirty="0">
                <a:solidFill>
                  <a:schemeClr val="tx1">
                    <a:lumMod val="75000"/>
                    <a:lumOff val="25000"/>
                  </a:schemeClr>
                </a:solidFill>
              </a:rPr>
              <a:t>、</a:t>
            </a:r>
            <a:r>
              <a:rPr lang="ja-JP" altLang="en-US" sz="1400" b="0" dirty="0" smtClean="0">
                <a:solidFill>
                  <a:schemeClr val="tx1">
                    <a:lumMod val="75000"/>
                    <a:lumOff val="25000"/>
                  </a:schemeClr>
                </a:solidFill>
              </a:rPr>
              <a:t>必要</a:t>
            </a:r>
            <a:r>
              <a:rPr lang="ja-JP" altLang="en-US" sz="1400" b="0" dirty="0">
                <a:solidFill>
                  <a:schemeClr val="tx1">
                    <a:lumMod val="75000"/>
                    <a:lumOff val="25000"/>
                  </a:schemeClr>
                </a:solidFill>
              </a:rPr>
              <a:t>な</a:t>
            </a:r>
            <a:r>
              <a:rPr lang="ja-JP" altLang="en-US" sz="1400" b="0" dirty="0" smtClean="0">
                <a:solidFill>
                  <a:schemeClr val="tx1">
                    <a:lumMod val="75000"/>
                    <a:lumOff val="25000"/>
                  </a:schemeClr>
                </a:solidFill>
              </a:rPr>
              <a:t>もの（ヒト）が</a:t>
            </a:r>
            <a:r>
              <a:rPr lang="ja-JP" altLang="en-US" sz="1400" b="0" dirty="0">
                <a:solidFill>
                  <a:schemeClr val="tx1">
                    <a:lumMod val="75000"/>
                    <a:lumOff val="25000"/>
                  </a:schemeClr>
                </a:solidFill>
              </a:rPr>
              <a:t>必要な時に手にできる</a:t>
            </a: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a:t>
            </a:r>
            <a:r>
              <a:rPr lang="ja-JP" altLang="en-US" sz="1050" dirty="0" smtClean="0">
                <a:solidFill>
                  <a:schemeClr val="tx1">
                    <a:lumMod val="75000"/>
                    <a:lumOff val="25000"/>
                  </a:schemeClr>
                </a:solidFill>
              </a:rPr>
              <a:t>：</a:t>
            </a:r>
            <a:r>
              <a:rPr lang="ja-JP" altLang="en-US" sz="1050" dirty="0" smtClean="0">
                <a:solidFill>
                  <a:schemeClr val="tx1">
                    <a:lumMod val="75000"/>
                    <a:lumOff val="25000"/>
                  </a:schemeClr>
                </a:solidFill>
              </a:rPr>
              <a:t>菊池　克（</a:t>
            </a:r>
            <a:r>
              <a:rPr lang="en-US" altLang="ja-JP" sz="1050" dirty="0" smtClean="0">
                <a:solidFill>
                  <a:schemeClr val="tx1">
                    <a:lumMod val="75000"/>
                    <a:lumOff val="25000"/>
                  </a:schemeClr>
                </a:solidFill>
              </a:rPr>
              <a:t>NEC</a:t>
            </a:r>
            <a:r>
              <a:rPr lang="ja-JP" altLang="en-US" sz="1050" dirty="0" smtClean="0">
                <a:solidFill>
                  <a:schemeClr val="tx1">
                    <a:lumMod val="75000"/>
                    <a:lumOff val="25000"/>
                  </a:schemeClr>
                </a:solidFill>
              </a:rPr>
              <a:t>）</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90" y="297741"/>
            <a:ext cx="293627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着目した豊かさの要素・要件</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90" y="1350625"/>
            <a:ext cx="435934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豊かさの要素・要件が生まれた背景や要因</a:t>
            </a:r>
            <a:endParaRPr lang="ja-JP" altLang="en-US" sz="14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5063F392-5CE1-4F2D-958D-DA8948730174}"/>
              </a:ext>
            </a:extLst>
          </p:cNvPr>
          <p:cNvSpPr txBox="1">
            <a:spLocks/>
          </p:cNvSpPr>
          <p:nvPr/>
        </p:nvSpPr>
        <p:spPr>
          <a:xfrm>
            <a:off x="248990" y="1781475"/>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r>
              <a:rPr lang="ja-JP" altLang="en-US" sz="1400" b="0" dirty="0" smtClean="0">
                <a:solidFill>
                  <a:schemeClr val="tx1">
                    <a:lumMod val="75000"/>
                    <a:lumOff val="25000"/>
                  </a:schemeClr>
                </a:solidFill>
              </a:rPr>
              <a:t>：</a:t>
            </a:r>
            <a:endParaRPr lang="en-US" altLang="ja-JP" sz="1400" b="0" dirty="0" smtClean="0">
              <a:solidFill>
                <a:schemeClr val="tx1">
                  <a:lumMod val="75000"/>
                  <a:lumOff val="25000"/>
                </a:schemeClr>
              </a:solidFill>
            </a:endParaRPr>
          </a:p>
          <a:p>
            <a:pPr>
              <a:lnSpc>
                <a:spcPct val="120000"/>
              </a:lnSpc>
            </a:pPr>
            <a:r>
              <a:rPr lang="ja-JP" altLang="en-US" sz="1400" b="0" dirty="0" smtClean="0">
                <a:solidFill>
                  <a:schemeClr val="tx1">
                    <a:lumMod val="75000"/>
                    <a:lumOff val="25000"/>
                  </a:schemeClr>
                </a:solidFill>
              </a:rPr>
              <a:t>サービスが受けられやすい、問い合わせ先（ヒト）がわかる</a:t>
            </a:r>
            <a:endParaRPr lang="en-US" altLang="ja-JP" sz="1400" b="0" dirty="0" smtClean="0">
              <a:solidFill>
                <a:schemeClr val="tx1">
                  <a:lumMod val="75000"/>
                  <a:lumOff val="25000"/>
                </a:schemeClr>
              </a:solidFill>
            </a:endParaRPr>
          </a:p>
          <a:p>
            <a:pPr>
              <a:lnSpc>
                <a:spcPct val="120000"/>
              </a:lnSpc>
            </a:pPr>
            <a:r>
              <a:rPr lang="ja-JP" altLang="en-US" sz="1400" b="0" dirty="0" smtClean="0">
                <a:solidFill>
                  <a:schemeClr val="tx1">
                    <a:lumMod val="75000"/>
                    <a:lumOff val="25000"/>
                  </a:schemeClr>
                </a:solidFill>
              </a:rPr>
              <a:t>リモートアクセス、オンラインショップ</a:t>
            </a:r>
            <a:endParaRPr lang="en-US" altLang="ja-JP" sz="1400" b="0" dirty="0" smtClean="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準備</a:t>
            </a:r>
            <a:r>
              <a:rPr lang="ja-JP" altLang="en-US" sz="1400" b="0" dirty="0" smtClean="0">
                <a:solidFill>
                  <a:schemeClr val="tx1">
                    <a:lumMod val="75000"/>
                    <a:lumOff val="25000"/>
                  </a:schemeClr>
                </a:solidFill>
              </a:rPr>
              <a:t>ができている旅行（時間の余裕、ということかも）</a:t>
            </a:r>
            <a:endParaRPr lang="en-US" altLang="ja-JP" sz="1400" b="0" dirty="0" smtClean="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90" y="3886704"/>
            <a:ext cx="4425956"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着目する豊かさの要素・要件を阻害するコト・モノ</a:t>
            </a:r>
            <a:endParaRPr lang="ja-JP" altLang="en-US" sz="1400" b="0"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90" y="4297664"/>
            <a:ext cx="8627723" cy="1902582"/>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r>
              <a:rPr lang="ja-JP" altLang="en-US" sz="1400" b="0" dirty="0" smtClean="0">
                <a:solidFill>
                  <a:schemeClr val="tx1">
                    <a:lumMod val="75000"/>
                    <a:lumOff val="25000"/>
                  </a:schemeClr>
                </a:solidFill>
              </a:rPr>
              <a:t>：</a:t>
            </a:r>
            <a:endParaRPr lang="en-US" altLang="ja-JP" sz="1400" b="0" dirty="0" smtClean="0">
              <a:solidFill>
                <a:schemeClr val="tx1">
                  <a:lumMod val="75000"/>
                  <a:lumOff val="25000"/>
                </a:schemeClr>
              </a:solidFill>
            </a:endParaRPr>
          </a:p>
          <a:p>
            <a:pPr>
              <a:lnSpc>
                <a:spcPct val="120000"/>
              </a:lnSpc>
            </a:pPr>
            <a:r>
              <a:rPr lang="ja-JP" altLang="en-US" sz="1400" b="0" dirty="0" smtClean="0">
                <a:solidFill>
                  <a:schemeClr val="tx1">
                    <a:lumMod val="75000"/>
                    <a:lumOff val="25000"/>
                  </a:schemeClr>
                </a:solidFill>
              </a:rPr>
              <a:t>サービスがない</a:t>
            </a:r>
            <a:endParaRPr lang="en-US" altLang="ja-JP" sz="1400" b="0" dirty="0" smtClean="0">
              <a:solidFill>
                <a:schemeClr val="tx1">
                  <a:lumMod val="75000"/>
                  <a:lumOff val="25000"/>
                </a:schemeClr>
              </a:solidFill>
            </a:endParaRPr>
          </a:p>
          <a:p>
            <a:pPr>
              <a:lnSpc>
                <a:spcPct val="120000"/>
              </a:lnSpc>
            </a:pPr>
            <a:r>
              <a:rPr lang="ja-JP" altLang="en-US" sz="1400" b="0" dirty="0" smtClean="0">
                <a:solidFill>
                  <a:schemeClr val="tx1">
                    <a:lumMod val="75000"/>
                    <a:lumOff val="25000"/>
                  </a:schemeClr>
                </a:solidFill>
              </a:rPr>
              <a:t>つながりが見つけられない</a:t>
            </a:r>
            <a:endParaRPr lang="en-US" altLang="ja-JP" sz="1400" b="0" dirty="0" smtClean="0">
              <a:solidFill>
                <a:schemeClr val="tx1">
                  <a:lumMod val="75000"/>
                  <a:lumOff val="25000"/>
                </a:schemeClr>
              </a:solidFill>
            </a:endParaRPr>
          </a:p>
          <a:p>
            <a:pPr>
              <a:lnSpc>
                <a:spcPct val="120000"/>
              </a:lnSpc>
            </a:pPr>
            <a:r>
              <a:rPr lang="ja-JP" altLang="en-US" sz="1400" b="0" dirty="0" smtClean="0">
                <a:solidFill>
                  <a:schemeClr val="tx1">
                    <a:lumMod val="75000"/>
                    <a:lumOff val="25000"/>
                  </a:schemeClr>
                </a:solidFill>
              </a:rPr>
              <a:t>物流が整っていない（自分が探し回るために動く必要がある）</a:t>
            </a:r>
            <a:endParaRPr lang="en-US" altLang="ja-JP" sz="1400" b="0" dirty="0" smtClean="0">
              <a:solidFill>
                <a:schemeClr val="tx1">
                  <a:lumMod val="75000"/>
                  <a:lumOff val="25000"/>
                </a:schemeClr>
              </a:solidFill>
            </a:endParaRPr>
          </a:p>
          <a:p>
            <a:pPr>
              <a:lnSpc>
                <a:spcPct val="120000"/>
              </a:lnSpc>
            </a:pPr>
            <a:r>
              <a:rPr lang="ja-JP" altLang="en-US" sz="1400" b="0" dirty="0" smtClean="0">
                <a:solidFill>
                  <a:schemeClr val="tx1">
                    <a:lumMod val="75000"/>
                    <a:lumOff val="25000"/>
                  </a:schemeClr>
                </a:solidFill>
              </a:rPr>
              <a:t>そもそも収入が少なく、入手できない</a:t>
            </a:r>
            <a:endParaRPr lang="en-US" altLang="ja-JP" sz="1400" b="0" dirty="0" smtClean="0">
              <a:solidFill>
                <a:schemeClr val="tx1">
                  <a:lumMod val="75000"/>
                  <a:lumOff val="25000"/>
                </a:schemeClr>
              </a:solidFill>
            </a:endParaRPr>
          </a:p>
          <a:p>
            <a:pPr>
              <a:lnSpc>
                <a:spcPct val="120000"/>
              </a:lnSpc>
            </a:pPr>
            <a:r>
              <a:rPr lang="en-US" altLang="ja-JP" sz="1400" b="0" dirty="0" smtClean="0">
                <a:solidFill>
                  <a:schemeClr val="tx1">
                    <a:lumMod val="75000"/>
                    <a:lumOff val="25000"/>
                  </a:schemeClr>
                </a:solidFill>
              </a:rPr>
              <a:t>---</a:t>
            </a:r>
          </a:p>
          <a:p>
            <a:pPr>
              <a:lnSpc>
                <a:spcPct val="120000"/>
              </a:lnSpc>
            </a:pPr>
            <a:r>
              <a:rPr lang="ja-JP" altLang="en-US" sz="1400" b="0" dirty="0" smtClean="0">
                <a:solidFill>
                  <a:schemeClr val="tx1">
                    <a:lumMod val="75000"/>
                    <a:lumOff val="25000"/>
                  </a:schemeClr>
                </a:solidFill>
              </a:rPr>
              <a:t>子供</a:t>
            </a:r>
            <a:r>
              <a:rPr lang="ja-JP" altLang="en-US" sz="1400" b="0" dirty="0">
                <a:solidFill>
                  <a:schemeClr val="tx1">
                    <a:lumMod val="75000"/>
                    <a:lumOff val="25000"/>
                  </a:schemeClr>
                </a:solidFill>
              </a:rPr>
              <a:t>の時は田舎で、いろいろ欲しいものが入手困難だった</a:t>
            </a:r>
            <a:r>
              <a:rPr lang="ja-JP" altLang="en-US" sz="1400" b="0" dirty="0" smtClean="0">
                <a:solidFill>
                  <a:schemeClr val="tx1">
                    <a:lumMod val="75000"/>
                    <a:lumOff val="25000"/>
                  </a:schemeClr>
                </a:solidFill>
              </a:rPr>
              <a:t>ことがベース</a:t>
            </a:r>
            <a:endParaRPr lang="en-US" altLang="ja-JP" sz="1400" b="0" dirty="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（入荷数制約、リアル店舗しかない、今より物流が発達してなかった、などなど）</a:t>
            </a:r>
            <a:endParaRPr lang="en-US" altLang="ja-JP" sz="1400" b="0" dirty="0">
              <a:solidFill>
                <a:schemeClr val="tx1">
                  <a:lumMod val="75000"/>
                  <a:lumOff val="25000"/>
                </a:schemeClr>
              </a:solidFill>
            </a:endParaRPr>
          </a:p>
          <a:p>
            <a:pPr>
              <a:lnSpc>
                <a:spcPct val="120000"/>
              </a:lnSpc>
            </a:pPr>
            <a:endParaRPr lang="en-US" altLang="ja-JP" sz="1400" b="0" dirty="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4832394" y="85996"/>
            <a:ext cx="4420610" cy="278141"/>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２ワーク１豊かさを深掘りする</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Tree>
    <p:extLst>
      <p:ext uri="{BB962C8B-B14F-4D97-AF65-F5344CB8AC3E}">
        <p14:creationId xmlns:p14="http://schemas.microsoft.com/office/powerpoint/2010/main" val="764900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B273D-AC9D-41E5-8274-9D0F2B791303}"/>
              </a:ext>
            </a:extLst>
          </p:cNvPr>
          <p:cNvSpPr>
            <a:spLocks noGrp="1"/>
          </p:cNvSpPr>
          <p:nvPr>
            <p:ph type="ctrTitle"/>
          </p:nvPr>
        </p:nvSpPr>
        <p:spPr>
          <a:xfrm>
            <a:off x="284479" y="1125038"/>
            <a:ext cx="4287521" cy="5541216"/>
          </a:xfrm>
          <a:noFill/>
          <a:ln>
            <a:noFill/>
          </a:ln>
        </p:spPr>
        <p:style>
          <a:lnRef idx="2">
            <a:schemeClr val="dk1"/>
          </a:lnRef>
          <a:fillRef idx="1">
            <a:schemeClr val="lt1"/>
          </a:fillRef>
          <a:effectRef idx="0">
            <a:schemeClr val="dk1"/>
          </a:effectRef>
          <a:fontRef idx="minor">
            <a:schemeClr val="dk1"/>
          </a:fontRef>
        </p:style>
        <p:txBody>
          <a:bodyPr anchor="t">
            <a:normAutofit/>
          </a:bodyPr>
          <a:lstStyle/>
          <a:p>
            <a:pPr>
              <a:lnSpc>
                <a:spcPct val="120000"/>
              </a:lnSpc>
            </a:pPr>
            <a:r>
              <a:rPr lang="ja-JP" altLang="en-US" sz="1300" b="0" dirty="0">
                <a:solidFill>
                  <a:schemeClr val="tx1">
                    <a:lumMod val="75000"/>
                    <a:lumOff val="25000"/>
                  </a:schemeClr>
                </a:solidFill>
              </a:rPr>
              <a:t>　リンダ・グラッドンは、プレゼンテーションの中で、人生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年時代（長寿化）により訪れる変化として、「人生のマルチステージ化」「家族構成の変化」「生涯にわたる学びの重要性」の３点を挙げています。</a:t>
            </a:r>
            <a:r>
              <a:rPr lang="en-US" altLang="ja-JP" sz="1300" b="0" dirty="0">
                <a:solidFill>
                  <a:schemeClr val="tx1">
                    <a:lumMod val="75000"/>
                    <a:lumOff val="25000"/>
                  </a:schemeClr>
                </a:solidFill>
              </a:rPr>
              <a:t/>
            </a:r>
            <a:br>
              <a:rPr lang="en-US" altLang="ja-JP" sz="1300" b="0" dirty="0">
                <a:solidFill>
                  <a:schemeClr val="tx1">
                    <a:lumMod val="75000"/>
                    <a:lumOff val="25000"/>
                  </a:schemeClr>
                </a:solidFill>
              </a:rPr>
            </a:br>
            <a:r>
              <a:rPr lang="en-US" altLang="ja-JP" sz="1300" b="0" dirty="0">
                <a:solidFill>
                  <a:schemeClr val="tx1">
                    <a:lumMod val="75000"/>
                    <a:lumOff val="25000"/>
                  </a:schemeClr>
                </a:solidFill>
              </a:rPr>
              <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この指摘を参照しながら、まずは、</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年時代に訪れる、わたしたち個人の変化を考えてみてください。</a:t>
            </a:r>
            <a:r>
              <a:rPr lang="en-US" altLang="ja-JP" sz="1300" b="0" dirty="0">
                <a:solidFill>
                  <a:schemeClr val="tx1">
                    <a:lumMod val="75000"/>
                    <a:lumOff val="25000"/>
                  </a:schemeClr>
                </a:solidFill>
              </a:rPr>
              <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重要なことは、漠然と</a:t>
            </a:r>
            <a:r>
              <a:rPr lang="en-US" altLang="ja-JP" sz="1300" b="0" dirty="0">
                <a:solidFill>
                  <a:schemeClr val="tx1">
                    <a:lumMod val="75000"/>
                    <a:lumOff val="25000"/>
                  </a:schemeClr>
                </a:solidFill>
              </a:rPr>
              <a:t> 100</a:t>
            </a:r>
            <a:r>
              <a:rPr lang="ja-JP" altLang="en-US" sz="1300" b="0" dirty="0">
                <a:solidFill>
                  <a:schemeClr val="tx1">
                    <a:lumMod val="75000"/>
                    <a:lumOff val="25000"/>
                  </a:schemeClr>
                </a:solidFill>
              </a:rPr>
              <a:t>年後の未来や、その時に存在するであろう科学技術や社会問題を考えるのではないということです。まずは、自分が</a:t>
            </a:r>
            <a:r>
              <a:rPr lang="en-US" altLang="ja-JP" sz="1300" b="0" dirty="0">
                <a:solidFill>
                  <a:schemeClr val="tx1">
                    <a:lumMod val="75000"/>
                    <a:lumOff val="25000"/>
                  </a:schemeClr>
                </a:solidFill>
              </a:rPr>
              <a:t>80</a:t>
            </a:r>
            <a:r>
              <a:rPr lang="ja-JP" altLang="en-US" sz="1300" b="0" dirty="0">
                <a:solidFill>
                  <a:schemeClr val="tx1">
                    <a:lumMod val="75000"/>
                    <a:lumOff val="25000"/>
                  </a:schemeClr>
                </a:solidFill>
              </a:rPr>
              <a:t>歳になっても健康で活動できるとしたら、どのような暮らし方や働き方を選択するかを考えてみると良いかもしれません。</a:t>
            </a:r>
            <a:r>
              <a:rPr lang="en-US" altLang="ja-JP" sz="1300" b="0" dirty="0">
                <a:solidFill>
                  <a:schemeClr val="tx1">
                    <a:lumMod val="75000"/>
                    <a:lumOff val="25000"/>
                  </a:schemeClr>
                </a:solidFill>
              </a:rPr>
              <a:t/>
            </a:r>
            <a:br>
              <a:rPr lang="en-US" altLang="ja-JP" sz="1300" b="0" dirty="0">
                <a:solidFill>
                  <a:schemeClr val="tx1">
                    <a:lumMod val="75000"/>
                    <a:lumOff val="25000"/>
                  </a:schemeClr>
                </a:solidFill>
              </a:rPr>
            </a:br>
            <a:r>
              <a:rPr lang="en-US" altLang="ja-JP" sz="1300" b="0" dirty="0">
                <a:solidFill>
                  <a:schemeClr val="tx1">
                    <a:lumMod val="75000"/>
                    <a:lumOff val="25000"/>
                  </a:schemeClr>
                </a:solidFill>
              </a:rPr>
              <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人生</a:t>
            </a:r>
            <a:r>
              <a:rPr lang="en-US" altLang="ja-JP" sz="1300" b="0" dirty="0">
                <a:solidFill>
                  <a:schemeClr val="tx1">
                    <a:lumMod val="75000"/>
                    <a:lumOff val="25000"/>
                  </a:schemeClr>
                </a:solidFill>
              </a:rPr>
              <a:t>100</a:t>
            </a:r>
            <a:r>
              <a:rPr lang="ja-JP" altLang="en-US" sz="1300" b="0" dirty="0">
                <a:solidFill>
                  <a:schemeClr val="tx1">
                    <a:lumMod val="75000"/>
                    <a:lumOff val="25000"/>
                  </a:schemeClr>
                </a:solidFill>
              </a:rPr>
              <a:t>年時代に生きる自分の姿をぼんやりと想定できたら、それぞれのライフシーンに訪れるであろう変化を考えてみます。</a:t>
            </a:r>
            <a:r>
              <a:rPr lang="en-US" altLang="ja-JP" sz="1300" b="0" dirty="0">
                <a:solidFill>
                  <a:schemeClr val="tx1">
                    <a:lumMod val="75000"/>
                    <a:lumOff val="25000"/>
                  </a:schemeClr>
                </a:solidFill>
              </a:rPr>
              <a:t/>
            </a:r>
            <a:br>
              <a:rPr lang="en-US" altLang="ja-JP" sz="1300" b="0" dirty="0">
                <a:solidFill>
                  <a:schemeClr val="tx1">
                    <a:lumMod val="75000"/>
                    <a:lumOff val="25000"/>
                  </a:schemeClr>
                </a:solidFill>
              </a:rPr>
            </a:br>
            <a:r>
              <a:rPr lang="ja-JP" altLang="en-US" sz="1300" b="0" dirty="0">
                <a:solidFill>
                  <a:schemeClr val="tx1">
                    <a:lumMod val="75000"/>
                    <a:lumOff val="25000"/>
                  </a:schemeClr>
                </a:solidFill>
              </a:rPr>
              <a:t>　</a:t>
            </a:r>
            <a:r>
              <a:rPr lang="ja-JP" altLang="en-US" sz="1300" u="sng" dirty="0">
                <a:solidFill>
                  <a:schemeClr val="tx1">
                    <a:lumMod val="75000"/>
                    <a:lumOff val="25000"/>
                  </a:schemeClr>
                </a:solidFill>
              </a:rPr>
              <a:t>人生</a:t>
            </a:r>
            <a:r>
              <a:rPr lang="en-US" altLang="ja-JP" sz="1300" u="sng" dirty="0">
                <a:solidFill>
                  <a:schemeClr val="tx1">
                    <a:lumMod val="75000"/>
                    <a:lumOff val="25000"/>
                  </a:schemeClr>
                </a:solidFill>
              </a:rPr>
              <a:t>100</a:t>
            </a:r>
            <a:r>
              <a:rPr lang="ja-JP" altLang="en-US" sz="1300" u="sng" dirty="0">
                <a:solidFill>
                  <a:schemeClr val="tx1">
                    <a:lumMod val="75000"/>
                    <a:lumOff val="25000"/>
                  </a:schemeClr>
                </a:solidFill>
              </a:rPr>
              <a:t>年時代に際して、「住まいと暮らし方」の何が、どのように変化する（しない）と思いますか。</a:t>
            </a:r>
            <a:r>
              <a:rPr lang="ja-JP" altLang="en-US" sz="1300" b="0" dirty="0">
                <a:solidFill>
                  <a:schemeClr val="tx1">
                    <a:lumMod val="75000"/>
                    <a:lumOff val="25000"/>
                  </a:schemeClr>
                </a:solidFill>
              </a:rPr>
              <a:t>個人や社会の変化と照らし合わせながら、それぞれのライフシーンの変化を考えてください。</a:t>
            </a:r>
            <a:endParaRPr lang="en-US" altLang="ja-JP" sz="1300" b="0" dirty="0">
              <a:solidFill>
                <a:schemeClr val="tx1">
                  <a:lumMod val="75000"/>
                  <a:lumOff val="25000"/>
                </a:schemeClr>
              </a:solidFill>
            </a:endParaRPr>
          </a:p>
        </p:txBody>
      </p:sp>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284481" y="268468"/>
            <a:ext cx="7435046"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年後ではなく、人生</a:t>
            </a:r>
            <a:r>
              <a:rPr lang="en-US" altLang="ja-JP" sz="1800" dirty="0">
                <a:solidFill>
                  <a:schemeClr val="tx1">
                    <a:lumMod val="75000"/>
                    <a:lumOff val="25000"/>
                  </a:schemeClr>
                </a:solidFill>
              </a:rPr>
              <a:t>100</a:t>
            </a:r>
            <a:r>
              <a:rPr lang="ja-JP" altLang="en-US" sz="1800" dirty="0">
                <a:solidFill>
                  <a:schemeClr val="tx1">
                    <a:lumMod val="75000"/>
                    <a:lumOff val="25000"/>
                  </a:schemeClr>
                </a:solidFill>
              </a:rPr>
              <a:t>年時代を考える（個人ワーク：</a:t>
            </a:r>
            <a:r>
              <a:rPr lang="en-US" altLang="ja-JP" sz="1800" dirty="0">
                <a:solidFill>
                  <a:schemeClr val="tx1">
                    <a:lumMod val="75000"/>
                    <a:lumOff val="25000"/>
                  </a:schemeClr>
                </a:solidFill>
              </a:rPr>
              <a:t>15</a:t>
            </a:r>
            <a:r>
              <a:rPr lang="ja-JP" altLang="en-US" sz="1800" dirty="0">
                <a:solidFill>
                  <a:schemeClr val="tx1">
                    <a:lumMod val="75000"/>
                    <a:lumOff val="25000"/>
                  </a:schemeClr>
                </a:solidFill>
              </a:rPr>
              <a:t>分程度）</a:t>
            </a:r>
            <a:endParaRPr lang="en-US" altLang="ja-JP" sz="1800" dirty="0">
              <a:solidFill>
                <a:schemeClr val="tx1">
                  <a:lumMod val="75000"/>
                  <a:lumOff val="25000"/>
                </a:schemeClr>
              </a:solidFill>
            </a:endParaRPr>
          </a:p>
        </p:txBody>
      </p:sp>
      <p:grpSp>
        <p:nvGrpSpPr>
          <p:cNvPr id="4" name="グループ化 3">
            <a:extLst>
              <a:ext uri="{FF2B5EF4-FFF2-40B4-BE49-F238E27FC236}">
                <a16:creationId xmlns:a16="http://schemas.microsoft.com/office/drawing/2014/main" id="{18B3E074-41BC-46D8-A4A3-8F305F43A3E8}"/>
              </a:ext>
            </a:extLst>
          </p:cNvPr>
          <p:cNvGrpSpPr/>
          <p:nvPr/>
        </p:nvGrpSpPr>
        <p:grpSpPr>
          <a:xfrm>
            <a:off x="5092784" y="1112926"/>
            <a:ext cx="4051216" cy="4137303"/>
            <a:chOff x="5092784" y="2240582"/>
            <a:chExt cx="4051216" cy="4137303"/>
          </a:xfrm>
        </p:grpSpPr>
        <p:sp>
          <p:nvSpPr>
            <p:cNvPr id="3" name="正方形/長方形 2">
              <a:extLst>
                <a:ext uri="{FF2B5EF4-FFF2-40B4-BE49-F238E27FC236}">
                  <a16:creationId xmlns:a16="http://schemas.microsoft.com/office/drawing/2014/main" id="{15CF2FF7-3ECE-490D-8008-2546D63B4BB7}"/>
                </a:ext>
              </a:extLst>
            </p:cNvPr>
            <p:cNvSpPr/>
            <p:nvPr/>
          </p:nvSpPr>
          <p:spPr>
            <a:xfrm>
              <a:off x="5092784" y="2240582"/>
              <a:ext cx="4051216" cy="4137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1">
              <a:extLst>
                <a:ext uri="{FF2B5EF4-FFF2-40B4-BE49-F238E27FC236}">
                  <a16:creationId xmlns:a16="http://schemas.microsoft.com/office/drawing/2014/main" id="{5762A824-64B8-40AF-900F-E01AA6A45F2C}"/>
                </a:ext>
              </a:extLst>
            </p:cNvPr>
            <p:cNvSpPr txBox="1">
              <a:spLocks/>
            </p:cNvSpPr>
            <p:nvPr/>
          </p:nvSpPr>
          <p:spPr>
            <a:xfrm>
              <a:off x="5092784" y="2340105"/>
              <a:ext cx="3860269" cy="3656277"/>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lnSpcReduction="1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人生</a:t>
              </a:r>
              <a:r>
                <a:rPr lang="en-US" altLang="ja-JP" sz="1200" u="sng" dirty="0">
                  <a:solidFill>
                    <a:schemeClr val="tx1">
                      <a:lumMod val="75000"/>
                      <a:lumOff val="25000"/>
                    </a:schemeClr>
                  </a:solidFill>
                </a:rPr>
                <a:t>100</a:t>
              </a:r>
              <a:r>
                <a:rPr lang="ja-JP" altLang="en-US" sz="1200" u="sng" dirty="0">
                  <a:solidFill>
                    <a:schemeClr val="tx1">
                      <a:lumMod val="75000"/>
                      <a:lumOff val="25000"/>
                    </a:schemeClr>
                  </a:solidFill>
                </a:rPr>
                <a:t>年時代に訪れる３つの変化</a:t>
              </a:r>
              <a:r>
                <a:rPr lang="en-US" altLang="ja-JP" sz="1200" u="sng" dirty="0">
                  <a:solidFill>
                    <a:schemeClr val="tx1">
                      <a:lumMod val="75000"/>
                      <a:lumOff val="25000"/>
                    </a:schemeClr>
                  </a:solidFill>
                </a:rPr>
                <a:t>】</a:t>
              </a:r>
              <a:r>
                <a:rPr lang="ja-JP" altLang="en-US" sz="1200" u="sng" dirty="0">
                  <a:solidFill>
                    <a:schemeClr val="tx1">
                      <a:lumMod val="75000"/>
                      <a:lumOff val="25000"/>
                    </a:schemeClr>
                  </a:solidFill>
                </a:rPr>
                <a:t>（リンダ・グラッドン）</a:t>
              </a:r>
              <a:endParaRPr lang="en-US" altLang="ja-JP" sz="1200" u="sng"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首相官邸の「人生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年時代構想会議」の委員であるリンダ・グラッドンは、人生</a:t>
              </a:r>
              <a:r>
                <a:rPr lang="en-US" altLang="ja-JP" sz="1200" b="0" dirty="0">
                  <a:solidFill>
                    <a:schemeClr val="tx1">
                      <a:lumMod val="75000"/>
                      <a:lumOff val="25000"/>
                    </a:schemeClr>
                  </a:solidFill>
                </a:rPr>
                <a:t>100</a:t>
              </a:r>
              <a:r>
                <a:rPr lang="ja-JP" altLang="en-US" sz="1200" b="0" dirty="0">
                  <a:solidFill>
                    <a:schemeClr val="tx1">
                      <a:lumMod val="75000"/>
                      <a:lumOff val="25000"/>
                    </a:schemeClr>
                  </a:solidFill>
                </a:rPr>
                <a:t>年時代の変化として「人生のマルチステージ化」「家族構成の変化」「生涯にわたる学びの重要性」の３つを示唆した。</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r>
                <a:rPr lang="ja-JP" altLang="en-US" sz="1200" b="0" dirty="0">
                  <a:solidFill>
                    <a:schemeClr val="tx1">
                      <a:lumMod val="75000"/>
                      <a:lumOff val="25000"/>
                    </a:schemeClr>
                  </a:solidFill>
                </a:rPr>
                <a:t>　特に「雇用や働き方」に関して、より長く働くためには、生涯を通じてレジリエンス（弾性力）を維持する必要があると述べている。</a:t>
              </a:r>
              <a:r>
                <a:rPr lang="en-US" altLang="ja-JP" sz="1200" b="0" dirty="0">
                  <a:solidFill>
                    <a:schemeClr val="tx1">
                      <a:lumMod val="75000"/>
                      <a:lumOff val="25000"/>
                    </a:schemeClr>
                  </a:solidFill>
                </a:rPr>
                <a:t>70</a:t>
              </a:r>
              <a:r>
                <a:rPr lang="ja-JP" altLang="en-US" sz="1200" b="0" dirty="0">
                  <a:solidFill>
                    <a:schemeClr val="tx1">
                      <a:lumMod val="75000"/>
                      <a:lumOff val="25000"/>
                    </a:schemeClr>
                  </a:solidFill>
                </a:rPr>
                <a:t>代になるまで働く意思やエネルギーを維持するためには、新たな「学びを手助けする仕事（能力向上、能力開発など）」や、「学び続けられる環境（柔軟な労働環境、休暇など）」が重要となる。このような労働の機会を拡大するためには、新しい科学技術を活用することや、多様な関係者同士の共同が重要だと述べている。</a:t>
              </a: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a:p>
              <a:pPr>
                <a:lnSpc>
                  <a:spcPct val="120000"/>
                </a:lnSpc>
              </a:pPr>
              <a:endParaRPr lang="en-US" altLang="ja-JP" sz="1200" b="0" dirty="0">
                <a:solidFill>
                  <a:schemeClr val="tx1">
                    <a:lumMod val="75000"/>
                    <a:lumOff val="25000"/>
                  </a:schemeClr>
                </a:solidFill>
              </a:endParaRPr>
            </a:p>
          </p:txBody>
        </p:sp>
        <p:sp>
          <p:nvSpPr>
            <p:cNvPr id="7" name="テキスト ボックス 6">
              <a:extLst>
                <a:ext uri="{FF2B5EF4-FFF2-40B4-BE49-F238E27FC236}">
                  <a16:creationId xmlns:a16="http://schemas.microsoft.com/office/drawing/2014/main" id="{A4788AB8-758C-4450-A4EF-A3CA629C935C}"/>
                </a:ext>
              </a:extLst>
            </p:cNvPr>
            <p:cNvSpPr txBox="1"/>
            <p:nvPr/>
          </p:nvSpPr>
          <p:spPr>
            <a:xfrm>
              <a:off x="5092784" y="5906673"/>
              <a:ext cx="3913234" cy="369332"/>
            </a:xfrm>
            <a:prstGeom prst="rect">
              <a:avLst/>
            </a:prstGeom>
            <a:noFill/>
          </p:spPr>
          <p:txBody>
            <a:bodyPr wrap="square" rtlCol="0">
              <a:spAutoFit/>
            </a:bodyPr>
            <a:lstStyle/>
            <a:p>
              <a:r>
                <a:rPr kumimoji="1" lang="ja-JP" altLang="en-US" sz="900" dirty="0">
                  <a:solidFill>
                    <a:schemeClr val="tx1">
                      <a:lumMod val="75000"/>
                      <a:lumOff val="25000"/>
                    </a:schemeClr>
                  </a:solidFill>
                </a:rPr>
                <a:t>（参考：「人生</a:t>
              </a:r>
              <a:r>
                <a:rPr kumimoji="1" lang="en-US" altLang="ja-JP" sz="900" dirty="0">
                  <a:solidFill>
                    <a:schemeClr val="tx1">
                      <a:lumMod val="75000"/>
                      <a:lumOff val="25000"/>
                    </a:schemeClr>
                  </a:solidFill>
                </a:rPr>
                <a:t>100</a:t>
              </a:r>
              <a:r>
                <a:rPr kumimoji="1" lang="ja-JP" altLang="en-US" sz="900" dirty="0">
                  <a:solidFill>
                    <a:schemeClr val="tx1">
                      <a:lumMod val="75000"/>
                      <a:lumOff val="25000"/>
                    </a:schemeClr>
                  </a:solidFill>
                </a:rPr>
                <a:t>年時代構想会議（リンダ・グラッドン提出資料）」</a:t>
              </a:r>
              <a:r>
                <a:rPr kumimoji="1" lang="en-US" altLang="ja-JP" sz="900" dirty="0">
                  <a:solidFill>
                    <a:schemeClr val="tx1">
                      <a:lumMod val="75000"/>
                      <a:lumOff val="25000"/>
                    </a:schemeClr>
                  </a:solidFill>
                </a:rPr>
                <a:t>, </a:t>
              </a:r>
              <a:r>
                <a:rPr kumimoji="1" lang="ja-JP" altLang="en-US" sz="900" dirty="0">
                  <a:solidFill>
                    <a:schemeClr val="tx1">
                      <a:lumMod val="75000"/>
                      <a:lumOff val="25000"/>
                    </a:schemeClr>
                  </a:solidFill>
                </a:rPr>
                <a:t>首相官邸</a:t>
              </a:r>
              <a:r>
                <a:rPr kumimoji="1" lang="en-US" altLang="ja-JP" sz="900" dirty="0">
                  <a:solidFill>
                    <a:schemeClr val="tx1">
                      <a:lumMod val="75000"/>
                      <a:lumOff val="25000"/>
                    </a:schemeClr>
                  </a:solidFill>
                </a:rPr>
                <a:t>,  http://www.kantei.go.jp/jp/singi/jinsei100nen/</a:t>
              </a:r>
              <a:endParaRPr kumimoji="1" lang="ja-JP" altLang="en-US" sz="900" dirty="0">
                <a:solidFill>
                  <a:schemeClr val="tx1">
                    <a:lumMod val="75000"/>
                    <a:lumOff val="25000"/>
                  </a:schemeClr>
                </a:solidFill>
              </a:endParaRPr>
            </a:p>
          </p:txBody>
        </p:sp>
      </p:grpSp>
    </p:spTree>
    <p:extLst>
      <p:ext uri="{BB962C8B-B14F-4D97-AF65-F5344CB8AC3E}">
        <p14:creationId xmlns:p14="http://schemas.microsoft.com/office/powerpoint/2010/main" val="489262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4735365" y="6371048"/>
            <a:ext cx="4172464" cy="332534"/>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050" dirty="0">
                <a:solidFill>
                  <a:schemeClr val="tx1">
                    <a:lumMod val="75000"/>
                    <a:lumOff val="25000"/>
                  </a:schemeClr>
                </a:solidFill>
              </a:rPr>
              <a:t>お名前</a:t>
            </a:r>
            <a:r>
              <a:rPr lang="ja-JP" altLang="en-US" sz="1050" dirty="0" smtClean="0">
                <a:solidFill>
                  <a:schemeClr val="tx1">
                    <a:lumMod val="75000"/>
                    <a:lumOff val="25000"/>
                  </a:schemeClr>
                </a:solidFill>
              </a:rPr>
              <a:t>：菊池　克（</a:t>
            </a:r>
            <a:r>
              <a:rPr lang="en-US" altLang="ja-JP" sz="1050" dirty="0" smtClean="0">
                <a:solidFill>
                  <a:schemeClr val="tx1">
                    <a:lumMod val="75000"/>
                    <a:lumOff val="25000"/>
                  </a:schemeClr>
                </a:solidFill>
              </a:rPr>
              <a:t>NEC</a:t>
            </a:r>
            <a:r>
              <a:rPr lang="ja-JP" altLang="en-US" sz="1050" dirty="0" smtClean="0">
                <a:solidFill>
                  <a:schemeClr val="tx1">
                    <a:lumMod val="75000"/>
                    <a:lumOff val="25000"/>
                  </a:schemeClr>
                </a:solidFill>
              </a:rPr>
              <a:t>）</a:t>
            </a:r>
            <a:endParaRPr lang="en-US" altLang="ja-JP" sz="105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8C687B16-812E-453C-A532-5CC704C7BD8F}"/>
              </a:ext>
            </a:extLst>
          </p:cNvPr>
          <p:cNvSpPr txBox="1">
            <a:spLocks/>
          </p:cNvSpPr>
          <p:nvPr/>
        </p:nvSpPr>
        <p:spPr>
          <a:xfrm>
            <a:off x="248989" y="434592"/>
            <a:ext cx="5122353"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１）</a:t>
            </a:r>
            <a:r>
              <a:rPr lang="ja-JP" altLang="en-US" sz="1400" u="sng" dirty="0">
                <a:solidFill>
                  <a:schemeClr val="tx1">
                    <a:lumMod val="75000"/>
                    <a:lumOff val="25000"/>
                  </a:schemeClr>
                </a:solidFill>
              </a:rPr>
              <a:t>人間が長寿化することにより起こるであろう個人の変化</a:t>
            </a:r>
            <a:endParaRPr lang="ja-JP" altLang="en-US" sz="1400" b="0" dirty="0">
              <a:solidFill>
                <a:schemeClr val="tx1">
                  <a:lumMod val="75000"/>
                  <a:lumOff val="25000"/>
                </a:schemeClr>
              </a:solidFill>
            </a:endParaRPr>
          </a:p>
        </p:txBody>
      </p:sp>
      <p:sp>
        <p:nvSpPr>
          <p:cNvPr id="5" name="タイトル 1">
            <a:extLst>
              <a:ext uri="{FF2B5EF4-FFF2-40B4-BE49-F238E27FC236}">
                <a16:creationId xmlns:a16="http://schemas.microsoft.com/office/drawing/2014/main" id="{7AA9709A-8EBB-4393-941C-5FAE627EF8F7}"/>
              </a:ext>
            </a:extLst>
          </p:cNvPr>
          <p:cNvSpPr txBox="1">
            <a:spLocks/>
          </p:cNvSpPr>
          <p:nvPr/>
        </p:nvSpPr>
        <p:spPr>
          <a:xfrm>
            <a:off x="248989" y="2227733"/>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２）</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年時代の個人の変化によって生まれるであろう新たな住まいと暮らし方</a:t>
            </a:r>
            <a:endParaRPr lang="ja-JP" altLang="en-US" sz="1400" b="0" dirty="0">
              <a:solidFill>
                <a:schemeClr val="tx1">
                  <a:lumMod val="75000"/>
                  <a:lumOff val="25000"/>
                </a:schemeClr>
              </a:solidFill>
            </a:endParaRPr>
          </a:p>
        </p:txBody>
      </p:sp>
      <p:sp>
        <p:nvSpPr>
          <p:cNvPr id="7" name="タイトル 1">
            <a:extLst>
              <a:ext uri="{FF2B5EF4-FFF2-40B4-BE49-F238E27FC236}">
                <a16:creationId xmlns:a16="http://schemas.microsoft.com/office/drawing/2014/main" id="{4699FC92-943B-4ED1-A33A-01C5CEB3C500}"/>
              </a:ext>
            </a:extLst>
          </p:cNvPr>
          <p:cNvSpPr txBox="1">
            <a:spLocks/>
          </p:cNvSpPr>
          <p:nvPr/>
        </p:nvSpPr>
        <p:spPr>
          <a:xfrm>
            <a:off x="248989" y="4316350"/>
            <a:ext cx="7659662" cy="414543"/>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３）</a:t>
            </a:r>
            <a:r>
              <a:rPr lang="ja-JP" altLang="en-US" sz="1400" u="sng" dirty="0">
                <a:solidFill>
                  <a:schemeClr val="tx1">
                    <a:lumMod val="75000"/>
                    <a:lumOff val="25000"/>
                  </a:schemeClr>
                </a:solidFill>
              </a:rPr>
              <a:t>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年時代には、住まいと暮らし方のどのような側面・性質が重要となるか</a:t>
            </a:r>
            <a:endParaRPr lang="en-US" altLang="ja-JP" sz="1400" u="sng" dirty="0">
              <a:solidFill>
                <a:schemeClr val="tx1">
                  <a:lumMod val="75000"/>
                  <a:lumOff val="25000"/>
                </a:schemeClr>
              </a:solidFill>
            </a:endParaRPr>
          </a:p>
        </p:txBody>
      </p:sp>
      <p:sp>
        <p:nvSpPr>
          <p:cNvPr id="8" name="タイトル 1">
            <a:extLst>
              <a:ext uri="{FF2B5EF4-FFF2-40B4-BE49-F238E27FC236}">
                <a16:creationId xmlns:a16="http://schemas.microsoft.com/office/drawing/2014/main" id="{82BF58F3-F036-40DA-BD54-CF24C264BEA4}"/>
              </a:ext>
            </a:extLst>
          </p:cNvPr>
          <p:cNvSpPr txBox="1">
            <a:spLocks/>
          </p:cNvSpPr>
          <p:nvPr/>
        </p:nvSpPr>
        <p:spPr>
          <a:xfrm>
            <a:off x="248989" y="4706864"/>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r>
              <a:rPr lang="ja-JP" altLang="en-US" sz="1400" b="0" dirty="0" smtClean="0">
                <a:solidFill>
                  <a:schemeClr val="tx1">
                    <a:lumMod val="75000"/>
                    <a:lumOff val="25000"/>
                  </a:schemeClr>
                </a:solidFill>
              </a:rPr>
              <a:t>：</a:t>
            </a:r>
            <a:r>
              <a:rPr lang="ja-JP" altLang="en-US" sz="1400" b="0" dirty="0" smtClean="0">
                <a:solidFill>
                  <a:schemeClr val="tx1">
                    <a:lumMod val="75000"/>
                    <a:lumOff val="25000"/>
                  </a:schemeClr>
                </a:solidFill>
              </a:rPr>
              <a:t>現状でも広がりつつある事柄が、一般化するのでは</a:t>
            </a:r>
            <a:r>
              <a:rPr lang="en-US" altLang="ja-JP" sz="1400" b="0" dirty="0" smtClean="0">
                <a:solidFill>
                  <a:schemeClr val="tx1">
                    <a:lumMod val="75000"/>
                    <a:lumOff val="25000"/>
                  </a:schemeClr>
                </a:solidFill>
              </a:rPr>
              <a:t/>
            </a:r>
            <a:br>
              <a:rPr lang="en-US" altLang="ja-JP" sz="1400" b="0" dirty="0" smtClean="0">
                <a:solidFill>
                  <a:schemeClr val="tx1">
                    <a:lumMod val="75000"/>
                    <a:lumOff val="25000"/>
                  </a:schemeClr>
                </a:solidFill>
              </a:rPr>
            </a:br>
            <a:r>
              <a:rPr lang="ja-JP" altLang="en-US" sz="1400" b="0" dirty="0">
                <a:solidFill>
                  <a:schemeClr val="tx1">
                    <a:lumMod val="75000"/>
                    <a:lumOff val="25000"/>
                  </a:schemeClr>
                </a:solidFill>
              </a:rPr>
              <a:t>・場所縛りが減る</a:t>
            </a:r>
            <a:r>
              <a:rPr lang="ja-JP" altLang="en-US" sz="1400" b="0" dirty="0" smtClean="0">
                <a:solidFill>
                  <a:schemeClr val="tx1">
                    <a:lumMod val="75000"/>
                    <a:lumOff val="25000"/>
                  </a:schemeClr>
                </a:solidFill>
              </a:rPr>
              <a:t>こと、どこにいても必要なサービスにアクセスできる</a:t>
            </a:r>
            <a:endParaRPr lang="ja-JP" altLang="en-US" sz="1400" b="0" dirty="0">
              <a:solidFill>
                <a:schemeClr val="tx1">
                  <a:lumMod val="75000"/>
                  <a:lumOff val="25000"/>
                </a:schemeClr>
              </a:solidFill>
            </a:endParaRPr>
          </a:p>
          <a:p>
            <a:pPr>
              <a:lnSpc>
                <a:spcPct val="120000"/>
              </a:lnSpc>
            </a:pPr>
            <a:r>
              <a:rPr lang="ja-JP" altLang="en-US" sz="1400" b="0" dirty="0" smtClean="0">
                <a:solidFill>
                  <a:schemeClr val="tx1">
                    <a:lumMod val="75000"/>
                    <a:lumOff val="25000"/>
                  </a:schemeClr>
                </a:solidFill>
              </a:rPr>
              <a:t>・</a:t>
            </a:r>
            <a:r>
              <a:rPr lang="ja-JP" altLang="en-US" sz="1400" b="0" dirty="0">
                <a:solidFill>
                  <a:schemeClr val="tx1">
                    <a:lumMod val="75000"/>
                    <a:lumOff val="25000"/>
                  </a:schemeClr>
                </a:solidFill>
              </a:rPr>
              <a:t>働く</a:t>
            </a:r>
            <a:r>
              <a:rPr lang="ja-JP" altLang="en-US" sz="1400" b="0" dirty="0" smtClean="0">
                <a:solidFill>
                  <a:schemeClr val="tx1">
                    <a:lumMod val="75000"/>
                    <a:lumOff val="25000"/>
                  </a:schemeClr>
                </a:solidFill>
              </a:rPr>
              <a:t>場所（時間）の</a:t>
            </a:r>
            <a:r>
              <a:rPr lang="ja-JP" altLang="en-US" sz="1400" b="0" dirty="0">
                <a:solidFill>
                  <a:schemeClr val="tx1">
                    <a:lumMod val="75000"/>
                    <a:lumOff val="25000"/>
                  </a:schemeClr>
                </a:solidFill>
              </a:rPr>
              <a:t>縛りが弱まり</a:t>
            </a:r>
            <a:r>
              <a:rPr lang="ja-JP" altLang="en-US" sz="1400" b="0" dirty="0" smtClean="0">
                <a:solidFill>
                  <a:schemeClr val="tx1">
                    <a:lumMod val="75000"/>
                    <a:lumOff val="25000"/>
                  </a:schemeClr>
                </a:solidFill>
              </a:rPr>
              <a:t>、仕事</a:t>
            </a:r>
            <a:r>
              <a:rPr lang="en-US" altLang="ja-JP" sz="1400" b="0" dirty="0" smtClean="0">
                <a:solidFill>
                  <a:schemeClr val="tx1">
                    <a:lumMod val="75000"/>
                    <a:lumOff val="25000"/>
                  </a:schemeClr>
                </a:solidFill>
              </a:rPr>
              <a:t>/</a:t>
            </a:r>
            <a:r>
              <a:rPr lang="ja-JP" altLang="en-US" sz="1400" b="0" dirty="0" smtClean="0">
                <a:solidFill>
                  <a:schemeClr val="tx1">
                    <a:lumMod val="75000"/>
                    <a:lumOff val="25000"/>
                  </a:schemeClr>
                </a:solidFill>
              </a:rPr>
              <a:t>学校</a:t>
            </a:r>
            <a:r>
              <a:rPr lang="en-US" altLang="ja-JP" sz="1400" b="0" dirty="0" smtClean="0">
                <a:solidFill>
                  <a:schemeClr val="tx1">
                    <a:lumMod val="75000"/>
                    <a:lumOff val="25000"/>
                  </a:schemeClr>
                </a:solidFill>
              </a:rPr>
              <a:t>/</a:t>
            </a:r>
            <a:r>
              <a:rPr lang="ja-JP" altLang="en-US" sz="1400" b="0" dirty="0" smtClean="0">
                <a:solidFill>
                  <a:schemeClr val="tx1">
                    <a:lumMod val="75000"/>
                    <a:lumOff val="25000"/>
                  </a:schemeClr>
                </a:solidFill>
              </a:rPr>
              <a:t>家庭以外のコミュニティが広げられている</a:t>
            </a:r>
            <a:endParaRPr lang="en-US" altLang="ja-JP" sz="1400" b="0" dirty="0" smtClean="0">
              <a:solidFill>
                <a:schemeClr val="tx1">
                  <a:lumMod val="75000"/>
                  <a:lumOff val="25000"/>
                </a:schemeClr>
              </a:solidFill>
            </a:endParaRPr>
          </a:p>
        </p:txBody>
      </p:sp>
      <p:sp>
        <p:nvSpPr>
          <p:cNvPr id="9" name="タイトル 1">
            <a:extLst>
              <a:ext uri="{FF2B5EF4-FFF2-40B4-BE49-F238E27FC236}">
                <a16:creationId xmlns:a16="http://schemas.microsoft.com/office/drawing/2014/main" id="{B68E184E-5088-4AE8-A79E-684AFD9039F5}"/>
              </a:ext>
            </a:extLst>
          </p:cNvPr>
          <p:cNvSpPr txBox="1">
            <a:spLocks/>
          </p:cNvSpPr>
          <p:nvPr/>
        </p:nvSpPr>
        <p:spPr>
          <a:xfrm>
            <a:off x="3887714" y="85997"/>
            <a:ext cx="5256286" cy="332534"/>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Autofit/>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en-US" altLang="ja-JP" sz="900" b="0" dirty="0">
                <a:solidFill>
                  <a:schemeClr val="tx1">
                    <a:lumMod val="75000"/>
                    <a:lumOff val="25000"/>
                  </a:schemeClr>
                </a:solidFill>
              </a:rPr>
              <a:t>【</a:t>
            </a:r>
            <a:r>
              <a:rPr lang="ja-JP" altLang="en-US" sz="900" b="0" dirty="0">
                <a:solidFill>
                  <a:schemeClr val="tx1">
                    <a:lumMod val="75000"/>
                    <a:lumOff val="25000"/>
                  </a:schemeClr>
                </a:solidFill>
              </a:rPr>
              <a:t>人生１００年時代の都市・インフラ：</a:t>
            </a:r>
            <a:r>
              <a:rPr lang="en-US" altLang="ja-JP" sz="900" b="0" dirty="0">
                <a:solidFill>
                  <a:schemeClr val="tx1">
                    <a:lumMod val="75000"/>
                    <a:lumOff val="25000"/>
                  </a:schemeClr>
                </a:solidFill>
              </a:rPr>
              <a:t>DAY</a:t>
            </a:r>
            <a:r>
              <a:rPr lang="ja-JP" altLang="en-US" sz="900" b="0" dirty="0">
                <a:solidFill>
                  <a:schemeClr val="tx1">
                    <a:lumMod val="75000"/>
                    <a:lumOff val="25000"/>
                  </a:schemeClr>
                </a:solidFill>
              </a:rPr>
              <a:t>２ワーク２人生１００年時代のライフシーンの変化</a:t>
            </a:r>
            <a:r>
              <a:rPr lang="en-US" altLang="ja-JP" sz="900" b="0" dirty="0">
                <a:solidFill>
                  <a:schemeClr val="tx1">
                    <a:lumMod val="75000"/>
                    <a:lumOff val="25000"/>
                  </a:schemeClr>
                </a:solidFill>
              </a:rPr>
              <a:t>】</a:t>
            </a:r>
            <a:endParaRPr lang="ja-JP" altLang="en-US" sz="900" b="0" dirty="0">
              <a:solidFill>
                <a:schemeClr val="tx1">
                  <a:lumMod val="75000"/>
                  <a:lumOff val="25000"/>
                </a:schemeClr>
              </a:solidFill>
            </a:endParaRPr>
          </a:p>
        </p:txBody>
      </p:sp>
      <p:sp>
        <p:nvSpPr>
          <p:cNvPr id="10" name="タイトル 1">
            <a:extLst>
              <a:ext uri="{FF2B5EF4-FFF2-40B4-BE49-F238E27FC236}">
                <a16:creationId xmlns:a16="http://schemas.microsoft.com/office/drawing/2014/main" id="{3B2367C4-4487-41FF-9D85-63FD6BE9AE1F}"/>
              </a:ext>
            </a:extLst>
          </p:cNvPr>
          <p:cNvSpPr txBox="1">
            <a:spLocks/>
          </p:cNvSpPr>
          <p:nvPr/>
        </p:nvSpPr>
        <p:spPr>
          <a:xfrm>
            <a:off x="248989" y="862516"/>
            <a:ext cx="8627723" cy="1173761"/>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92500" lnSpcReduction="2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a:solidFill>
                  <a:schemeClr val="tx1">
                    <a:lumMod val="75000"/>
                    <a:lumOff val="25000"/>
                  </a:schemeClr>
                </a:solidFill>
              </a:rPr>
              <a:t>回答欄</a:t>
            </a:r>
            <a:r>
              <a:rPr lang="ja-JP" altLang="en-US" sz="1400" b="0" dirty="0" smtClean="0">
                <a:solidFill>
                  <a:schemeClr val="tx1">
                    <a:lumMod val="75000"/>
                    <a:lumOff val="25000"/>
                  </a:schemeClr>
                </a:solidFill>
              </a:rPr>
              <a:t>：</a:t>
            </a:r>
            <a:r>
              <a:rPr lang="ja-JP" altLang="en-US" sz="1400" b="0" dirty="0" smtClean="0">
                <a:solidFill>
                  <a:schemeClr val="tx1">
                    <a:lumMod val="75000"/>
                    <a:lumOff val="25000"/>
                  </a:schemeClr>
                </a:solidFill>
              </a:rPr>
              <a:t>（</a:t>
            </a:r>
            <a:r>
              <a:rPr lang="ja-JP" altLang="en-US" sz="1400" b="0" dirty="0">
                <a:solidFill>
                  <a:schemeClr val="tx1">
                    <a:lumMod val="75000"/>
                    <a:lumOff val="25000"/>
                  </a:schemeClr>
                </a:solidFill>
              </a:rPr>
              <a:t>条件）</a:t>
            </a:r>
            <a:r>
              <a:rPr lang="en-US" altLang="ja-JP" sz="1400" b="0" dirty="0">
                <a:solidFill>
                  <a:schemeClr val="tx1">
                    <a:lumMod val="75000"/>
                    <a:lumOff val="25000"/>
                  </a:schemeClr>
                </a:solidFill>
              </a:rPr>
              <a:t>SNS</a:t>
            </a:r>
            <a:r>
              <a:rPr lang="ja-JP" altLang="en-US" sz="1400" b="0" dirty="0">
                <a:solidFill>
                  <a:schemeClr val="tx1">
                    <a:lumMod val="75000"/>
                    <a:lumOff val="25000"/>
                  </a:schemeClr>
                </a:solidFill>
              </a:rPr>
              <a:t>などを操る人口が</a:t>
            </a:r>
            <a:r>
              <a:rPr lang="ja-JP" altLang="en-US" sz="1400" b="0" dirty="0" smtClean="0">
                <a:solidFill>
                  <a:schemeClr val="tx1">
                    <a:lumMod val="75000"/>
                    <a:lumOff val="25000"/>
                  </a:schemeClr>
                </a:solidFill>
              </a:rPr>
              <a:t>増加</a:t>
            </a:r>
            <a:r>
              <a:rPr lang="en-US" altLang="ja-JP" sz="1400" b="0" dirty="0" smtClean="0">
                <a:solidFill>
                  <a:schemeClr val="tx1">
                    <a:lumMod val="75000"/>
                    <a:lumOff val="25000"/>
                  </a:schemeClr>
                </a:solidFill>
              </a:rPr>
              <a:t>/</a:t>
            </a:r>
            <a:r>
              <a:rPr lang="ja-JP" altLang="en-US" sz="1400" b="0" dirty="0" smtClean="0">
                <a:solidFill>
                  <a:schemeClr val="tx1">
                    <a:lumMod val="75000"/>
                    <a:lumOff val="25000"/>
                  </a:schemeClr>
                </a:solidFill>
              </a:rPr>
              <a:t>リモートワーク</a:t>
            </a:r>
            <a:r>
              <a:rPr lang="ja-JP" altLang="en-US" sz="1400" b="0" dirty="0">
                <a:solidFill>
                  <a:schemeClr val="tx1">
                    <a:lumMod val="75000"/>
                    <a:lumOff val="25000"/>
                  </a:schemeClr>
                </a:solidFill>
              </a:rPr>
              <a:t>、教育のプログラムが増加</a:t>
            </a:r>
          </a:p>
          <a:p>
            <a:pPr>
              <a:lnSpc>
                <a:spcPct val="120000"/>
              </a:lnSpc>
            </a:pPr>
            <a:r>
              <a:rPr lang="ja-JP" altLang="en-US" sz="1400" b="0" dirty="0">
                <a:solidFill>
                  <a:schemeClr val="tx1">
                    <a:lumMod val="75000"/>
                    <a:lumOff val="25000"/>
                  </a:schemeClr>
                </a:solidFill>
              </a:rPr>
              <a:t>・リモートワーク可能な業態に高齢の働き手が増える</a:t>
            </a:r>
          </a:p>
          <a:p>
            <a:pPr>
              <a:lnSpc>
                <a:spcPct val="120000"/>
              </a:lnSpc>
            </a:pPr>
            <a:r>
              <a:rPr lang="ja-JP" altLang="en-US" sz="1400" b="0" dirty="0">
                <a:solidFill>
                  <a:schemeClr val="tx1">
                    <a:lumMod val="75000"/>
                    <a:lumOff val="25000"/>
                  </a:schemeClr>
                </a:solidFill>
              </a:rPr>
              <a:t>・副職は増加しそう（転職はよくわからないが）</a:t>
            </a:r>
          </a:p>
          <a:p>
            <a:pPr>
              <a:lnSpc>
                <a:spcPct val="120000"/>
              </a:lnSpc>
            </a:pPr>
            <a:r>
              <a:rPr lang="ja-JP" altLang="en-US" sz="1400" b="0" dirty="0">
                <a:solidFill>
                  <a:schemeClr val="tx1">
                    <a:lumMod val="75000"/>
                    <a:lumOff val="25000"/>
                  </a:schemeClr>
                </a:solidFill>
              </a:rPr>
              <a:t>・コミュニティの形成が地域や職場など場所に縛られない</a:t>
            </a:r>
          </a:p>
          <a:p>
            <a:pPr>
              <a:lnSpc>
                <a:spcPct val="120000"/>
              </a:lnSpc>
            </a:pPr>
            <a:r>
              <a:rPr lang="ja-JP" altLang="en-US" sz="1400" b="0" dirty="0">
                <a:solidFill>
                  <a:schemeClr val="tx1">
                    <a:lumMod val="75000"/>
                    <a:lumOff val="25000"/>
                  </a:schemeClr>
                </a:solidFill>
              </a:rPr>
              <a:t>・リカレント教育が増加</a:t>
            </a:r>
            <a:endParaRPr lang="ja-JP" altLang="en-US" sz="1400" b="0" dirty="0">
              <a:solidFill>
                <a:schemeClr val="tx1">
                  <a:lumMod val="75000"/>
                  <a:lumOff val="25000"/>
                </a:schemeClr>
              </a:solidFill>
            </a:endParaRPr>
          </a:p>
        </p:txBody>
      </p:sp>
      <p:sp>
        <p:nvSpPr>
          <p:cNvPr id="13" name="タイトル 1">
            <a:extLst>
              <a:ext uri="{FF2B5EF4-FFF2-40B4-BE49-F238E27FC236}">
                <a16:creationId xmlns:a16="http://schemas.microsoft.com/office/drawing/2014/main" id="{CDF1F895-A802-407B-8A3A-E363398C54D5}"/>
              </a:ext>
            </a:extLst>
          </p:cNvPr>
          <p:cNvSpPr txBox="1">
            <a:spLocks/>
          </p:cNvSpPr>
          <p:nvPr/>
        </p:nvSpPr>
        <p:spPr>
          <a:xfrm>
            <a:off x="248989" y="2617710"/>
            <a:ext cx="8627723" cy="1555578"/>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t">
            <a:normAutofit fontScale="85000" lnSpcReduction="200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1400" b="0" dirty="0" smtClean="0">
                <a:solidFill>
                  <a:schemeClr val="tx1">
                    <a:lumMod val="75000"/>
                    <a:lumOff val="25000"/>
                  </a:schemeClr>
                </a:solidFill>
              </a:rPr>
              <a:t>回答欄：リモートで経験や仕事ができるなら、住む場所は流動しても固定でもよい</a:t>
            </a:r>
            <a:r>
              <a:rPr lang="en-US" altLang="ja-JP" sz="1400" b="0" dirty="0" smtClean="0">
                <a:solidFill>
                  <a:schemeClr val="tx1">
                    <a:lumMod val="75000"/>
                    <a:lumOff val="25000"/>
                  </a:schemeClr>
                </a:solidFill>
              </a:rPr>
              <a:t/>
            </a:r>
            <a:br>
              <a:rPr lang="en-US" altLang="ja-JP" sz="1400" b="0" dirty="0" smtClean="0">
                <a:solidFill>
                  <a:schemeClr val="tx1">
                    <a:lumMod val="75000"/>
                    <a:lumOff val="25000"/>
                  </a:schemeClr>
                </a:solidFill>
              </a:rPr>
            </a:br>
            <a:r>
              <a:rPr lang="ja-JP" altLang="en-US" sz="1400" b="0" dirty="0" smtClean="0">
                <a:solidFill>
                  <a:schemeClr val="tx1">
                    <a:lumMod val="75000"/>
                    <a:lumOff val="25000"/>
                  </a:schemeClr>
                </a:solidFill>
              </a:rPr>
              <a:t>・</a:t>
            </a:r>
            <a:r>
              <a:rPr lang="ja-JP" altLang="en-US" sz="1400" b="0" dirty="0">
                <a:solidFill>
                  <a:schemeClr val="tx1">
                    <a:lumMod val="75000"/>
                    <a:lumOff val="25000"/>
                  </a:schemeClr>
                </a:solidFill>
              </a:rPr>
              <a:t>ベースとする住宅とテンポラリ利用の住宅（レンタル、サブスク？）を</a:t>
            </a:r>
            <a:r>
              <a:rPr lang="ja-JP" altLang="en-US" sz="1400" b="0" dirty="0" smtClean="0">
                <a:solidFill>
                  <a:schemeClr val="tx1">
                    <a:lumMod val="75000"/>
                    <a:lumOff val="25000"/>
                  </a:schemeClr>
                </a:solidFill>
              </a:rPr>
              <a:t>活用</a:t>
            </a:r>
            <a:endParaRPr lang="ja-JP" altLang="en-US" sz="1400" b="0" dirty="0">
              <a:solidFill>
                <a:schemeClr val="tx1">
                  <a:lumMod val="75000"/>
                  <a:lumOff val="25000"/>
                </a:schemeClr>
              </a:solidFill>
            </a:endParaRPr>
          </a:p>
          <a:p>
            <a:pPr>
              <a:lnSpc>
                <a:spcPct val="120000"/>
              </a:lnSpc>
            </a:pPr>
            <a:r>
              <a:rPr lang="ja-JP" altLang="en-US" sz="1400" b="0" dirty="0" smtClean="0">
                <a:solidFill>
                  <a:schemeClr val="tx1">
                    <a:lumMod val="75000"/>
                    <a:lumOff val="25000"/>
                  </a:schemeClr>
                </a:solidFill>
              </a:rPr>
              <a:t>・出身地</a:t>
            </a:r>
            <a:r>
              <a:rPr lang="ja-JP" altLang="en-US" sz="1400" b="0" dirty="0">
                <a:solidFill>
                  <a:schemeClr val="tx1">
                    <a:lumMod val="75000"/>
                    <a:lumOff val="25000"/>
                  </a:schemeClr>
                </a:solidFill>
              </a:rPr>
              <a:t>（地元）に</a:t>
            </a:r>
            <a:r>
              <a:rPr lang="ja-JP" altLang="en-US" sz="1400" b="0" dirty="0" smtClean="0">
                <a:solidFill>
                  <a:schemeClr val="tx1">
                    <a:lumMod val="75000"/>
                    <a:lumOff val="25000"/>
                  </a:schemeClr>
                </a:solidFill>
              </a:rPr>
              <a:t>定住のまま、リモートで仕事や学習を進めるなど</a:t>
            </a:r>
            <a:endParaRPr lang="en-US" altLang="ja-JP" sz="1400" b="0" dirty="0" smtClean="0">
              <a:solidFill>
                <a:schemeClr val="tx1">
                  <a:lumMod val="75000"/>
                  <a:lumOff val="25000"/>
                </a:schemeClr>
              </a:solidFill>
            </a:endParaRPr>
          </a:p>
          <a:p>
            <a:pPr>
              <a:lnSpc>
                <a:spcPct val="120000"/>
              </a:lnSpc>
            </a:pPr>
            <a:r>
              <a:rPr lang="en-US" altLang="ja-JP" sz="1400" b="0" dirty="0" smtClean="0">
                <a:solidFill>
                  <a:schemeClr val="tx1">
                    <a:lumMod val="75000"/>
                    <a:lumOff val="25000"/>
                  </a:schemeClr>
                </a:solidFill>
              </a:rPr>
              <a:t>--</a:t>
            </a:r>
            <a:r>
              <a:rPr lang="en-US" altLang="ja-JP" sz="1400" b="0" dirty="0">
                <a:solidFill>
                  <a:schemeClr val="tx1">
                    <a:lumMod val="75000"/>
                    <a:lumOff val="25000"/>
                  </a:schemeClr>
                </a:solidFill>
              </a:rPr>
              <a:t>-</a:t>
            </a:r>
          </a:p>
          <a:p>
            <a:pPr>
              <a:lnSpc>
                <a:spcPct val="120000"/>
              </a:lnSpc>
            </a:pPr>
            <a:r>
              <a:rPr lang="ja-JP" altLang="en-US" sz="1400" b="0" dirty="0" smtClean="0">
                <a:solidFill>
                  <a:schemeClr val="tx1">
                    <a:lumMod val="75000"/>
                    <a:lumOff val="25000"/>
                  </a:schemeClr>
                </a:solidFill>
              </a:rPr>
              <a:t>・</a:t>
            </a:r>
            <a:r>
              <a:rPr lang="en-US" altLang="ja-JP" sz="1400" b="0" dirty="0" smtClean="0">
                <a:solidFill>
                  <a:schemeClr val="tx1">
                    <a:lumMod val="75000"/>
                    <a:lumOff val="25000"/>
                  </a:schemeClr>
                </a:solidFill>
              </a:rPr>
              <a:t>Work1</a:t>
            </a:r>
            <a:r>
              <a:rPr lang="ja-JP" altLang="en-US" sz="1400" b="0" dirty="0" smtClean="0">
                <a:solidFill>
                  <a:schemeClr val="tx1">
                    <a:lumMod val="75000"/>
                    <a:lumOff val="25000"/>
                  </a:schemeClr>
                </a:solidFill>
              </a:rPr>
              <a:t>の議論で基準になりそうに感じたこと</a:t>
            </a:r>
            <a:endParaRPr lang="en-US" altLang="ja-JP" sz="1400" b="0" dirty="0" smtClean="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a:t>
            </a:r>
            <a:r>
              <a:rPr lang="en-US" altLang="ja-JP" sz="1400" b="0" dirty="0" smtClean="0">
                <a:solidFill>
                  <a:schemeClr val="tx1">
                    <a:lumMod val="75000"/>
                    <a:lumOff val="25000"/>
                  </a:schemeClr>
                </a:solidFill>
              </a:rPr>
              <a:t>1)</a:t>
            </a:r>
            <a:r>
              <a:rPr lang="ja-JP" altLang="en-US" sz="1400" b="0" dirty="0" smtClean="0">
                <a:solidFill>
                  <a:schemeClr val="tx1">
                    <a:lumMod val="75000"/>
                    <a:lumOff val="25000"/>
                  </a:schemeClr>
                </a:solidFill>
              </a:rPr>
              <a:t> </a:t>
            </a:r>
            <a:r>
              <a:rPr lang="ja-JP" altLang="en-US" sz="1400" b="0" dirty="0" smtClean="0">
                <a:solidFill>
                  <a:schemeClr val="tx1">
                    <a:lumMod val="75000"/>
                    <a:lumOff val="25000"/>
                  </a:schemeClr>
                </a:solidFill>
              </a:rPr>
              <a:t>心の鎧が少しでも外せること</a:t>
            </a:r>
            <a:r>
              <a:rPr lang="en-US" altLang="ja-JP" sz="1400" b="0" dirty="0" smtClean="0">
                <a:solidFill>
                  <a:schemeClr val="tx1">
                    <a:lumMod val="75000"/>
                    <a:lumOff val="25000"/>
                  </a:schemeClr>
                </a:solidFill>
              </a:rPr>
              <a:t/>
            </a:r>
            <a:br>
              <a:rPr lang="en-US" altLang="ja-JP" sz="1400" b="0" dirty="0" smtClean="0">
                <a:solidFill>
                  <a:schemeClr val="tx1">
                    <a:lumMod val="75000"/>
                    <a:lumOff val="25000"/>
                  </a:schemeClr>
                </a:solidFill>
              </a:rPr>
            </a:br>
            <a:r>
              <a:rPr lang="ja-JP" altLang="en-US" sz="1400" b="0" dirty="0" smtClean="0">
                <a:solidFill>
                  <a:schemeClr val="tx1">
                    <a:lumMod val="75000"/>
                    <a:lumOff val="25000"/>
                  </a:schemeClr>
                </a:solidFill>
              </a:rPr>
              <a:t>　　日本の教育が幸福度を下げている原因？</a:t>
            </a:r>
            <a:r>
              <a:rPr lang="ja-JP" altLang="en-US" sz="1400" b="0" dirty="0" smtClean="0">
                <a:solidFill>
                  <a:schemeClr val="tx1">
                    <a:lumMod val="75000"/>
                    <a:lumOff val="25000"/>
                  </a:schemeClr>
                </a:solidFill>
              </a:rPr>
              <a:t>真面目、献身、画一、義務（ねばならず、あるべきの思考）</a:t>
            </a:r>
            <a:endParaRPr lang="en-US" altLang="ja-JP" sz="1400" b="0" dirty="0" smtClean="0">
              <a:solidFill>
                <a:schemeClr val="tx1">
                  <a:lumMod val="75000"/>
                  <a:lumOff val="25000"/>
                </a:schemeClr>
              </a:solidFill>
            </a:endParaRPr>
          </a:p>
          <a:p>
            <a:pPr>
              <a:lnSpc>
                <a:spcPct val="120000"/>
              </a:lnSpc>
            </a:pPr>
            <a:r>
              <a:rPr lang="ja-JP" altLang="en-US" sz="1400" b="0" dirty="0">
                <a:solidFill>
                  <a:schemeClr val="tx1">
                    <a:lumMod val="75000"/>
                    <a:lumOff val="25000"/>
                  </a:schemeClr>
                </a:solidFill>
              </a:rPr>
              <a:t>　</a:t>
            </a:r>
            <a:r>
              <a:rPr lang="en-US" altLang="ja-JP" sz="1400" b="0" dirty="0" smtClean="0">
                <a:solidFill>
                  <a:schemeClr val="tx1">
                    <a:lumMod val="75000"/>
                    <a:lumOff val="25000"/>
                  </a:schemeClr>
                </a:solidFill>
              </a:rPr>
              <a:t>2)</a:t>
            </a:r>
            <a:r>
              <a:rPr lang="ja-JP" altLang="en-US" sz="1400" b="0" dirty="0" smtClean="0">
                <a:solidFill>
                  <a:schemeClr val="tx1">
                    <a:lumMod val="75000"/>
                    <a:lumOff val="25000"/>
                  </a:schemeClr>
                </a:solidFill>
              </a:rPr>
              <a:t> 日々の発見への期待値、住処を変えること</a:t>
            </a:r>
            <a:r>
              <a:rPr lang="en-US" altLang="ja-JP" sz="1400" b="0" dirty="0" smtClean="0">
                <a:solidFill>
                  <a:schemeClr val="tx1">
                    <a:lumMod val="75000"/>
                    <a:lumOff val="25000"/>
                  </a:schemeClr>
                </a:solidFill>
              </a:rPr>
              <a:t>/</a:t>
            </a:r>
            <a:r>
              <a:rPr lang="ja-JP" altLang="en-US" sz="1400" b="0" dirty="0" smtClean="0">
                <a:solidFill>
                  <a:schemeClr val="tx1">
                    <a:lumMod val="75000"/>
                    <a:lumOff val="25000"/>
                  </a:schemeClr>
                </a:solidFill>
              </a:rPr>
              <a:t>変えずに変化を見出す</a:t>
            </a:r>
            <a:endParaRPr lang="ja-JP" altLang="en-US" sz="1400" b="0" dirty="0">
              <a:solidFill>
                <a:schemeClr val="tx1">
                  <a:lumMod val="75000"/>
                  <a:lumOff val="25000"/>
                </a:schemeClr>
              </a:solidFill>
            </a:endParaRPr>
          </a:p>
        </p:txBody>
      </p:sp>
    </p:spTree>
    <p:extLst>
      <p:ext uri="{BB962C8B-B14F-4D97-AF65-F5344CB8AC3E}">
        <p14:creationId xmlns:p14="http://schemas.microsoft.com/office/powerpoint/2010/main" val="1106816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C6D16DCF-E0BF-40B2-9C97-3CE5BD1C3CFB}"/>
              </a:ext>
            </a:extLst>
          </p:cNvPr>
          <p:cNvSpPr/>
          <p:nvPr/>
        </p:nvSpPr>
        <p:spPr>
          <a:xfrm>
            <a:off x="248920" y="180021"/>
            <a:ext cx="8646160" cy="6497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30645D2B-6C8F-4BE6-B9C5-228B7F85A357}"/>
              </a:ext>
            </a:extLst>
          </p:cNvPr>
          <p:cNvSpPr>
            <a:spLocks noGrp="1"/>
          </p:cNvSpPr>
          <p:nvPr>
            <p:ph type="sldNum" sz="quarter" idx="12"/>
          </p:nvPr>
        </p:nvSpPr>
        <p:spPr/>
        <p:txBody>
          <a:bodyPr/>
          <a:lstStyle/>
          <a:p>
            <a:fld id="{C7C27EC7-229D-48B3-A49A-EA085645C675}" type="slidenum">
              <a:rPr kumimoji="1" lang="ja-JP" altLang="en-US" smtClean="0"/>
              <a:t>5</a:t>
            </a:fld>
            <a:endParaRPr kumimoji="1" lang="ja-JP" altLang="en-US"/>
          </a:p>
        </p:txBody>
      </p:sp>
      <p:sp>
        <p:nvSpPr>
          <p:cNvPr id="7" name="テキスト プレースホルダー 6">
            <a:extLst>
              <a:ext uri="{FF2B5EF4-FFF2-40B4-BE49-F238E27FC236}">
                <a16:creationId xmlns:a16="http://schemas.microsoft.com/office/drawing/2014/main" id="{B7F8BFB0-29D9-427C-B5CA-75AF009681C0}"/>
              </a:ext>
            </a:extLst>
          </p:cNvPr>
          <p:cNvSpPr>
            <a:spLocks noGrp="1"/>
          </p:cNvSpPr>
          <p:nvPr>
            <p:ph type="body" idx="13"/>
          </p:nvPr>
        </p:nvSpPr>
        <p:spPr>
          <a:xfrm>
            <a:off x="3465691" y="2167634"/>
            <a:ext cx="2212618" cy="542925"/>
          </a:xfrm>
        </p:spPr>
        <p:txBody>
          <a:bodyPr>
            <a:normAutofit/>
          </a:bodyPr>
          <a:lstStyle/>
          <a:p>
            <a:pPr algn="ctr"/>
            <a:r>
              <a:rPr lang="en-US" altLang="ja-JP" dirty="0">
                <a:solidFill>
                  <a:schemeClr val="tx1">
                    <a:lumMod val="75000"/>
                    <a:lumOff val="25000"/>
                  </a:schemeClr>
                </a:solidFill>
              </a:rPr>
              <a:t>【Work</a:t>
            </a:r>
            <a:r>
              <a:rPr lang="ja-JP" altLang="en-US" dirty="0">
                <a:solidFill>
                  <a:schemeClr val="tx1">
                    <a:lumMod val="75000"/>
                    <a:lumOff val="25000"/>
                  </a:schemeClr>
                </a:solidFill>
              </a:rPr>
              <a:t> </a:t>
            </a:r>
            <a:r>
              <a:rPr lang="en-US" altLang="ja-JP" dirty="0">
                <a:solidFill>
                  <a:schemeClr val="tx1">
                    <a:lumMod val="75000"/>
                    <a:lumOff val="25000"/>
                  </a:schemeClr>
                </a:solidFill>
              </a:rPr>
              <a:t>3】</a:t>
            </a:r>
            <a:endParaRPr lang="ja-JP" altLang="en-US" dirty="0">
              <a:solidFill>
                <a:schemeClr val="tx1">
                  <a:lumMod val="75000"/>
                  <a:lumOff val="25000"/>
                </a:schemeClr>
              </a:solidFill>
            </a:endParaRPr>
          </a:p>
        </p:txBody>
      </p:sp>
      <p:sp>
        <p:nvSpPr>
          <p:cNvPr id="2" name="タイトル 1">
            <a:extLst>
              <a:ext uri="{FF2B5EF4-FFF2-40B4-BE49-F238E27FC236}">
                <a16:creationId xmlns:a16="http://schemas.microsoft.com/office/drawing/2014/main" id="{155167B1-00F6-490E-8D18-F5908EBAD5BD}"/>
              </a:ext>
            </a:extLst>
          </p:cNvPr>
          <p:cNvSpPr>
            <a:spLocks noGrp="1"/>
          </p:cNvSpPr>
          <p:nvPr>
            <p:ph type="title" idx="4294967295"/>
          </p:nvPr>
        </p:nvSpPr>
        <p:spPr>
          <a:xfrm>
            <a:off x="628650" y="3091543"/>
            <a:ext cx="7886700" cy="939282"/>
          </a:xfrm>
        </p:spPr>
        <p:txBody>
          <a:bodyPr>
            <a:normAutofit/>
          </a:bodyPr>
          <a:lstStyle/>
          <a:p>
            <a:pPr algn="ctr"/>
            <a:r>
              <a:rPr lang="ja-JP" altLang="en-US" sz="3600" b="1" dirty="0">
                <a:solidFill>
                  <a:schemeClr val="tx1">
                    <a:lumMod val="75000"/>
                    <a:lumOff val="25000"/>
                  </a:schemeClr>
                </a:solidFill>
              </a:rPr>
              <a:t>全体フリーディスカッション</a:t>
            </a:r>
          </a:p>
        </p:txBody>
      </p:sp>
      <p:sp>
        <p:nvSpPr>
          <p:cNvPr id="6" name="テキスト ボックス 5">
            <a:extLst>
              <a:ext uri="{FF2B5EF4-FFF2-40B4-BE49-F238E27FC236}">
                <a16:creationId xmlns:a16="http://schemas.microsoft.com/office/drawing/2014/main" id="{39959288-38AC-4505-B51C-D9AF12F16D29}"/>
              </a:ext>
            </a:extLst>
          </p:cNvPr>
          <p:cNvSpPr txBox="1"/>
          <p:nvPr/>
        </p:nvSpPr>
        <p:spPr>
          <a:xfrm>
            <a:off x="957943" y="4647949"/>
            <a:ext cx="7228114" cy="1569660"/>
          </a:xfrm>
          <a:prstGeom prst="rect">
            <a:avLst/>
          </a:prstGeom>
          <a:noFill/>
        </p:spPr>
        <p:txBody>
          <a:bodyPr wrap="square" rtlCol="0">
            <a:spAutoFit/>
          </a:bodyPr>
          <a:lstStyle/>
          <a:p>
            <a:r>
              <a:rPr kumimoji="1" lang="ja-JP" altLang="en-US" sz="1600" dirty="0">
                <a:solidFill>
                  <a:schemeClr val="tx1">
                    <a:lumMod val="75000"/>
                    <a:lumOff val="25000"/>
                  </a:schemeClr>
                </a:solidFill>
              </a:rPr>
              <a:t>チーム全体で、人生</a:t>
            </a:r>
            <a:r>
              <a:rPr kumimoji="1" lang="en-US" altLang="ja-JP" sz="1600" dirty="0">
                <a:solidFill>
                  <a:schemeClr val="tx1">
                    <a:lumMod val="75000"/>
                    <a:lumOff val="25000"/>
                  </a:schemeClr>
                </a:solidFill>
              </a:rPr>
              <a:t>100</a:t>
            </a:r>
            <a:r>
              <a:rPr kumimoji="1" lang="ja-JP" altLang="en-US" sz="1600" dirty="0">
                <a:solidFill>
                  <a:schemeClr val="tx1">
                    <a:lumMod val="75000"/>
                    <a:lumOff val="25000"/>
                  </a:schemeClr>
                </a:solidFill>
              </a:rPr>
              <a:t>年時代のライフシーンの「豊かさ」に関わることをなんでも話し合ってください（座長、担当教員からのワークを行っていただいても構いません）。</a:t>
            </a:r>
            <a:endParaRPr kumimoji="1" lang="en-US" altLang="ja-JP" sz="1600" dirty="0">
              <a:solidFill>
                <a:schemeClr val="tx1">
                  <a:lumMod val="75000"/>
                  <a:lumOff val="25000"/>
                </a:schemeClr>
              </a:solidFill>
            </a:endParaRPr>
          </a:p>
          <a:p>
            <a:r>
              <a:rPr kumimoji="1" lang="ja-JP" altLang="en-US" sz="1600" dirty="0">
                <a:solidFill>
                  <a:schemeClr val="tx1">
                    <a:lumMod val="75000"/>
                    <a:lumOff val="25000"/>
                  </a:schemeClr>
                </a:solidFill>
              </a:rPr>
              <a:t>なお、次回のワークショップでは、人生</a:t>
            </a:r>
            <a:r>
              <a:rPr kumimoji="1" lang="en-US" altLang="ja-JP" sz="1600" dirty="0">
                <a:solidFill>
                  <a:schemeClr val="tx1">
                    <a:lumMod val="75000"/>
                    <a:lumOff val="25000"/>
                  </a:schemeClr>
                </a:solidFill>
              </a:rPr>
              <a:t>100</a:t>
            </a:r>
            <a:r>
              <a:rPr kumimoji="1" lang="ja-JP" altLang="en-US" sz="1600" dirty="0">
                <a:solidFill>
                  <a:schemeClr val="tx1">
                    <a:lumMod val="75000"/>
                    <a:lumOff val="25000"/>
                  </a:schemeClr>
                </a:solidFill>
              </a:rPr>
              <a:t>年時代のライフシーンを豊かにするデザインのアイデアを考えます。その前に、人生</a:t>
            </a:r>
            <a:r>
              <a:rPr kumimoji="1" lang="en-US" altLang="ja-JP" sz="1600" dirty="0">
                <a:solidFill>
                  <a:schemeClr val="tx1">
                    <a:lumMod val="75000"/>
                    <a:lumOff val="25000"/>
                  </a:schemeClr>
                </a:solidFill>
              </a:rPr>
              <a:t>100</a:t>
            </a:r>
            <a:r>
              <a:rPr kumimoji="1" lang="ja-JP" altLang="en-US" sz="1600" dirty="0">
                <a:solidFill>
                  <a:schemeClr val="tx1">
                    <a:lumMod val="75000"/>
                    <a:lumOff val="25000"/>
                  </a:schemeClr>
                </a:solidFill>
              </a:rPr>
              <a:t>年時代について、考えたいこと、知っておきたいことを共有してみてください。</a:t>
            </a:r>
          </a:p>
        </p:txBody>
      </p:sp>
      <p:cxnSp>
        <p:nvCxnSpPr>
          <p:cNvPr id="8" name="直線コネクタ 7">
            <a:extLst>
              <a:ext uri="{FF2B5EF4-FFF2-40B4-BE49-F238E27FC236}">
                <a16:creationId xmlns:a16="http://schemas.microsoft.com/office/drawing/2014/main" id="{D6CE4DFF-CB8E-467A-A1FF-C9D87856A034}"/>
              </a:ext>
            </a:extLst>
          </p:cNvPr>
          <p:cNvCxnSpPr>
            <a:cxnSpLocks/>
          </p:cNvCxnSpPr>
          <p:nvPr/>
        </p:nvCxnSpPr>
        <p:spPr>
          <a:xfrm>
            <a:off x="783772" y="4149012"/>
            <a:ext cx="7588068"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92995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4E4CF4A3-2BFA-44D3-AF54-31CB5CF28275}"/>
              </a:ext>
            </a:extLst>
          </p:cNvPr>
          <p:cNvSpPr>
            <a:spLocks noGrp="1"/>
          </p:cNvSpPr>
          <p:nvPr>
            <p:ph type="ctrTitle"/>
          </p:nvPr>
        </p:nvSpPr>
        <p:spPr>
          <a:xfrm>
            <a:off x="284480" y="1412242"/>
            <a:ext cx="8300720" cy="4551681"/>
          </a:xfrm>
          <a:solidFill>
            <a:schemeClr val="bg1"/>
          </a:solidFill>
          <a:ln>
            <a:noFill/>
          </a:ln>
        </p:spPr>
        <p:style>
          <a:lnRef idx="2">
            <a:schemeClr val="dk1"/>
          </a:lnRef>
          <a:fillRef idx="1">
            <a:schemeClr val="lt1"/>
          </a:fillRef>
          <a:effectRef idx="0">
            <a:schemeClr val="dk1"/>
          </a:effectRef>
          <a:fontRef idx="minor">
            <a:schemeClr val="dk1"/>
          </a:fontRef>
        </p:style>
        <p:txBody>
          <a:bodyPr>
            <a:normAutofit/>
          </a:bodyPr>
          <a:lstStyle/>
          <a:p>
            <a:pPr>
              <a:lnSpc>
                <a:spcPct val="120000"/>
              </a:lnSpc>
            </a:pPr>
            <a:r>
              <a:rPr lang="ja-JP" altLang="en-US" sz="1400" u="sng" dirty="0">
                <a:solidFill>
                  <a:schemeClr val="tx1">
                    <a:lumMod val="75000"/>
                    <a:lumOff val="25000"/>
                  </a:schemeClr>
                </a:solidFill>
              </a:rPr>
              <a:t>１）人生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年時代の住まいと暮らし方を考えるにあたって、もしも分かったら面白そうな統計情報があれば挙げてください（事務局が調査を全て対応できるわけではありません）</a:t>
            </a:r>
            <a:r>
              <a:rPr lang="en-US" altLang="ja-JP" sz="1400" u="sng" dirty="0">
                <a:solidFill>
                  <a:schemeClr val="tx1">
                    <a:lumMod val="75000"/>
                    <a:lumOff val="25000"/>
                  </a:schemeClr>
                </a:solidFill>
              </a:rPr>
              <a:t/>
            </a:r>
            <a:br>
              <a:rPr lang="en-US" altLang="ja-JP" sz="1400" u="sng" dirty="0">
                <a:solidFill>
                  <a:schemeClr val="tx1">
                    <a:lumMod val="75000"/>
                    <a:lumOff val="25000"/>
                  </a:schemeClr>
                </a:solidFill>
              </a:rPr>
            </a:br>
            <a:r>
              <a:rPr lang="en-US" altLang="ja-JP" sz="1400" u="sng" dirty="0">
                <a:solidFill>
                  <a:schemeClr val="tx1">
                    <a:lumMod val="75000"/>
                    <a:lumOff val="25000"/>
                  </a:schemeClr>
                </a:solidFill>
              </a:rPr>
              <a:t/>
            </a:r>
            <a:br>
              <a:rPr lang="en-US" altLang="ja-JP" sz="1400" u="sng" dirty="0">
                <a:solidFill>
                  <a:schemeClr val="tx1">
                    <a:lumMod val="75000"/>
                    <a:lumOff val="25000"/>
                  </a:schemeClr>
                </a:solidFill>
              </a:rPr>
            </a:br>
            <a:r>
              <a:rPr lang="en-US" altLang="ja-JP" sz="1400" u="sng" dirty="0">
                <a:solidFill>
                  <a:schemeClr val="tx1">
                    <a:lumMod val="75000"/>
                    <a:lumOff val="25000"/>
                  </a:schemeClr>
                </a:solidFill>
              </a:rPr>
              <a:t/>
            </a:r>
            <a:br>
              <a:rPr lang="en-US" altLang="ja-JP" sz="1400" u="sng" dirty="0">
                <a:solidFill>
                  <a:schemeClr val="tx1">
                    <a:lumMod val="75000"/>
                    <a:lumOff val="25000"/>
                  </a:schemeClr>
                </a:solidFill>
              </a:rPr>
            </a:br>
            <a:r>
              <a:rPr lang="en-US" altLang="ja-JP" sz="1400" u="sng" dirty="0">
                <a:solidFill>
                  <a:schemeClr val="tx1">
                    <a:lumMod val="75000"/>
                    <a:lumOff val="25000"/>
                  </a:schemeClr>
                </a:solidFill>
              </a:rPr>
              <a:t/>
            </a:r>
            <a:br>
              <a:rPr lang="en-US" altLang="ja-JP" sz="1400" u="sng" dirty="0">
                <a:solidFill>
                  <a:schemeClr val="tx1">
                    <a:lumMod val="75000"/>
                    <a:lumOff val="25000"/>
                  </a:schemeClr>
                </a:solidFill>
              </a:rPr>
            </a:br>
            <a:r>
              <a:rPr lang="en-US" altLang="ja-JP" sz="1400" u="sng" dirty="0">
                <a:solidFill>
                  <a:schemeClr val="tx1">
                    <a:lumMod val="75000"/>
                    <a:lumOff val="25000"/>
                  </a:schemeClr>
                </a:solidFill>
              </a:rPr>
              <a:t/>
            </a:r>
            <a:br>
              <a:rPr lang="en-US" altLang="ja-JP" sz="1400" u="sng" dirty="0">
                <a:solidFill>
                  <a:schemeClr val="tx1">
                    <a:lumMod val="75000"/>
                    <a:lumOff val="25000"/>
                  </a:schemeClr>
                </a:solidFill>
              </a:rPr>
            </a:br>
            <a:r>
              <a:rPr lang="en-US" altLang="ja-JP" sz="1400" u="sng" dirty="0">
                <a:solidFill>
                  <a:schemeClr val="tx1">
                    <a:lumMod val="75000"/>
                    <a:lumOff val="25000"/>
                  </a:schemeClr>
                </a:solidFill>
              </a:rPr>
              <a:t/>
            </a:r>
            <a:br>
              <a:rPr lang="en-US" altLang="ja-JP" sz="1400" u="sng" dirty="0">
                <a:solidFill>
                  <a:schemeClr val="tx1">
                    <a:lumMod val="75000"/>
                    <a:lumOff val="25000"/>
                  </a:schemeClr>
                </a:solidFill>
              </a:rPr>
            </a:br>
            <a:r>
              <a:rPr lang="ja-JP" altLang="en-US" sz="1400" u="sng" dirty="0">
                <a:solidFill>
                  <a:schemeClr val="tx1">
                    <a:lumMod val="75000"/>
                    <a:lumOff val="25000"/>
                  </a:schemeClr>
                </a:solidFill>
              </a:rPr>
              <a:t>２）人生</a:t>
            </a:r>
            <a:r>
              <a:rPr lang="en-US" altLang="ja-JP" sz="1400" u="sng" dirty="0">
                <a:solidFill>
                  <a:schemeClr val="tx1">
                    <a:lumMod val="75000"/>
                    <a:lumOff val="25000"/>
                  </a:schemeClr>
                </a:solidFill>
              </a:rPr>
              <a:t>100</a:t>
            </a:r>
            <a:r>
              <a:rPr lang="ja-JP" altLang="en-US" sz="1400" u="sng" dirty="0">
                <a:solidFill>
                  <a:schemeClr val="tx1">
                    <a:lumMod val="75000"/>
                    <a:lumOff val="25000"/>
                  </a:schemeClr>
                </a:solidFill>
              </a:rPr>
              <a:t>年時代の住まいと暮らし方に関連した、書籍や論文があればチーム内で共有してみてください</a:t>
            </a:r>
            <a:r>
              <a:rPr lang="en-US" altLang="ja-JP" sz="1400" u="sng" dirty="0">
                <a:solidFill>
                  <a:schemeClr val="tx1">
                    <a:lumMod val="75000"/>
                    <a:lumOff val="25000"/>
                  </a:schemeClr>
                </a:solidFill>
              </a:rPr>
              <a:t/>
            </a:r>
            <a:br>
              <a:rPr lang="en-US" altLang="ja-JP" sz="1400" u="sng" dirty="0">
                <a:solidFill>
                  <a:schemeClr val="tx1">
                    <a:lumMod val="75000"/>
                    <a:lumOff val="25000"/>
                  </a:schemeClr>
                </a:solidFill>
              </a:rPr>
            </a:br>
            <a:r>
              <a:rPr lang="en-US" altLang="ja-JP" sz="1400" u="sng" dirty="0">
                <a:solidFill>
                  <a:schemeClr val="tx1">
                    <a:lumMod val="75000"/>
                    <a:lumOff val="25000"/>
                  </a:schemeClr>
                </a:solidFill>
              </a:rPr>
              <a:t/>
            </a:r>
            <a:br>
              <a:rPr lang="en-US" altLang="ja-JP" sz="1400" u="sng" dirty="0">
                <a:solidFill>
                  <a:schemeClr val="tx1">
                    <a:lumMod val="75000"/>
                    <a:lumOff val="25000"/>
                  </a:schemeClr>
                </a:solidFill>
              </a:rPr>
            </a:br>
            <a:endParaRPr lang="ja-JP" altLang="en-US" sz="1400" b="0" dirty="0">
              <a:solidFill>
                <a:schemeClr val="tx1">
                  <a:lumMod val="75000"/>
                  <a:lumOff val="25000"/>
                </a:schemeClr>
              </a:solidFill>
            </a:endParaRPr>
          </a:p>
        </p:txBody>
      </p:sp>
      <p:sp>
        <p:nvSpPr>
          <p:cNvPr id="12" name="タイトル 1">
            <a:extLst>
              <a:ext uri="{FF2B5EF4-FFF2-40B4-BE49-F238E27FC236}">
                <a16:creationId xmlns:a16="http://schemas.microsoft.com/office/drawing/2014/main" id="{BE34293E-AFCA-44A3-8C19-42FD0D4ABE82}"/>
              </a:ext>
            </a:extLst>
          </p:cNvPr>
          <p:cNvSpPr txBox="1">
            <a:spLocks/>
          </p:cNvSpPr>
          <p:nvPr/>
        </p:nvSpPr>
        <p:spPr>
          <a:xfrm>
            <a:off x="284480" y="609603"/>
            <a:ext cx="537464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次回のワークショップにむけて</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742237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1569625A-B1C1-4166-BF90-293E10AF6A09}"/>
              </a:ext>
            </a:extLst>
          </p:cNvPr>
          <p:cNvSpPr txBox="1">
            <a:spLocks/>
          </p:cNvSpPr>
          <p:nvPr/>
        </p:nvSpPr>
        <p:spPr>
          <a:xfrm>
            <a:off x="629919" y="1574801"/>
            <a:ext cx="6255331"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人生１００年時代に住まいと暮らし方の</a:t>
            </a:r>
            <a:endParaRPr lang="en-US" altLang="ja-JP" sz="2000" dirty="0">
              <a:solidFill>
                <a:schemeClr val="tx1">
                  <a:lumMod val="75000"/>
                  <a:lumOff val="25000"/>
                </a:schemeClr>
              </a:solidFill>
            </a:endParaRPr>
          </a:p>
        </p:txBody>
      </p:sp>
      <p:sp>
        <p:nvSpPr>
          <p:cNvPr id="4" name="タイトル 1">
            <a:extLst>
              <a:ext uri="{FF2B5EF4-FFF2-40B4-BE49-F238E27FC236}">
                <a16:creationId xmlns:a16="http://schemas.microsoft.com/office/drawing/2014/main" id="{6926D8DB-7EC4-4585-B970-9F468F5F8096}"/>
              </a:ext>
            </a:extLst>
          </p:cNvPr>
          <p:cNvSpPr txBox="1">
            <a:spLocks/>
          </p:cNvSpPr>
          <p:nvPr/>
        </p:nvSpPr>
        <p:spPr>
          <a:xfrm>
            <a:off x="7193280" y="5059681"/>
            <a:ext cx="1259840" cy="675642"/>
          </a:xfrm>
          <a:prstGeom prst="rect">
            <a:avLst/>
          </a:prstGeom>
          <a:no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が変わる。</a:t>
            </a:r>
            <a:endParaRPr lang="en-US" altLang="ja-JP" sz="2000" dirty="0">
              <a:solidFill>
                <a:schemeClr val="tx1">
                  <a:lumMod val="75000"/>
                  <a:lumOff val="25000"/>
                </a:schemeClr>
              </a:solidFill>
            </a:endParaRPr>
          </a:p>
        </p:txBody>
      </p:sp>
      <p:sp>
        <p:nvSpPr>
          <p:cNvPr id="7" name="正方形/長方形 6">
            <a:extLst>
              <a:ext uri="{FF2B5EF4-FFF2-40B4-BE49-F238E27FC236}">
                <a16:creationId xmlns:a16="http://schemas.microsoft.com/office/drawing/2014/main" id="{29906DB2-0A5D-4DB3-A3F7-448B2B63A127}"/>
              </a:ext>
            </a:extLst>
          </p:cNvPr>
          <p:cNvSpPr/>
          <p:nvPr/>
        </p:nvSpPr>
        <p:spPr>
          <a:xfrm>
            <a:off x="629920" y="2250443"/>
            <a:ext cx="7701280" cy="2809238"/>
          </a:xfrm>
          <a:prstGeom prst="rect">
            <a:avLst/>
          </a:prstGeom>
          <a:solidFill>
            <a:schemeClr val="bg1"/>
          </a:soli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
            <a:extLst>
              <a:ext uri="{FF2B5EF4-FFF2-40B4-BE49-F238E27FC236}">
                <a16:creationId xmlns:a16="http://schemas.microsoft.com/office/drawing/2014/main" id="{A053647E-8284-477E-B7EC-D3C724946FBC}"/>
              </a:ext>
            </a:extLst>
          </p:cNvPr>
          <p:cNvSpPr txBox="1">
            <a:spLocks/>
          </p:cNvSpPr>
          <p:nvPr/>
        </p:nvSpPr>
        <p:spPr>
          <a:xfrm>
            <a:off x="284480" y="609603"/>
            <a:ext cx="1808480" cy="548639"/>
          </a:xfrm>
          <a:prstGeom prst="rect">
            <a:avLst/>
          </a:prstGeom>
          <a:solidFill>
            <a:schemeClr val="bg1"/>
          </a:solidFill>
          <a:ln w="12700" cap="flat" cmpd="sng" algn="ctr">
            <a:noFill/>
            <a:prstDash val="solid"/>
            <a:miter lim="800000"/>
          </a:ln>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7500"/>
          </a:bodyPr>
          <a:lstStyle>
            <a:lvl1pPr algn="l" defTabSz="914400" rtl="0" eaLnBrk="1" latinLnBrk="0" hangingPunct="1">
              <a:lnSpc>
                <a:spcPts val="7200"/>
              </a:lnSpc>
              <a:spcBef>
                <a:spcPct val="0"/>
              </a:spcBef>
              <a:buNone/>
              <a:defRPr kumimoji="1" sz="4800" b="1"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nSpc>
                <a:spcPct val="120000"/>
              </a:lnSpc>
            </a:pPr>
            <a:r>
              <a:rPr lang="ja-JP" altLang="en-US" sz="2000" dirty="0">
                <a:solidFill>
                  <a:schemeClr val="tx1">
                    <a:lumMod val="75000"/>
                    <a:lumOff val="25000"/>
                  </a:schemeClr>
                </a:solidFill>
              </a:rPr>
              <a:t>本日のまとめ</a:t>
            </a:r>
            <a:endParaRPr lang="en-US" altLang="ja-JP" sz="2000" dirty="0">
              <a:solidFill>
                <a:schemeClr val="tx1">
                  <a:lumMod val="75000"/>
                  <a:lumOff val="25000"/>
                </a:schemeClr>
              </a:solidFill>
            </a:endParaRPr>
          </a:p>
        </p:txBody>
      </p:sp>
    </p:spTree>
    <p:extLst>
      <p:ext uri="{BB962C8B-B14F-4D97-AF65-F5344CB8AC3E}">
        <p14:creationId xmlns:p14="http://schemas.microsoft.com/office/powerpoint/2010/main" val="1462683454"/>
      </p:ext>
    </p:extLst>
  </p:cSld>
  <p:clrMapOvr>
    <a:masterClrMapping/>
  </p:clrMapOvr>
</p:sld>
</file>

<file path=ppt/theme/theme1.xml><?xml version="1.0" encoding="utf-8"?>
<a:theme xmlns:a="http://schemas.openxmlformats.org/drawingml/2006/main" name="Office テーマ">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25714</TotalTime>
  <Words>1392</Words>
  <Application>Microsoft Office PowerPoint</Application>
  <PresentationFormat>画面に合わせる (4:3)</PresentationFormat>
  <Paragraphs>56</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游ゴシック Light</vt:lpstr>
      <vt:lpstr>Arial</vt:lpstr>
      <vt:lpstr>Office テーマ</vt:lpstr>
      <vt:lpstr>１）前回のまとめを振り返り、「住まいと暮らし方」の豊かさを考えるために、自分が着目していた要素・要件を一つとりあげてください（このまとめの中に出てきていない「住まいと暮らし方」特有の視点を追加しても構いません）。   ２）上記の着目点に関して、豊かなライフシーンの生まれるときの状況や場面を改めて思い返してください。どのような局面で「住まいと暮らし方」の豊かさは実現していましたか。 （例：「非日常性から感じる豊かさ」を選んだ場合には、非日常な経験がどのような状況や環境が整っていたときに行えたのかを考えてみてください）   ３）豊かなライフシーンを阻害しているモノ・コトにどのようなものがあるかを考えてみてください。 （例：「自由であることで感じる豊かさ」を選んだ場合には、なぜ私たちは豊かさのための「自由な選択」がいつもできていないのかという理由や要因を考えてください）</vt:lpstr>
      <vt:lpstr>回答欄：利便性、必要なもの（ヒト）が必要な時に手にできる</vt:lpstr>
      <vt:lpstr>　リンダ・グラッドンは、プレゼンテーションの中で、人生100年時代（長寿化）により訪れる変化として、「人生のマルチステージ化」「家族構成の変化」「生涯にわたる学びの重要性」の３点を挙げています。  　この指摘を参照しながら、まずは、人生100年時代に訪れる、わたしたち個人の変化を考えてみてください。 　重要なことは、漠然と 100年後の未来や、その時に存在するであろう科学技術や社会問題を考えるのではないということです。まずは、自分が80歳になっても健康で活動できるとしたら、どのような暮らし方や働き方を選択するかを考えてみると良いかもしれません。  　人生100年時代に生きる自分の姿をぼんやりと想定できたら、それぞれのライフシーンに訪れるであろう変化を考えてみます。 　人生100年時代に際して、「住まいと暮らし方」の何が、どのように変化する（しない）と思いますか。個人や社会の変化と照らし合わせながら、それぞれのライフシーンの変化を考えてください。</vt:lpstr>
      <vt:lpstr>PowerPoint プレゼンテーション</vt:lpstr>
      <vt:lpstr>全体フリーディスカッション</vt:lpstr>
      <vt:lpstr>１）人生100年時代の住まいと暮らし方を考えるにあたって、もしも分かったら面白そうな統計情報があれば挙げてください（事務局が調査を全て対応できるわけではありません）      ２）人生100年時代の住まいと暮らし方に関連した、書籍や論文があればチーム内で共有してみてください  </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sakamura.kei.aa@outlook.jp</dc:creator>
  <cp:lastModifiedBy>0000010997053</cp:lastModifiedBy>
  <cp:revision>832</cp:revision>
  <cp:lastPrinted>2021-02-10T05:11:02Z</cp:lastPrinted>
  <dcterms:created xsi:type="dcterms:W3CDTF">2018-06-24T08:41:42Z</dcterms:created>
  <dcterms:modified xsi:type="dcterms:W3CDTF">2021-03-17T07:08:23Z</dcterms:modified>
</cp:coreProperties>
</file>