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778" r:id="rId2"/>
    <p:sldId id="779" r:id="rId3"/>
    <p:sldId id="773" r:id="rId4"/>
    <p:sldId id="780" r:id="rId5"/>
    <p:sldId id="770" r:id="rId6"/>
    <p:sldId id="771" r:id="rId7"/>
    <p:sldId id="772" r:id="rId8"/>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71" autoAdjust="0"/>
    <p:restoredTop sz="96163" autoAdjust="0"/>
  </p:normalViewPr>
  <p:slideViewPr>
    <p:cSldViewPr snapToGrid="0">
      <p:cViewPr varScale="1">
        <p:scale>
          <a:sx n="104" d="100"/>
          <a:sy n="104" d="100"/>
        </p:scale>
        <p:origin x="570" y="102"/>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2021/3/17</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2021/3/17</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2021/3/17</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１）前回のまとめを振り返り、「住まいと暮らし方」の豊かさを考えるために、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（このまとめの中に出てきていない「住まいと暮らし方」特有の視点を追加しても構いません）。</a:t>
            </a:r>
            <a:r>
              <a:rPr lang="en-US" altLang="ja-JP" sz="1400" b="0" dirty="0">
                <a:solidFill>
                  <a:schemeClr val="tx1">
                    <a:lumMod val="75000"/>
                    <a:lumOff val="25000"/>
                  </a:schemeClr>
                </a:solidFill>
              </a:rPr>
              <a:t/>
            </a:r>
            <a:br>
              <a:rPr lang="en-US" altLang="ja-JP" sz="1400" b="0" dirty="0">
                <a:solidFill>
                  <a:schemeClr val="tx1">
                    <a:lumMod val="75000"/>
                    <a:lumOff val="25000"/>
                  </a:schemeClr>
                </a:solidFill>
              </a:rPr>
            </a:br>
            <a:r>
              <a:rPr lang="en-US" altLang="ja-JP" sz="1400" b="0" dirty="0">
                <a:solidFill>
                  <a:schemeClr val="tx1">
                    <a:lumMod val="75000"/>
                    <a:lumOff val="25000"/>
                  </a:schemeClr>
                </a:solidFill>
              </a:rPr>
              <a:t/>
            </a:r>
            <a:br>
              <a:rPr lang="en-US" altLang="ja-JP" sz="1400" b="0" dirty="0">
                <a:solidFill>
                  <a:schemeClr val="tx1">
                    <a:lumMod val="75000"/>
                    <a:lumOff val="25000"/>
                  </a:schemeClr>
                </a:solidFill>
              </a:rPr>
            </a:br>
            <a:r>
              <a:rPr lang="en-US" altLang="ja-JP" sz="1400" b="0" dirty="0">
                <a:solidFill>
                  <a:schemeClr val="tx1">
                    <a:lumMod val="75000"/>
                    <a:lumOff val="25000"/>
                  </a:schemeClr>
                </a:solidFill>
              </a:rPr>
              <a:t/>
            </a: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どのような局面で「住まいと暮らし方」の豊かさは実現していましたか。</a:t>
            </a: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r>
              <a:rPr lang="en-US" altLang="ja-JP" sz="1400" b="0" dirty="0">
                <a:solidFill>
                  <a:schemeClr val="tx1">
                    <a:lumMod val="75000"/>
                    <a:lumOff val="25000"/>
                  </a:schemeClr>
                </a:solidFill>
              </a:rPr>
              <a:t/>
            </a:r>
            <a:br>
              <a:rPr lang="en-US" altLang="ja-JP" sz="1400" b="0" dirty="0">
                <a:solidFill>
                  <a:schemeClr val="tx1">
                    <a:lumMod val="75000"/>
                    <a:lumOff val="25000"/>
                  </a:schemeClr>
                </a:solidFill>
              </a:rPr>
            </a:br>
            <a:r>
              <a:rPr lang="en-US" altLang="ja-JP" sz="1400" b="0" dirty="0">
                <a:solidFill>
                  <a:schemeClr val="tx1">
                    <a:lumMod val="75000"/>
                    <a:lumOff val="25000"/>
                  </a:schemeClr>
                </a:solidFill>
              </a:rPr>
              <a:t/>
            </a:r>
            <a:br>
              <a:rPr lang="en-US" altLang="ja-JP" sz="1400" b="0" dirty="0">
                <a:solidFill>
                  <a:schemeClr val="tx1">
                    <a:lumMod val="75000"/>
                    <a:lumOff val="25000"/>
                  </a:schemeClr>
                </a:solidFill>
              </a:rPr>
            </a:br>
            <a:r>
              <a:rPr lang="en-US" altLang="ja-JP" sz="1400" b="0" dirty="0">
                <a:solidFill>
                  <a:schemeClr val="tx1">
                    <a:lumMod val="75000"/>
                    <a:lumOff val="25000"/>
                  </a:schemeClr>
                </a:solidFill>
              </a:rPr>
              <a:t/>
            </a: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a:t>
            </a:r>
            <a:r>
              <a:rPr lang="ja-JP" altLang="en-US" sz="1400" b="0" dirty="0" smtClean="0">
                <a:solidFill>
                  <a:schemeClr val="tx1">
                    <a:lumMod val="75000"/>
                    <a:lumOff val="25000"/>
                  </a:schemeClr>
                </a:solidFill>
              </a:rPr>
              <a:t>：利便性</a:t>
            </a:r>
            <a:r>
              <a:rPr lang="ja-JP" altLang="en-US" sz="1400" b="0" dirty="0">
                <a:solidFill>
                  <a:schemeClr val="tx1">
                    <a:lumMod val="75000"/>
                    <a:lumOff val="25000"/>
                  </a:schemeClr>
                </a:solidFill>
              </a:rPr>
              <a:t>、</a:t>
            </a:r>
            <a:r>
              <a:rPr lang="ja-JP" altLang="en-US" sz="1400" b="0" dirty="0" smtClean="0">
                <a:solidFill>
                  <a:schemeClr val="tx1">
                    <a:lumMod val="75000"/>
                    <a:lumOff val="25000"/>
                  </a:schemeClr>
                </a:solidFill>
              </a:rPr>
              <a:t>必要</a:t>
            </a:r>
            <a:r>
              <a:rPr lang="ja-JP" altLang="en-US" sz="1400" b="0" dirty="0">
                <a:solidFill>
                  <a:schemeClr val="tx1">
                    <a:lumMod val="75000"/>
                    <a:lumOff val="25000"/>
                  </a:schemeClr>
                </a:solidFill>
              </a:rPr>
              <a:t>な</a:t>
            </a:r>
            <a:r>
              <a:rPr lang="ja-JP" altLang="en-US" sz="1400" b="0" dirty="0" smtClean="0">
                <a:solidFill>
                  <a:schemeClr val="tx1">
                    <a:lumMod val="75000"/>
                    <a:lumOff val="25000"/>
                  </a:schemeClr>
                </a:solidFill>
              </a:rPr>
              <a:t>もの（ヒト）が</a:t>
            </a:r>
            <a:r>
              <a:rPr lang="ja-JP" altLang="en-US" sz="1400" b="0" dirty="0">
                <a:solidFill>
                  <a:schemeClr val="tx1">
                    <a:lumMod val="75000"/>
                    <a:lumOff val="25000"/>
                  </a:schemeClr>
                </a:solidFill>
              </a:rPr>
              <a:t>必要な時に手にできる</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a:t>
            </a:r>
            <a:r>
              <a:rPr lang="ja-JP" altLang="en-US" sz="1050" dirty="0" smtClean="0">
                <a:solidFill>
                  <a:schemeClr val="tx1">
                    <a:lumMod val="75000"/>
                    <a:lumOff val="25000"/>
                  </a:schemeClr>
                </a:solidFill>
              </a:rPr>
              <a:t>：</a:t>
            </a:r>
            <a:r>
              <a:rPr lang="ja-JP" altLang="en-US" sz="1050" dirty="0" smtClean="0">
                <a:solidFill>
                  <a:schemeClr val="tx1">
                    <a:lumMod val="75000"/>
                    <a:lumOff val="25000"/>
                  </a:schemeClr>
                </a:solidFill>
              </a:rPr>
              <a:t>菊池　克（</a:t>
            </a:r>
            <a:r>
              <a:rPr lang="en-US" altLang="ja-JP" sz="1050" dirty="0" smtClean="0">
                <a:solidFill>
                  <a:schemeClr val="tx1">
                    <a:lumMod val="75000"/>
                    <a:lumOff val="25000"/>
                  </a:schemeClr>
                </a:solidFill>
              </a:rPr>
              <a:t>NEC</a:t>
            </a:r>
            <a:r>
              <a:rPr lang="ja-JP" altLang="en-US" sz="1050" dirty="0" smtClean="0">
                <a:solidFill>
                  <a:schemeClr val="tx1">
                    <a:lumMod val="75000"/>
                    <a:lumOff val="25000"/>
                  </a:schemeClr>
                </a:solidFill>
              </a:rPr>
              <a:t>）</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r>
              <a:rPr lang="ja-JP" altLang="en-US" sz="1400" b="0" dirty="0" smtClean="0">
                <a:solidFill>
                  <a:schemeClr val="tx1">
                    <a:lumMod val="75000"/>
                    <a:lumOff val="25000"/>
                  </a:schemeClr>
                </a:solidFill>
              </a:rPr>
              <a:t>：</a:t>
            </a:r>
            <a:endParaRPr lang="en-US" altLang="ja-JP" sz="1400" b="0" dirty="0" smtClean="0">
              <a:solidFill>
                <a:schemeClr val="tx1">
                  <a:lumMod val="75000"/>
                  <a:lumOff val="25000"/>
                </a:schemeClr>
              </a:solidFill>
            </a:endParaRPr>
          </a:p>
          <a:p>
            <a:pPr>
              <a:lnSpc>
                <a:spcPct val="120000"/>
              </a:lnSpc>
            </a:pPr>
            <a:r>
              <a:rPr lang="ja-JP" altLang="en-US" sz="1400" b="0" dirty="0" smtClean="0">
                <a:solidFill>
                  <a:schemeClr val="tx1">
                    <a:lumMod val="75000"/>
                    <a:lumOff val="25000"/>
                  </a:schemeClr>
                </a:solidFill>
              </a:rPr>
              <a:t>サービスが受けられやすい、問い合わせ先（ヒト）がわかる</a:t>
            </a:r>
            <a:endParaRPr lang="en-US" altLang="ja-JP" sz="1400" b="0" dirty="0" smtClean="0">
              <a:solidFill>
                <a:schemeClr val="tx1">
                  <a:lumMod val="75000"/>
                  <a:lumOff val="25000"/>
                </a:schemeClr>
              </a:solidFill>
            </a:endParaRPr>
          </a:p>
          <a:p>
            <a:pPr>
              <a:lnSpc>
                <a:spcPct val="120000"/>
              </a:lnSpc>
            </a:pPr>
            <a:r>
              <a:rPr lang="ja-JP" altLang="en-US" sz="1400" b="0" dirty="0" smtClean="0">
                <a:solidFill>
                  <a:schemeClr val="tx1">
                    <a:lumMod val="75000"/>
                    <a:lumOff val="25000"/>
                  </a:schemeClr>
                </a:solidFill>
              </a:rPr>
              <a:t>リモートアクセス、オンラインショップ</a:t>
            </a:r>
            <a:endParaRPr lang="en-US" altLang="ja-JP" sz="1400" b="0" dirty="0" smtClean="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準備</a:t>
            </a:r>
            <a:r>
              <a:rPr lang="ja-JP" altLang="en-US" sz="1400" b="0" dirty="0" smtClean="0">
                <a:solidFill>
                  <a:schemeClr val="tx1">
                    <a:lumMod val="75000"/>
                    <a:lumOff val="25000"/>
                  </a:schemeClr>
                </a:solidFill>
              </a:rPr>
              <a:t>ができている旅行（時間の余裕、ということかも）</a:t>
            </a:r>
            <a:endParaRPr lang="en-US" altLang="ja-JP" sz="1400" b="0" dirty="0" smtClean="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r>
              <a:rPr lang="ja-JP" altLang="en-US" sz="1400" b="0" dirty="0" smtClean="0">
                <a:solidFill>
                  <a:schemeClr val="tx1">
                    <a:lumMod val="75000"/>
                    <a:lumOff val="25000"/>
                  </a:schemeClr>
                </a:solidFill>
              </a:rPr>
              <a:t>：</a:t>
            </a:r>
            <a:endParaRPr lang="en-US" altLang="ja-JP" sz="1400" b="0" dirty="0" smtClean="0">
              <a:solidFill>
                <a:schemeClr val="tx1">
                  <a:lumMod val="75000"/>
                  <a:lumOff val="25000"/>
                </a:schemeClr>
              </a:solidFill>
            </a:endParaRPr>
          </a:p>
          <a:p>
            <a:pPr>
              <a:lnSpc>
                <a:spcPct val="120000"/>
              </a:lnSpc>
            </a:pPr>
            <a:r>
              <a:rPr lang="ja-JP" altLang="en-US" sz="1400" b="0" dirty="0" smtClean="0">
                <a:solidFill>
                  <a:schemeClr val="tx1">
                    <a:lumMod val="75000"/>
                    <a:lumOff val="25000"/>
                  </a:schemeClr>
                </a:solidFill>
              </a:rPr>
              <a:t>サービスがない</a:t>
            </a:r>
            <a:endParaRPr lang="en-US" altLang="ja-JP" sz="1400" b="0" dirty="0" smtClean="0">
              <a:solidFill>
                <a:schemeClr val="tx1">
                  <a:lumMod val="75000"/>
                  <a:lumOff val="25000"/>
                </a:schemeClr>
              </a:solidFill>
            </a:endParaRPr>
          </a:p>
          <a:p>
            <a:pPr>
              <a:lnSpc>
                <a:spcPct val="120000"/>
              </a:lnSpc>
            </a:pPr>
            <a:r>
              <a:rPr lang="ja-JP" altLang="en-US" sz="1400" b="0" dirty="0" smtClean="0">
                <a:solidFill>
                  <a:schemeClr val="tx1">
                    <a:lumMod val="75000"/>
                    <a:lumOff val="25000"/>
                  </a:schemeClr>
                </a:solidFill>
              </a:rPr>
              <a:t>つながりが見つけられない</a:t>
            </a:r>
            <a:endParaRPr lang="en-US" altLang="ja-JP" sz="1400" b="0" dirty="0" smtClean="0">
              <a:solidFill>
                <a:schemeClr val="tx1">
                  <a:lumMod val="75000"/>
                  <a:lumOff val="25000"/>
                </a:schemeClr>
              </a:solidFill>
            </a:endParaRPr>
          </a:p>
          <a:p>
            <a:pPr>
              <a:lnSpc>
                <a:spcPct val="120000"/>
              </a:lnSpc>
            </a:pPr>
            <a:r>
              <a:rPr lang="ja-JP" altLang="en-US" sz="1400" b="0" dirty="0" smtClean="0">
                <a:solidFill>
                  <a:schemeClr val="tx1">
                    <a:lumMod val="75000"/>
                    <a:lumOff val="25000"/>
                  </a:schemeClr>
                </a:solidFill>
              </a:rPr>
              <a:t>物流が整っていない（自分が探し回るために動く必要がある）</a:t>
            </a:r>
            <a:endParaRPr lang="en-US" altLang="ja-JP" sz="1400" b="0" dirty="0" smtClean="0">
              <a:solidFill>
                <a:schemeClr val="tx1">
                  <a:lumMod val="75000"/>
                  <a:lumOff val="25000"/>
                </a:schemeClr>
              </a:solidFill>
            </a:endParaRPr>
          </a:p>
          <a:p>
            <a:pPr>
              <a:lnSpc>
                <a:spcPct val="120000"/>
              </a:lnSpc>
            </a:pPr>
            <a:r>
              <a:rPr lang="ja-JP" altLang="en-US" sz="1400" b="0" dirty="0" smtClean="0">
                <a:solidFill>
                  <a:schemeClr val="tx1">
                    <a:lumMod val="75000"/>
                    <a:lumOff val="25000"/>
                  </a:schemeClr>
                </a:solidFill>
              </a:rPr>
              <a:t>そもそも収入が少なく、入手できない</a:t>
            </a:r>
            <a:endParaRPr lang="en-US" altLang="ja-JP" sz="1400" b="0" dirty="0" smtClean="0">
              <a:solidFill>
                <a:schemeClr val="tx1">
                  <a:lumMod val="75000"/>
                  <a:lumOff val="25000"/>
                </a:schemeClr>
              </a:solidFill>
            </a:endParaRPr>
          </a:p>
          <a:p>
            <a:pPr>
              <a:lnSpc>
                <a:spcPct val="120000"/>
              </a:lnSpc>
            </a:pPr>
            <a:r>
              <a:rPr lang="en-US" altLang="ja-JP" sz="1400" b="0" dirty="0" smtClean="0">
                <a:solidFill>
                  <a:schemeClr val="tx1">
                    <a:lumMod val="75000"/>
                    <a:lumOff val="25000"/>
                  </a:schemeClr>
                </a:solidFill>
              </a:rPr>
              <a:t>---</a:t>
            </a:r>
          </a:p>
          <a:p>
            <a:pPr>
              <a:lnSpc>
                <a:spcPct val="120000"/>
              </a:lnSpc>
            </a:pPr>
            <a:r>
              <a:rPr lang="ja-JP" altLang="en-US" sz="1400" b="0" dirty="0" smtClean="0">
                <a:solidFill>
                  <a:schemeClr val="tx1">
                    <a:lumMod val="75000"/>
                    <a:lumOff val="25000"/>
                  </a:schemeClr>
                </a:solidFill>
              </a:rPr>
              <a:t>子供</a:t>
            </a:r>
            <a:r>
              <a:rPr lang="ja-JP" altLang="en-US" sz="1400" b="0" dirty="0">
                <a:solidFill>
                  <a:schemeClr val="tx1">
                    <a:lumMod val="75000"/>
                    <a:lumOff val="25000"/>
                  </a:schemeClr>
                </a:solidFill>
              </a:rPr>
              <a:t>の時は田舎で、いろいろ欲しいものが入手困難だった</a:t>
            </a:r>
            <a:r>
              <a:rPr lang="ja-JP" altLang="en-US" sz="1400" b="0" dirty="0" smtClean="0">
                <a:solidFill>
                  <a:schemeClr val="tx1">
                    <a:lumMod val="75000"/>
                    <a:lumOff val="25000"/>
                  </a:schemeClr>
                </a:solidFill>
              </a:rPr>
              <a:t>ことがベース</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（入荷数制約、リアル店舗しかない、今より物流が発達してなかった、などなど）</a:t>
            </a: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r>
              <a:rPr lang="en-US" altLang="ja-JP" sz="1300" b="0" dirty="0">
                <a:solidFill>
                  <a:schemeClr val="tx1">
                    <a:lumMod val="75000"/>
                    <a:lumOff val="25000"/>
                  </a:schemeClr>
                </a:solidFill>
              </a:rPr>
              <a:t/>
            </a:r>
            <a:br>
              <a:rPr lang="en-US" altLang="ja-JP" sz="1300" b="0" dirty="0">
                <a:solidFill>
                  <a:schemeClr val="tx1">
                    <a:lumMod val="75000"/>
                    <a:lumOff val="25000"/>
                  </a:schemeClr>
                </a:solidFill>
              </a:rPr>
            </a:br>
            <a:r>
              <a:rPr lang="en-US" altLang="ja-JP" sz="1300" b="0" dirty="0">
                <a:solidFill>
                  <a:schemeClr val="tx1">
                    <a:lumMod val="75000"/>
                    <a:lumOff val="25000"/>
                  </a:schemeClr>
                </a:solidFill>
              </a:rPr>
              <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r>
              <a:rPr lang="en-US" altLang="ja-JP" sz="1300" b="0" dirty="0">
                <a:solidFill>
                  <a:schemeClr val="tx1">
                    <a:lumMod val="75000"/>
                    <a:lumOff val="25000"/>
                  </a:schemeClr>
                </a:solidFill>
              </a:rPr>
              <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r>
              <a:rPr lang="en-US" altLang="ja-JP" sz="1300" b="0" dirty="0">
                <a:solidFill>
                  <a:schemeClr val="tx1">
                    <a:lumMod val="75000"/>
                    <a:lumOff val="25000"/>
                  </a:schemeClr>
                </a:solidFill>
              </a:rPr>
              <a:t/>
            </a:r>
            <a:br>
              <a:rPr lang="en-US" altLang="ja-JP" sz="1300" b="0" dirty="0">
                <a:solidFill>
                  <a:schemeClr val="tx1">
                    <a:lumMod val="75000"/>
                    <a:lumOff val="25000"/>
                  </a:schemeClr>
                </a:solidFill>
              </a:rPr>
            </a:br>
            <a:r>
              <a:rPr lang="en-US" altLang="ja-JP" sz="1300" b="0" dirty="0">
                <a:solidFill>
                  <a:schemeClr val="tx1">
                    <a:lumMod val="75000"/>
                    <a:lumOff val="25000"/>
                  </a:schemeClr>
                </a:solidFill>
              </a:rPr>
              <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r>
              <a:rPr lang="en-US" altLang="ja-JP" sz="1300" b="0" dirty="0">
                <a:solidFill>
                  <a:schemeClr val="tx1">
                    <a:lumMod val="75000"/>
                    <a:lumOff val="25000"/>
                  </a:schemeClr>
                </a:solidFill>
              </a:rPr>
              <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年時代に際して、「住まいと暮らし方」の何が、どのように変化する（しない）と思いますか。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a:t>
            </a:r>
            <a:r>
              <a:rPr lang="ja-JP" altLang="en-US" sz="1050" dirty="0" smtClean="0">
                <a:solidFill>
                  <a:schemeClr val="tx1">
                    <a:lumMod val="75000"/>
                    <a:lumOff val="25000"/>
                  </a:schemeClr>
                </a:solidFill>
              </a:rPr>
              <a:t>：菊池　克（</a:t>
            </a:r>
            <a:r>
              <a:rPr lang="en-US" altLang="ja-JP" sz="1050" dirty="0" smtClean="0">
                <a:solidFill>
                  <a:schemeClr val="tx1">
                    <a:lumMod val="75000"/>
                    <a:lumOff val="25000"/>
                  </a:schemeClr>
                </a:solidFill>
              </a:rPr>
              <a:t>NEC</a:t>
            </a:r>
            <a:r>
              <a:rPr lang="ja-JP" altLang="en-US" sz="1050" dirty="0" smtClean="0">
                <a:solidFill>
                  <a:schemeClr val="tx1">
                    <a:lumMod val="75000"/>
                    <a:lumOff val="25000"/>
                  </a:schemeClr>
                </a:solidFill>
              </a:rPr>
              <a:t>）</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年時代の個人の変化によって生まれるであろう新たな住まいと暮らし方</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年時代には、住まいと暮らし方のどのような側面・性質が重要となるか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r>
              <a:rPr lang="ja-JP" altLang="en-US" sz="1400" b="0" dirty="0" smtClean="0">
                <a:solidFill>
                  <a:schemeClr val="tx1">
                    <a:lumMod val="75000"/>
                    <a:lumOff val="25000"/>
                  </a:schemeClr>
                </a:solidFill>
              </a:rPr>
              <a:t>：</a:t>
            </a:r>
            <a:r>
              <a:rPr lang="ja-JP" altLang="en-US" sz="1400" b="0" dirty="0" smtClean="0">
                <a:solidFill>
                  <a:schemeClr val="tx1">
                    <a:lumMod val="75000"/>
                    <a:lumOff val="25000"/>
                  </a:schemeClr>
                </a:solidFill>
              </a:rPr>
              <a:t>現状でも広がりつつある事柄が、一般化するのでは</a:t>
            </a:r>
            <a:r>
              <a:rPr lang="en-US" altLang="ja-JP" sz="1400" b="0" dirty="0" smtClean="0">
                <a:solidFill>
                  <a:schemeClr val="tx1">
                    <a:lumMod val="75000"/>
                    <a:lumOff val="25000"/>
                  </a:schemeClr>
                </a:solidFill>
              </a:rPr>
              <a:t/>
            </a:r>
            <a:br>
              <a:rPr lang="en-US" altLang="ja-JP" sz="1400" b="0" dirty="0" smtClean="0">
                <a:solidFill>
                  <a:schemeClr val="tx1">
                    <a:lumMod val="75000"/>
                    <a:lumOff val="25000"/>
                  </a:schemeClr>
                </a:solidFill>
              </a:rPr>
            </a:br>
            <a:r>
              <a:rPr lang="ja-JP" altLang="en-US" sz="1400" b="0" dirty="0">
                <a:solidFill>
                  <a:schemeClr val="tx1">
                    <a:lumMod val="75000"/>
                    <a:lumOff val="25000"/>
                  </a:schemeClr>
                </a:solidFill>
              </a:rPr>
              <a:t>・場所縛りが減る</a:t>
            </a:r>
            <a:r>
              <a:rPr lang="ja-JP" altLang="en-US" sz="1400" b="0" dirty="0" smtClean="0">
                <a:solidFill>
                  <a:schemeClr val="tx1">
                    <a:lumMod val="75000"/>
                    <a:lumOff val="25000"/>
                  </a:schemeClr>
                </a:solidFill>
              </a:rPr>
              <a:t>こと、どこにいても必要なサービスにアクセスできる</a:t>
            </a:r>
            <a:endParaRPr lang="ja-JP" altLang="en-US" sz="1400" b="0" dirty="0">
              <a:solidFill>
                <a:schemeClr val="tx1">
                  <a:lumMod val="75000"/>
                  <a:lumOff val="25000"/>
                </a:schemeClr>
              </a:solidFill>
            </a:endParaRPr>
          </a:p>
          <a:p>
            <a:pPr>
              <a:lnSpc>
                <a:spcPct val="120000"/>
              </a:lnSpc>
            </a:pPr>
            <a:r>
              <a:rPr lang="ja-JP" altLang="en-US" sz="1400" b="0" dirty="0" smtClean="0">
                <a:solidFill>
                  <a:schemeClr val="tx1">
                    <a:lumMod val="75000"/>
                    <a:lumOff val="25000"/>
                  </a:schemeClr>
                </a:solidFill>
              </a:rPr>
              <a:t>・</a:t>
            </a:r>
            <a:r>
              <a:rPr lang="ja-JP" altLang="en-US" sz="1400" b="0" dirty="0">
                <a:solidFill>
                  <a:schemeClr val="tx1">
                    <a:lumMod val="75000"/>
                    <a:lumOff val="25000"/>
                  </a:schemeClr>
                </a:solidFill>
              </a:rPr>
              <a:t>働く</a:t>
            </a:r>
            <a:r>
              <a:rPr lang="ja-JP" altLang="en-US" sz="1400" b="0" dirty="0" smtClean="0">
                <a:solidFill>
                  <a:schemeClr val="tx1">
                    <a:lumMod val="75000"/>
                    <a:lumOff val="25000"/>
                  </a:schemeClr>
                </a:solidFill>
              </a:rPr>
              <a:t>場所（時間）の</a:t>
            </a:r>
            <a:r>
              <a:rPr lang="ja-JP" altLang="en-US" sz="1400" b="0" dirty="0">
                <a:solidFill>
                  <a:schemeClr val="tx1">
                    <a:lumMod val="75000"/>
                    <a:lumOff val="25000"/>
                  </a:schemeClr>
                </a:solidFill>
              </a:rPr>
              <a:t>縛りが弱まり</a:t>
            </a:r>
            <a:r>
              <a:rPr lang="ja-JP" altLang="en-US" sz="1400" b="0" dirty="0" smtClean="0">
                <a:solidFill>
                  <a:schemeClr val="tx1">
                    <a:lumMod val="75000"/>
                    <a:lumOff val="25000"/>
                  </a:schemeClr>
                </a:solidFill>
              </a:rPr>
              <a:t>、仕事</a:t>
            </a:r>
            <a:r>
              <a:rPr lang="en-US" altLang="ja-JP" sz="1400" b="0" dirty="0" smtClean="0">
                <a:solidFill>
                  <a:schemeClr val="tx1">
                    <a:lumMod val="75000"/>
                    <a:lumOff val="25000"/>
                  </a:schemeClr>
                </a:solidFill>
              </a:rPr>
              <a:t>/</a:t>
            </a:r>
            <a:r>
              <a:rPr lang="ja-JP" altLang="en-US" sz="1400" b="0" dirty="0" smtClean="0">
                <a:solidFill>
                  <a:schemeClr val="tx1">
                    <a:lumMod val="75000"/>
                    <a:lumOff val="25000"/>
                  </a:schemeClr>
                </a:solidFill>
              </a:rPr>
              <a:t>学校</a:t>
            </a:r>
            <a:r>
              <a:rPr lang="en-US" altLang="ja-JP" sz="1400" b="0" dirty="0" smtClean="0">
                <a:solidFill>
                  <a:schemeClr val="tx1">
                    <a:lumMod val="75000"/>
                    <a:lumOff val="25000"/>
                  </a:schemeClr>
                </a:solidFill>
              </a:rPr>
              <a:t>/</a:t>
            </a:r>
            <a:r>
              <a:rPr lang="ja-JP" altLang="en-US" sz="1400" b="0" dirty="0" smtClean="0">
                <a:solidFill>
                  <a:schemeClr val="tx1">
                    <a:lumMod val="75000"/>
                    <a:lumOff val="25000"/>
                  </a:schemeClr>
                </a:solidFill>
              </a:rPr>
              <a:t>家庭以外のコミュニティが広げられている</a:t>
            </a:r>
            <a:endParaRPr lang="en-US" altLang="ja-JP" sz="1400" b="0" dirty="0" smtClean="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lnSpcReduction="2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r>
              <a:rPr lang="ja-JP" altLang="en-US" sz="1400" b="0" dirty="0" smtClean="0">
                <a:solidFill>
                  <a:schemeClr val="tx1">
                    <a:lumMod val="75000"/>
                    <a:lumOff val="25000"/>
                  </a:schemeClr>
                </a:solidFill>
              </a:rPr>
              <a:t>：</a:t>
            </a:r>
            <a:r>
              <a:rPr lang="ja-JP" altLang="en-US" sz="1400" b="0" dirty="0" smtClean="0">
                <a:solidFill>
                  <a:schemeClr val="tx1">
                    <a:lumMod val="75000"/>
                    <a:lumOff val="25000"/>
                  </a:schemeClr>
                </a:solidFill>
              </a:rPr>
              <a:t>（</a:t>
            </a:r>
            <a:r>
              <a:rPr lang="ja-JP" altLang="en-US" sz="1400" b="0" dirty="0">
                <a:solidFill>
                  <a:schemeClr val="tx1">
                    <a:lumMod val="75000"/>
                    <a:lumOff val="25000"/>
                  </a:schemeClr>
                </a:solidFill>
              </a:rPr>
              <a:t>条件）</a:t>
            </a:r>
            <a:r>
              <a:rPr lang="en-US" altLang="ja-JP" sz="1400" b="0" dirty="0">
                <a:solidFill>
                  <a:schemeClr val="tx1">
                    <a:lumMod val="75000"/>
                    <a:lumOff val="25000"/>
                  </a:schemeClr>
                </a:solidFill>
              </a:rPr>
              <a:t>SNS</a:t>
            </a:r>
            <a:r>
              <a:rPr lang="ja-JP" altLang="en-US" sz="1400" b="0" dirty="0">
                <a:solidFill>
                  <a:schemeClr val="tx1">
                    <a:lumMod val="75000"/>
                    <a:lumOff val="25000"/>
                  </a:schemeClr>
                </a:solidFill>
              </a:rPr>
              <a:t>などを操る人口が</a:t>
            </a:r>
            <a:r>
              <a:rPr lang="ja-JP" altLang="en-US" sz="1400" b="0" dirty="0" smtClean="0">
                <a:solidFill>
                  <a:schemeClr val="tx1">
                    <a:lumMod val="75000"/>
                    <a:lumOff val="25000"/>
                  </a:schemeClr>
                </a:solidFill>
              </a:rPr>
              <a:t>増加</a:t>
            </a:r>
            <a:r>
              <a:rPr lang="en-US" altLang="ja-JP" sz="1400" b="0" dirty="0" smtClean="0">
                <a:solidFill>
                  <a:schemeClr val="tx1">
                    <a:lumMod val="75000"/>
                    <a:lumOff val="25000"/>
                  </a:schemeClr>
                </a:solidFill>
              </a:rPr>
              <a:t>/</a:t>
            </a:r>
            <a:r>
              <a:rPr lang="ja-JP" altLang="en-US" sz="1400" b="0" dirty="0" smtClean="0">
                <a:solidFill>
                  <a:schemeClr val="tx1">
                    <a:lumMod val="75000"/>
                    <a:lumOff val="25000"/>
                  </a:schemeClr>
                </a:solidFill>
              </a:rPr>
              <a:t>リモートワーク</a:t>
            </a:r>
            <a:r>
              <a:rPr lang="ja-JP" altLang="en-US" sz="1400" b="0" dirty="0">
                <a:solidFill>
                  <a:schemeClr val="tx1">
                    <a:lumMod val="75000"/>
                    <a:lumOff val="25000"/>
                  </a:schemeClr>
                </a:solidFill>
              </a:rPr>
              <a:t>、教育のプログラムが増加</a:t>
            </a:r>
          </a:p>
          <a:p>
            <a:pPr>
              <a:lnSpc>
                <a:spcPct val="120000"/>
              </a:lnSpc>
            </a:pPr>
            <a:r>
              <a:rPr lang="ja-JP" altLang="en-US" sz="1400" b="0" dirty="0">
                <a:solidFill>
                  <a:schemeClr val="tx1">
                    <a:lumMod val="75000"/>
                    <a:lumOff val="25000"/>
                  </a:schemeClr>
                </a:solidFill>
              </a:rPr>
              <a:t>・リモートワーク可能な業態に高齢の働き手が増える</a:t>
            </a:r>
          </a:p>
          <a:p>
            <a:pPr>
              <a:lnSpc>
                <a:spcPct val="120000"/>
              </a:lnSpc>
            </a:pPr>
            <a:r>
              <a:rPr lang="ja-JP" altLang="en-US" sz="1400" b="0" dirty="0">
                <a:solidFill>
                  <a:schemeClr val="tx1">
                    <a:lumMod val="75000"/>
                    <a:lumOff val="25000"/>
                  </a:schemeClr>
                </a:solidFill>
              </a:rPr>
              <a:t>・副職は増加しそう（転職はよくわからないが）</a:t>
            </a:r>
          </a:p>
          <a:p>
            <a:pPr>
              <a:lnSpc>
                <a:spcPct val="120000"/>
              </a:lnSpc>
            </a:pPr>
            <a:r>
              <a:rPr lang="ja-JP" altLang="en-US" sz="1400" b="0" dirty="0">
                <a:solidFill>
                  <a:schemeClr val="tx1">
                    <a:lumMod val="75000"/>
                    <a:lumOff val="25000"/>
                  </a:schemeClr>
                </a:solidFill>
              </a:rPr>
              <a:t>・コミュニティの形成が地域や職場など場所に縛られない</a:t>
            </a:r>
          </a:p>
          <a:p>
            <a:pPr>
              <a:lnSpc>
                <a:spcPct val="120000"/>
              </a:lnSpc>
            </a:pPr>
            <a:r>
              <a:rPr lang="ja-JP" altLang="en-US" sz="1400" b="0" dirty="0">
                <a:solidFill>
                  <a:schemeClr val="tx1">
                    <a:lumMod val="75000"/>
                    <a:lumOff val="25000"/>
                  </a:schemeClr>
                </a:solidFill>
              </a:rPr>
              <a:t>・リカレント教育が増加</a:t>
            </a:r>
            <a:endParaRPr lang="ja-JP" altLang="en-US" sz="1400" b="0" dirty="0">
              <a:solidFill>
                <a:schemeClr val="tx1">
                  <a:lumMod val="75000"/>
                  <a:lumOff val="25000"/>
                </a:schemeClr>
              </a:solidFill>
            </a:endParaRP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85000" lnSpcReduction="2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smtClean="0">
                <a:solidFill>
                  <a:schemeClr val="tx1">
                    <a:lumMod val="75000"/>
                    <a:lumOff val="25000"/>
                  </a:schemeClr>
                </a:solidFill>
              </a:rPr>
              <a:t>回答欄：リモートで経験や仕事ができるなら、住む場所は流動しても固定でもよい</a:t>
            </a:r>
            <a:r>
              <a:rPr lang="en-US" altLang="ja-JP" sz="1400" b="0" dirty="0" smtClean="0">
                <a:solidFill>
                  <a:schemeClr val="tx1">
                    <a:lumMod val="75000"/>
                    <a:lumOff val="25000"/>
                  </a:schemeClr>
                </a:solidFill>
              </a:rPr>
              <a:t/>
            </a:r>
            <a:br>
              <a:rPr lang="en-US" altLang="ja-JP" sz="1400" b="0" dirty="0" smtClean="0">
                <a:solidFill>
                  <a:schemeClr val="tx1">
                    <a:lumMod val="75000"/>
                    <a:lumOff val="25000"/>
                  </a:schemeClr>
                </a:solidFill>
              </a:rPr>
            </a:br>
            <a:r>
              <a:rPr lang="ja-JP" altLang="en-US" sz="1400" b="0" dirty="0" smtClean="0">
                <a:solidFill>
                  <a:schemeClr val="tx1">
                    <a:lumMod val="75000"/>
                    <a:lumOff val="25000"/>
                  </a:schemeClr>
                </a:solidFill>
              </a:rPr>
              <a:t>・</a:t>
            </a:r>
            <a:r>
              <a:rPr lang="ja-JP" altLang="en-US" sz="1400" b="0" dirty="0">
                <a:solidFill>
                  <a:schemeClr val="tx1">
                    <a:lumMod val="75000"/>
                    <a:lumOff val="25000"/>
                  </a:schemeClr>
                </a:solidFill>
              </a:rPr>
              <a:t>ベースとする住宅とテンポラリ利用の住宅（レンタル、サブスク？）を</a:t>
            </a:r>
            <a:r>
              <a:rPr lang="ja-JP" altLang="en-US" sz="1400" b="0" dirty="0" smtClean="0">
                <a:solidFill>
                  <a:schemeClr val="tx1">
                    <a:lumMod val="75000"/>
                    <a:lumOff val="25000"/>
                  </a:schemeClr>
                </a:solidFill>
              </a:rPr>
              <a:t>活用</a:t>
            </a:r>
            <a:endParaRPr lang="ja-JP" altLang="en-US" sz="1400" b="0" dirty="0">
              <a:solidFill>
                <a:schemeClr val="tx1">
                  <a:lumMod val="75000"/>
                  <a:lumOff val="25000"/>
                </a:schemeClr>
              </a:solidFill>
            </a:endParaRPr>
          </a:p>
          <a:p>
            <a:pPr>
              <a:lnSpc>
                <a:spcPct val="120000"/>
              </a:lnSpc>
            </a:pPr>
            <a:r>
              <a:rPr lang="ja-JP" altLang="en-US" sz="1400" b="0" dirty="0" smtClean="0">
                <a:solidFill>
                  <a:schemeClr val="tx1">
                    <a:lumMod val="75000"/>
                    <a:lumOff val="25000"/>
                  </a:schemeClr>
                </a:solidFill>
              </a:rPr>
              <a:t>・出身地</a:t>
            </a:r>
            <a:r>
              <a:rPr lang="ja-JP" altLang="en-US" sz="1400" b="0" dirty="0">
                <a:solidFill>
                  <a:schemeClr val="tx1">
                    <a:lumMod val="75000"/>
                    <a:lumOff val="25000"/>
                  </a:schemeClr>
                </a:solidFill>
              </a:rPr>
              <a:t>（地元）に</a:t>
            </a:r>
            <a:r>
              <a:rPr lang="ja-JP" altLang="en-US" sz="1400" b="0" dirty="0" smtClean="0">
                <a:solidFill>
                  <a:schemeClr val="tx1">
                    <a:lumMod val="75000"/>
                    <a:lumOff val="25000"/>
                  </a:schemeClr>
                </a:solidFill>
              </a:rPr>
              <a:t>定住のまま、リモートで仕事や学習を進めるなど</a:t>
            </a:r>
            <a:endParaRPr lang="en-US" altLang="ja-JP" sz="1400" b="0" dirty="0" smtClean="0">
              <a:solidFill>
                <a:schemeClr val="tx1">
                  <a:lumMod val="75000"/>
                  <a:lumOff val="25000"/>
                </a:schemeClr>
              </a:solidFill>
            </a:endParaRPr>
          </a:p>
          <a:p>
            <a:pPr>
              <a:lnSpc>
                <a:spcPct val="120000"/>
              </a:lnSpc>
            </a:pPr>
            <a:r>
              <a:rPr lang="en-US" altLang="ja-JP" sz="1400" b="0" dirty="0" smtClean="0">
                <a:solidFill>
                  <a:schemeClr val="tx1">
                    <a:lumMod val="75000"/>
                    <a:lumOff val="25000"/>
                  </a:schemeClr>
                </a:solidFill>
              </a:rPr>
              <a:t>--</a:t>
            </a:r>
            <a:r>
              <a:rPr lang="en-US" altLang="ja-JP" sz="1400" b="0" dirty="0">
                <a:solidFill>
                  <a:schemeClr val="tx1">
                    <a:lumMod val="75000"/>
                    <a:lumOff val="25000"/>
                  </a:schemeClr>
                </a:solidFill>
              </a:rPr>
              <a:t>-</a:t>
            </a:r>
          </a:p>
          <a:p>
            <a:pPr>
              <a:lnSpc>
                <a:spcPct val="120000"/>
              </a:lnSpc>
            </a:pPr>
            <a:r>
              <a:rPr lang="ja-JP" altLang="en-US" sz="1400" b="0" dirty="0" smtClean="0">
                <a:solidFill>
                  <a:schemeClr val="tx1">
                    <a:lumMod val="75000"/>
                    <a:lumOff val="25000"/>
                  </a:schemeClr>
                </a:solidFill>
              </a:rPr>
              <a:t>・</a:t>
            </a:r>
            <a:r>
              <a:rPr lang="en-US" altLang="ja-JP" sz="1400" b="0" dirty="0" smtClean="0">
                <a:solidFill>
                  <a:schemeClr val="tx1">
                    <a:lumMod val="75000"/>
                    <a:lumOff val="25000"/>
                  </a:schemeClr>
                </a:solidFill>
              </a:rPr>
              <a:t>Work1</a:t>
            </a:r>
            <a:r>
              <a:rPr lang="ja-JP" altLang="en-US" sz="1400" b="0" dirty="0" smtClean="0">
                <a:solidFill>
                  <a:schemeClr val="tx1">
                    <a:lumMod val="75000"/>
                    <a:lumOff val="25000"/>
                  </a:schemeClr>
                </a:solidFill>
              </a:rPr>
              <a:t>の議論で基準になりそうに感じたこと</a:t>
            </a:r>
            <a:endParaRPr lang="en-US" altLang="ja-JP" sz="1400" b="0" dirty="0" smtClean="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a:t>
            </a:r>
            <a:r>
              <a:rPr lang="en-US" altLang="ja-JP" sz="1400" b="0" dirty="0" smtClean="0">
                <a:solidFill>
                  <a:schemeClr val="tx1">
                    <a:lumMod val="75000"/>
                    <a:lumOff val="25000"/>
                  </a:schemeClr>
                </a:solidFill>
              </a:rPr>
              <a:t>1)</a:t>
            </a:r>
            <a:r>
              <a:rPr lang="ja-JP" altLang="en-US" sz="1400" b="0" dirty="0" smtClean="0">
                <a:solidFill>
                  <a:schemeClr val="tx1">
                    <a:lumMod val="75000"/>
                    <a:lumOff val="25000"/>
                  </a:schemeClr>
                </a:solidFill>
              </a:rPr>
              <a:t> </a:t>
            </a:r>
            <a:r>
              <a:rPr lang="ja-JP" altLang="en-US" sz="1400" b="0" dirty="0" smtClean="0">
                <a:solidFill>
                  <a:schemeClr val="tx1">
                    <a:lumMod val="75000"/>
                    <a:lumOff val="25000"/>
                  </a:schemeClr>
                </a:solidFill>
              </a:rPr>
              <a:t>心の鎧が少しでも外せること</a:t>
            </a:r>
            <a:r>
              <a:rPr lang="en-US" altLang="ja-JP" sz="1400" b="0" dirty="0" smtClean="0">
                <a:solidFill>
                  <a:schemeClr val="tx1">
                    <a:lumMod val="75000"/>
                    <a:lumOff val="25000"/>
                  </a:schemeClr>
                </a:solidFill>
              </a:rPr>
              <a:t/>
            </a:r>
            <a:br>
              <a:rPr lang="en-US" altLang="ja-JP" sz="1400" b="0" dirty="0" smtClean="0">
                <a:solidFill>
                  <a:schemeClr val="tx1">
                    <a:lumMod val="75000"/>
                    <a:lumOff val="25000"/>
                  </a:schemeClr>
                </a:solidFill>
              </a:rPr>
            </a:br>
            <a:r>
              <a:rPr lang="ja-JP" altLang="en-US" sz="1400" b="0" dirty="0" smtClean="0">
                <a:solidFill>
                  <a:schemeClr val="tx1">
                    <a:lumMod val="75000"/>
                    <a:lumOff val="25000"/>
                  </a:schemeClr>
                </a:solidFill>
              </a:rPr>
              <a:t>　　日本の教育が幸福度を下げている原因？</a:t>
            </a:r>
            <a:r>
              <a:rPr lang="ja-JP" altLang="en-US" sz="1400" b="0" dirty="0" smtClean="0">
                <a:solidFill>
                  <a:schemeClr val="tx1">
                    <a:lumMod val="75000"/>
                    <a:lumOff val="25000"/>
                  </a:schemeClr>
                </a:solidFill>
              </a:rPr>
              <a:t>真面目、献身、画一、義務（ねばならず、あるべきの思考）</a:t>
            </a:r>
            <a:endParaRPr lang="en-US" altLang="ja-JP" sz="1400" b="0" dirty="0" smtClean="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　</a:t>
            </a:r>
            <a:r>
              <a:rPr lang="en-US" altLang="ja-JP" sz="1400" b="0" dirty="0" smtClean="0">
                <a:solidFill>
                  <a:schemeClr val="tx1">
                    <a:lumMod val="75000"/>
                    <a:lumOff val="25000"/>
                  </a:schemeClr>
                </a:solidFill>
              </a:rPr>
              <a:t>2)</a:t>
            </a:r>
            <a:r>
              <a:rPr lang="ja-JP" altLang="en-US" sz="1400" b="0" dirty="0" smtClean="0">
                <a:solidFill>
                  <a:schemeClr val="tx1">
                    <a:lumMod val="75000"/>
                    <a:lumOff val="25000"/>
                  </a:schemeClr>
                </a:solidFill>
              </a:rPr>
              <a:t> 日々の発見への期待値、住処を変えること</a:t>
            </a:r>
            <a:r>
              <a:rPr lang="en-US" altLang="ja-JP" sz="1400" b="0" dirty="0" smtClean="0">
                <a:solidFill>
                  <a:schemeClr val="tx1">
                    <a:lumMod val="75000"/>
                    <a:lumOff val="25000"/>
                  </a:schemeClr>
                </a:solidFill>
              </a:rPr>
              <a:t>/</a:t>
            </a:r>
            <a:r>
              <a:rPr lang="ja-JP" altLang="en-US" sz="1400" b="0" dirty="0" smtClean="0">
                <a:solidFill>
                  <a:schemeClr val="tx1">
                    <a:lumMod val="75000"/>
                    <a:lumOff val="25000"/>
                  </a:schemeClr>
                </a:solidFill>
              </a:rPr>
              <a:t>変えずに変化を見出す</a:t>
            </a:r>
            <a:endParaRPr lang="ja-JP" altLang="en-US" sz="1400" b="0" dirty="0">
              <a:solidFill>
                <a:schemeClr val="tx1">
                  <a:lumMod val="75000"/>
                  <a:lumOff val="25000"/>
                </a:schemeClr>
              </a:solidFill>
            </a:endParaRPr>
          </a:p>
        </p:txBody>
      </p:sp>
    </p:spTree>
    <p:extLst>
      <p:ext uri="{BB962C8B-B14F-4D97-AF65-F5344CB8AC3E}">
        <p14:creationId xmlns:p14="http://schemas.microsoft.com/office/powerpoint/2010/main" val="110681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6D16DCF-E0BF-40B2-9C97-3CE5BD1C3CFB}"/>
              </a:ext>
            </a:extLst>
          </p:cNvPr>
          <p:cNvSpPr/>
          <p:nvPr/>
        </p:nvSpPr>
        <p:spPr>
          <a:xfrm>
            <a:off x="248920" y="180021"/>
            <a:ext cx="8646160" cy="6497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30645D2B-6C8F-4BE6-B9C5-228B7F85A357}"/>
              </a:ext>
            </a:extLst>
          </p:cNvPr>
          <p:cNvSpPr>
            <a:spLocks noGrp="1"/>
          </p:cNvSpPr>
          <p:nvPr>
            <p:ph type="sldNum" sz="quarter" idx="12"/>
          </p:nvPr>
        </p:nvSpPr>
        <p:spPr/>
        <p:txBody>
          <a:bodyPr/>
          <a:lstStyle/>
          <a:p>
            <a:fld id="{C7C27EC7-229D-48B3-A49A-EA085645C675}" type="slidenum">
              <a:rPr kumimoji="1" lang="ja-JP" altLang="en-US" smtClean="0"/>
              <a:t>5</a:t>
            </a:fld>
            <a:endParaRPr kumimoji="1" lang="ja-JP" altLang="en-US"/>
          </a:p>
        </p:txBody>
      </p:sp>
      <p:sp>
        <p:nvSpPr>
          <p:cNvPr id="7" name="テキスト プレースホルダー 6">
            <a:extLst>
              <a:ext uri="{FF2B5EF4-FFF2-40B4-BE49-F238E27FC236}">
                <a16:creationId xmlns:a16="http://schemas.microsoft.com/office/drawing/2014/main" id="{B7F8BFB0-29D9-427C-B5CA-75AF009681C0}"/>
              </a:ext>
            </a:extLst>
          </p:cNvPr>
          <p:cNvSpPr>
            <a:spLocks noGrp="1"/>
          </p:cNvSpPr>
          <p:nvPr>
            <p:ph type="body" idx="13"/>
          </p:nvPr>
        </p:nvSpPr>
        <p:spPr>
          <a:xfrm>
            <a:off x="3465691" y="2167634"/>
            <a:ext cx="2212618" cy="542925"/>
          </a:xfrm>
        </p:spPr>
        <p:txBody>
          <a:bodyPr>
            <a:normAutofit/>
          </a:bodyPr>
          <a:lstStyle/>
          <a:p>
            <a:pPr algn="ctr"/>
            <a:r>
              <a:rPr lang="en-US" altLang="ja-JP" dirty="0">
                <a:solidFill>
                  <a:schemeClr val="tx1">
                    <a:lumMod val="75000"/>
                    <a:lumOff val="25000"/>
                  </a:schemeClr>
                </a:solidFill>
              </a:rPr>
              <a:t>【Work</a:t>
            </a:r>
            <a:r>
              <a:rPr lang="ja-JP" altLang="en-US" dirty="0">
                <a:solidFill>
                  <a:schemeClr val="tx1">
                    <a:lumMod val="75000"/>
                    <a:lumOff val="25000"/>
                  </a:schemeClr>
                </a:solidFill>
              </a:rPr>
              <a:t> </a:t>
            </a:r>
            <a:r>
              <a:rPr lang="en-US" altLang="ja-JP" dirty="0">
                <a:solidFill>
                  <a:schemeClr val="tx1">
                    <a:lumMod val="75000"/>
                    <a:lumOff val="25000"/>
                  </a:schemeClr>
                </a:solidFill>
              </a:rPr>
              <a:t>3】</a:t>
            </a:r>
            <a:endParaRPr lang="ja-JP" altLang="en-US" dirty="0">
              <a:solidFill>
                <a:schemeClr val="tx1">
                  <a:lumMod val="75000"/>
                  <a:lumOff val="25000"/>
                </a:schemeClr>
              </a:solidFill>
            </a:endParaRPr>
          </a:p>
        </p:txBody>
      </p:sp>
      <p:sp>
        <p:nvSpPr>
          <p:cNvPr id="2" name="タイトル 1">
            <a:extLst>
              <a:ext uri="{FF2B5EF4-FFF2-40B4-BE49-F238E27FC236}">
                <a16:creationId xmlns:a16="http://schemas.microsoft.com/office/drawing/2014/main" id="{155167B1-00F6-490E-8D18-F5908EBAD5BD}"/>
              </a:ext>
            </a:extLst>
          </p:cNvPr>
          <p:cNvSpPr>
            <a:spLocks noGrp="1"/>
          </p:cNvSpPr>
          <p:nvPr>
            <p:ph type="title" idx="4294967295"/>
          </p:nvPr>
        </p:nvSpPr>
        <p:spPr>
          <a:xfrm>
            <a:off x="628650" y="3091543"/>
            <a:ext cx="7886700" cy="939282"/>
          </a:xfrm>
        </p:spPr>
        <p:txBody>
          <a:bodyPr>
            <a:normAutofit/>
          </a:bodyPr>
          <a:lstStyle/>
          <a:p>
            <a:pPr algn="ctr"/>
            <a:r>
              <a:rPr lang="ja-JP" altLang="en-US" sz="3600" b="1" dirty="0">
                <a:solidFill>
                  <a:schemeClr val="tx1">
                    <a:lumMod val="75000"/>
                    <a:lumOff val="25000"/>
                  </a:schemeClr>
                </a:solidFill>
              </a:rPr>
              <a:t>全体フリーディスカッション</a:t>
            </a:r>
          </a:p>
        </p:txBody>
      </p:sp>
      <p:sp>
        <p:nvSpPr>
          <p:cNvPr id="6" name="テキスト ボックス 5">
            <a:extLst>
              <a:ext uri="{FF2B5EF4-FFF2-40B4-BE49-F238E27FC236}">
                <a16:creationId xmlns:a16="http://schemas.microsoft.com/office/drawing/2014/main" id="{39959288-38AC-4505-B51C-D9AF12F16D29}"/>
              </a:ext>
            </a:extLst>
          </p:cNvPr>
          <p:cNvSpPr txBox="1"/>
          <p:nvPr/>
        </p:nvSpPr>
        <p:spPr>
          <a:xfrm>
            <a:off x="957943" y="4647949"/>
            <a:ext cx="7228114" cy="1569660"/>
          </a:xfrm>
          <a:prstGeom prst="rect">
            <a:avLst/>
          </a:prstGeom>
          <a:noFill/>
        </p:spPr>
        <p:txBody>
          <a:bodyPr wrap="square" rtlCol="0">
            <a:spAutoFit/>
          </a:bodyPr>
          <a:lstStyle/>
          <a:p>
            <a:r>
              <a:rPr kumimoji="1" lang="ja-JP" altLang="en-US" sz="1600" dirty="0">
                <a:solidFill>
                  <a:schemeClr val="tx1">
                    <a:lumMod val="75000"/>
                    <a:lumOff val="25000"/>
                  </a:schemeClr>
                </a:solidFill>
              </a:rPr>
              <a:t>チーム全体で、人生</a:t>
            </a:r>
            <a:r>
              <a:rPr kumimoji="1" lang="en-US" altLang="ja-JP" sz="1600" dirty="0">
                <a:solidFill>
                  <a:schemeClr val="tx1">
                    <a:lumMod val="75000"/>
                    <a:lumOff val="25000"/>
                  </a:schemeClr>
                </a:solidFill>
              </a:rPr>
              <a:t>100</a:t>
            </a:r>
            <a:r>
              <a:rPr kumimoji="1" lang="ja-JP" altLang="en-US" sz="1600" dirty="0">
                <a:solidFill>
                  <a:schemeClr val="tx1">
                    <a:lumMod val="75000"/>
                    <a:lumOff val="25000"/>
                  </a:schemeClr>
                </a:solidFill>
              </a:rPr>
              <a:t>年時代のライフシーンの「豊かさ」に関わることをなんでも話し合ってください（座長、担当教員からのワークを行っていただいても構いません）。</a:t>
            </a:r>
            <a:endParaRPr kumimoji="1" lang="en-US" altLang="ja-JP" sz="1600" dirty="0">
              <a:solidFill>
                <a:schemeClr val="tx1">
                  <a:lumMod val="75000"/>
                  <a:lumOff val="25000"/>
                </a:schemeClr>
              </a:solidFill>
            </a:endParaRPr>
          </a:p>
          <a:p>
            <a:r>
              <a:rPr kumimoji="1" lang="ja-JP" altLang="en-US" sz="1600" dirty="0">
                <a:solidFill>
                  <a:schemeClr val="tx1">
                    <a:lumMod val="75000"/>
                    <a:lumOff val="25000"/>
                  </a:schemeClr>
                </a:solidFill>
              </a:rPr>
              <a:t>なお、次回のワークショップでは、人生</a:t>
            </a:r>
            <a:r>
              <a:rPr kumimoji="1" lang="en-US" altLang="ja-JP" sz="1600" dirty="0">
                <a:solidFill>
                  <a:schemeClr val="tx1">
                    <a:lumMod val="75000"/>
                    <a:lumOff val="25000"/>
                  </a:schemeClr>
                </a:solidFill>
              </a:rPr>
              <a:t>100</a:t>
            </a:r>
            <a:r>
              <a:rPr kumimoji="1" lang="ja-JP" altLang="en-US" sz="1600" dirty="0">
                <a:solidFill>
                  <a:schemeClr val="tx1">
                    <a:lumMod val="75000"/>
                    <a:lumOff val="25000"/>
                  </a:schemeClr>
                </a:solidFill>
              </a:rPr>
              <a:t>年時代のライフシーンを豊かにするデザインのアイデアを考えます。その前に、人生</a:t>
            </a:r>
            <a:r>
              <a:rPr kumimoji="1" lang="en-US" altLang="ja-JP" sz="1600" dirty="0">
                <a:solidFill>
                  <a:schemeClr val="tx1">
                    <a:lumMod val="75000"/>
                    <a:lumOff val="25000"/>
                  </a:schemeClr>
                </a:solidFill>
              </a:rPr>
              <a:t>100</a:t>
            </a:r>
            <a:r>
              <a:rPr kumimoji="1" lang="ja-JP" altLang="en-US" sz="1600" dirty="0">
                <a:solidFill>
                  <a:schemeClr val="tx1">
                    <a:lumMod val="75000"/>
                    <a:lumOff val="25000"/>
                  </a:schemeClr>
                </a:solidFill>
              </a:rPr>
              <a:t>年時代について、考えたいこと、知っておきたいことを共有してみてください。</a:t>
            </a:r>
          </a:p>
        </p:txBody>
      </p:sp>
      <p:cxnSp>
        <p:nvCxnSpPr>
          <p:cNvPr id="8" name="直線コネクタ 7">
            <a:extLst>
              <a:ext uri="{FF2B5EF4-FFF2-40B4-BE49-F238E27FC236}">
                <a16:creationId xmlns:a16="http://schemas.microsoft.com/office/drawing/2014/main" id="{D6CE4DFF-CB8E-467A-A1FF-C9D87856A034}"/>
              </a:ext>
            </a:extLst>
          </p:cNvPr>
          <p:cNvCxnSpPr>
            <a:cxnSpLocks/>
          </p:cNvCxnSpPr>
          <p:nvPr/>
        </p:nvCxnSpPr>
        <p:spPr>
          <a:xfrm>
            <a:off x="783772" y="4149012"/>
            <a:ext cx="758806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92995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年時代の住まいと暮らし方を考えるにあたって、もしも分かったら面白そうな統計情報があれば挙げてください（事務局が調査を全て対応できるわけではありません）</a:t>
            </a: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年時代の住まいと暮らし方に関連した、書籍や論文があればチーム内で共有してみてください</a:t>
            </a: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r>
              <a:rPr lang="en-US" altLang="ja-JP" sz="1400" u="sng" dirty="0">
                <a:solidFill>
                  <a:schemeClr val="tx1">
                    <a:lumMod val="75000"/>
                    <a:lumOff val="25000"/>
                  </a:schemeClr>
                </a:solidFill>
              </a:rPr>
              <a:t/>
            </a: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人生１００年時代に住まいと暮らし方の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25714</TotalTime>
  <Words>1392</Words>
  <Application>Microsoft Office PowerPoint</Application>
  <PresentationFormat>画面に合わせる (4:3)</PresentationFormat>
  <Paragraphs>56</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游ゴシック Light</vt:lpstr>
      <vt:lpstr>Arial</vt:lpstr>
      <vt:lpstr>Office テーマ</vt:lpstr>
      <vt:lpstr>１）前回のまとめを振り返り、「住まいと暮らし方」の豊かさを考えるために、自分が着目していた要素・要件を一つとりあげてください（このまとめの中に出てきていない「住まいと暮らし方」特有の視点を追加しても構いません）。   ２）上記の着目点に関して、豊かなライフシーンの生まれるときの状況や場面を改めて思い返してください。どのような局面で「住まいと暮らし方」の豊かさは実現していましたか。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回答欄：利便性、必要なもの（ヒト）が必要な時に手にできる</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人生100年時代に際して、「住まいと暮らし方」の何が、どのように変化する（しない）と思いますか。個人や社会の変化と照らし合わせながら、それぞれのライフシーンの変化を考えてください。</vt:lpstr>
      <vt:lpstr>PowerPoint プレゼンテーション</vt:lpstr>
      <vt:lpstr>全体フリーディスカッション</vt:lpstr>
      <vt:lpstr>１）人生100年時代の住まいと暮らし方を考えるにあたって、もしも分かったら面白そうな統計情報があれば挙げてください（事務局が調査を全て対応できるわけではありません）      ２）人生100年時代の住まいと暮らし方に関連した、書籍や論文があればチーム内で共有してみてください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0000010997053</cp:lastModifiedBy>
  <cp:revision>832</cp:revision>
  <cp:lastPrinted>2021-02-10T05:11:02Z</cp:lastPrinted>
  <dcterms:created xsi:type="dcterms:W3CDTF">2018-06-24T08:41:42Z</dcterms:created>
  <dcterms:modified xsi:type="dcterms:W3CDTF">2021-03-17T07:08:23Z</dcterms:modified>
</cp:coreProperties>
</file>