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
  </p:notesMasterIdLst>
  <p:sldIdLst>
    <p:sldId id="778" r:id="rId2"/>
    <p:sldId id="779" r:id="rId3"/>
    <p:sldId id="258" r:id="rId4"/>
    <p:sldId id="262" r:id="rId5"/>
    <p:sldId id="261" r:id="rId6"/>
    <p:sldId id="260" r:id="rId7"/>
    <p:sldId id="773" r:id="rId8"/>
    <p:sldId id="780" r:id="rId9"/>
    <p:sldId id="771" r:id="rId10"/>
    <p:sldId id="772" r:id="rId11"/>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kamura.kei.aa@outlook.jp"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27" autoAdjust="0"/>
    <p:restoredTop sz="88184" autoAdjust="0"/>
  </p:normalViewPr>
  <p:slideViewPr>
    <p:cSldViewPr snapToGrid="0">
      <p:cViewPr varScale="1">
        <p:scale>
          <a:sx n="91" d="100"/>
          <a:sy n="91" d="100"/>
        </p:scale>
        <p:origin x="1464" y="90"/>
      </p:cViewPr>
      <p:guideLst>
        <p:guide orient="horz" pos="2183"/>
        <p:guide pos="2880"/>
      </p:guideLst>
    </p:cSldViewPr>
  </p:slideViewPr>
  <p:notesTextViewPr>
    <p:cViewPr>
      <p:scale>
        <a:sx n="1" d="1"/>
        <a:sy n="1" d="1"/>
      </p:scale>
      <p:origin x="0" y="0"/>
    </p:cViewPr>
  </p:notesTextViewPr>
  <p:notesViewPr>
    <p:cSldViewPr snapToGrid="0" showGuides="1">
      <p:cViewPr varScale="1">
        <p:scale>
          <a:sx n="66" d="100"/>
          <a:sy n="66" d="100"/>
        </p:scale>
        <p:origin x="2571"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31" cy="495029"/>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1"/>
            <a:ext cx="2918831" cy="495029"/>
          </a:xfrm>
          <a:prstGeom prst="rect">
            <a:avLst/>
          </a:prstGeom>
        </p:spPr>
        <p:txBody>
          <a:bodyPr vert="horz" lIns="90644" tIns="45322" rIns="90644" bIns="45322" rtlCol="0"/>
          <a:lstStyle>
            <a:lvl1pPr algn="r">
              <a:defRPr sz="1200"/>
            </a:lvl1pPr>
          </a:lstStyle>
          <a:p>
            <a:fld id="{3B745186-FE41-4A88-B4D0-51219F2A53EA}" type="datetimeFigureOut">
              <a:rPr kumimoji="1" lang="ja-JP" altLang="en-US" smtClean="0"/>
              <a:t>2021/3/17</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0644" tIns="45322" rIns="90644" bIns="45322"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0644" tIns="45322" rIns="90644" bIns="453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0644" tIns="45322" rIns="90644" bIns="453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6"/>
            <a:ext cx="2918831" cy="495028"/>
          </a:xfrm>
          <a:prstGeom prst="rect">
            <a:avLst/>
          </a:prstGeom>
        </p:spPr>
        <p:txBody>
          <a:bodyPr vert="horz" lIns="90644" tIns="45322" rIns="90644" bIns="45322" rtlCol="0" anchor="b"/>
          <a:lstStyle>
            <a:lvl1pPr algn="r">
              <a:defRPr sz="1200"/>
            </a:lvl1pPr>
          </a:lstStyle>
          <a:p>
            <a:fld id="{56624E4A-88ED-4CF1-BA9D-2C78ABA53C8F}" type="slidenum">
              <a:rPr kumimoji="1" lang="ja-JP" altLang="en-US" smtClean="0"/>
              <a:t>‹#›</a:t>
            </a:fld>
            <a:endParaRPr kumimoji="1" lang="ja-JP" altLang="en-US"/>
          </a:p>
        </p:txBody>
      </p:sp>
    </p:spTree>
    <p:extLst>
      <p:ext uri="{BB962C8B-B14F-4D97-AF65-F5344CB8AC3E}">
        <p14:creationId xmlns:p14="http://schemas.microsoft.com/office/powerpoint/2010/main" val="31307498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686050" y="1387369"/>
            <a:ext cx="5829300" cy="2706413"/>
          </a:xfrm>
        </p:spPr>
        <p:txBody>
          <a:bodyPr anchor="ctr">
            <a:normAutofit/>
          </a:bodyPr>
          <a:lstStyle>
            <a:lvl1pPr algn="l">
              <a:lnSpc>
                <a:spcPts val="7200"/>
              </a:lnSpc>
              <a:defRPr sz="4800" b="1"/>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3810000" y="4321996"/>
            <a:ext cx="4705350" cy="1655762"/>
          </a:xfrm>
        </p:spPr>
        <p:txBody>
          <a:bodyPr anchor="ctr">
            <a:normAutofit/>
          </a:bodyPr>
          <a:lstStyle>
            <a:lvl1pPr marL="0" indent="0" algn="l">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8" name="日付プレースホルダー 7">
            <a:extLst>
              <a:ext uri="{FF2B5EF4-FFF2-40B4-BE49-F238E27FC236}">
                <a16:creationId xmlns:a16="http://schemas.microsoft.com/office/drawing/2014/main" id="{A759A18E-6B27-455A-B96C-E60C6C2048B4}"/>
              </a:ext>
            </a:extLst>
          </p:cNvPr>
          <p:cNvSpPr>
            <a:spLocks noGrp="1"/>
          </p:cNvSpPr>
          <p:nvPr>
            <p:ph type="dt" sz="half" idx="10"/>
          </p:nvPr>
        </p:nvSpPr>
        <p:spPr/>
        <p:txBody>
          <a:bodyPr/>
          <a:lstStyle/>
          <a:p>
            <a:fld id="{F505EA5E-8A90-4266-8F9E-FAFAAA98FA6B}" type="datetime1">
              <a:rPr kumimoji="1" lang="ja-JP" altLang="en-US" smtClean="0"/>
              <a:t>2021/3/17</a:t>
            </a:fld>
            <a:endParaRPr kumimoji="1" lang="ja-JP" altLang="en-US"/>
          </a:p>
        </p:txBody>
      </p:sp>
      <p:sp>
        <p:nvSpPr>
          <p:cNvPr id="9" name="フッター プレースホルダー 8">
            <a:extLst>
              <a:ext uri="{FF2B5EF4-FFF2-40B4-BE49-F238E27FC236}">
                <a16:creationId xmlns:a16="http://schemas.microsoft.com/office/drawing/2014/main" id="{DAB6658B-7090-4DB8-BB2A-62BBD6445714}"/>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2B6D4FAA-BA02-4CD4-858A-AE2E11CA6D04}"/>
              </a:ext>
            </a:extLst>
          </p:cNvPr>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24744053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1EA4E8-A26B-49AE-83D3-7EE4C9829F6C}" type="datetime1">
              <a:rPr kumimoji="1" lang="ja-JP" altLang="en-US" smtClean="0"/>
              <a:t>2021/3/17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420215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D02FA0-D86F-458D-A5EE-E698DCEE2115}" type="datetime1">
              <a:rPr kumimoji="1" lang="ja-JP" altLang="en-US" smtClean="0"/>
              <a:t>2021/3/17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83951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39801"/>
            <a:ext cx="7886700" cy="5282325"/>
          </a:xfrm>
        </p:spPr>
        <p:txBody>
          <a:bodyPr/>
          <a:lstStyle>
            <a:lvl1pPr>
              <a:defRPr sz="28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7EBB140-F96E-4E52-82C1-3390A4FD3730}" type="datetime1">
              <a:rPr kumimoji="1" lang="ja-JP" altLang="en-US" smtClean="0"/>
              <a:t>2021/3/17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
        <p:nvSpPr>
          <p:cNvPr id="9" name="Text Placeholder 2">
            <a:extLst>
              <a:ext uri="{FF2B5EF4-FFF2-40B4-BE49-F238E27FC236}">
                <a16:creationId xmlns:a16="http://schemas.microsoft.com/office/drawing/2014/main" id="{B0C9B4AE-1369-4653-A6D9-1A042E704F85}"/>
              </a:ext>
            </a:extLst>
          </p:cNvPr>
          <p:cNvSpPr>
            <a:spLocks noGrp="1"/>
          </p:cNvSpPr>
          <p:nvPr>
            <p:ph type="body" idx="13"/>
          </p:nvPr>
        </p:nvSpPr>
        <p:spPr>
          <a:xfrm>
            <a:off x="623889" y="214423"/>
            <a:ext cx="7948612" cy="542925"/>
          </a:xfrm>
        </p:spPr>
        <p:txBody>
          <a:bodyPr anchor="ctr">
            <a:normAutofit/>
          </a:bodyPr>
          <a:lstStyle>
            <a:lvl1pPr marL="0" indent="0" algn="l">
              <a:buNone/>
              <a:defRPr sz="20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Tree>
    <p:extLst>
      <p:ext uri="{BB962C8B-B14F-4D97-AF65-F5344CB8AC3E}">
        <p14:creationId xmlns:p14="http://schemas.microsoft.com/office/powerpoint/2010/main" val="277231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D232EC-1665-4AB0-ADC1-606EC8C22C4A}" type="datetimeFigureOut">
              <a:rPr kumimoji="1" lang="ja-JP" altLang="en-US" smtClean="0"/>
              <a:t>2021/3/17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6C5263E-5E26-497C-A794-9503D9787BFB}" type="slidenum">
              <a:rPr kumimoji="1" lang="ja-JP" altLang="en-US" smtClean="0"/>
              <a:t>‹#›</a:t>
            </a:fld>
            <a:endParaRPr kumimoji="1" lang="ja-JP" altLang="en-US"/>
          </a:p>
        </p:txBody>
      </p:sp>
    </p:spTree>
    <p:extLst>
      <p:ext uri="{BB962C8B-B14F-4D97-AF65-F5344CB8AC3E}">
        <p14:creationId xmlns:p14="http://schemas.microsoft.com/office/powerpoint/2010/main" val="143254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39801"/>
            <a:ext cx="7886700" cy="5282325"/>
          </a:xfrm>
        </p:spPr>
        <p:txBody>
          <a:bodyPr/>
          <a:lstStyle>
            <a:lvl1pPr>
              <a:defRPr sz="28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7EBB140-F96E-4E52-82C1-3390A4FD3730}" type="datetime1">
              <a:rPr kumimoji="1" lang="ja-JP" altLang="en-US" smtClean="0"/>
              <a:t>2021/3/17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
        <p:nvSpPr>
          <p:cNvPr id="9" name="Text Placeholder 2">
            <a:extLst>
              <a:ext uri="{FF2B5EF4-FFF2-40B4-BE49-F238E27FC236}">
                <a16:creationId xmlns:a16="http://schemas.microsoft.com/office/drawing/2014/main" id="{B0C9B4AE-1369-4653-A6D9-1A042E704F85}"/>
              </a:ext>
            </a:extLst>
          </p:cNvPr>
          <p:cNvSpPr>
            <a:spLocks noGrp="1"/>
          </p:cNvSpPr>
          <p:nvPr>
            <p:ph type="body" idx="13"/>
          </p:nvPr>
        </p:nvSpPr>
        <p:spPr>
          <a:xfrm>
            <a:off x="623889" y="214423"/>
            <a:ext cx="7948612" cy="542925"/>
          </a:xfrm>
        </p:spPr>
        <p:txBody>
          <a:bodyPr anchor="ctr">
            <a:normAutofit/>
          </a:bodyPr>
          <a:lstStyle>
            <a:lvl1pPr marL="0" indent="0" algn="l">
              <a:buNone/>
              <a:defRPr sz="20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Tree>
    <p:extLst>
      <p:ext uri="{BB962C8B-B14F-4D97-AF65-F5344CB8AC3E}">
        <p14:creationId xmlns:p14="http://schemas.microsoft.com/office/powerpoint/2010/main" val="216846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セクション見出し">
    <p:spTree>
      <p:nvGrpSpPr>
        <p:cNvPr id="1" name=""/>
        <p:cNvGrpSpPr/>
        <p:nvPr/>
      </p:nvGrpSpPr>
      <p:grpSpPr>
        <a:xfrm>
          <a:off x="0" y="0"/>
          <a:ext cx="0" cy="0"/>
          <a:chOff x="0" y="0"/>
          <a:chExt cx="0" cy="0"/>
        </a:xfrm>
      </p:grpSpPr>
      <p:sp>
        <p:nvSpPr>
          <p:cNvPr id="7" name="日付プレースホルダー 6">
            <a:extLst>
              <a:ext uri="{FF2B5EF4-FFF2-40B4-BE49-F238E27FC236}">
                <a16:creationId xmlns:a16="http://schemas.microsoft.com/office/drawing/2014/main" id="{A319A25F-64FE-4932-9D3F-FD23CCF62628}"/>
              </a:ext>
            </a:extLst>
          </p:cNvPr>
          <p:cNvSpPr>
            <a:spLocks noGrp="1"/>
          </p:cNvSpPr>
          <p:nvPr>
            <p:ph type="dt" sz="half" idx="10"/>
          </p:nvPr>
        </p:nvSpPr>
        <p:spPr/>
        <p:txBody>
          <a:bodyPr/>
          <a:lstStyle/>
          <a:p>
            <a:fld id="{E204D6E1-94CC-45D1-9043-540CDCF0D978}" type="datetime1">
              <a:rPr kumimoji="1" lang="ja-JP" altLang="en-US" smtClean="0"/>
              <a:t>2021/3/17</a:t>
            </a:fld>
            <a:endParaRPr kumimoji="1" lang="ja-JP" altLang="en-US"/>
          </a:p>
        </p:txBody>
      </p:sp>
      <p:sp>
        <p:nvSpPr>
          <p:cNvPr id="8" name="フッター プレースホルダー 7">
            <a:extLst>
              <a:ext uri="{FF2B5EF4-FFF2-40B4-BE49-F238E27FC236}">
                <a16:creationId xmlns:a16="http://schemas.microsoft.com/office/drawing/2014/main" id="{2ACAE143-6717-451B-98C0-996618F4757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9EFF15D-7911-4A6F-918A-FAA28D01A0AF}"/>
              </a:ext>
            </a:extLst>
          </p:cNvPr>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
        <p:nvSpPr>
          <p:cNvPr id="11" name="Text Placeholder 2">
            <a:extLst>
              <a:ext uri="{FF2B5EF4-FFF2-40B4-BE49-F238E27FC236}">
                <a16:creationId xmlns:a16="http://schemas.microsoft.com/office/drawing/2014/main" id="{C1B7DF66-B379-4DBF-A47E-6D8D2AE5E325}"/>
              </a:ext>
            </a:extLst>
          </p:cNvPr>
          <p:cNvSpPr>
            <a:spLocks noGrp="1"/>
          </p:cNvSpPr>
          <p:nvPr>
            <p:ph type="body" idx="13"/>
          </p:nvPr>
        </p:nvSpPr>
        <p:spPr>
          <a:xfrm>
            <a:off x="623889" y="214423"/>
            <a:ext cx="7948612" cy="542925"/>
          </a:xfrm>
        </p:spPr>
        <p:txBody>
          <a:bodyPr anchor="ctr">
            <a:normAutofit/>
          </a:bodyPr>
          <a:lstStyle>
            <a:lvl1pPr marL="0" indent="0" algn="l">
              <a:buNone/>
              <a:defRPr sz="20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10" name="Content Placeholder 2">
            <a:extLst>
              <a:ext uri="{FF2B5EF4-FFF2-40B4-BE49-F238E27FC236}">
                <a16:creationId xmlns:a16="http://schemas.microsoft.com/office/drawing/2014/main" id="{8404907C-A052-4EF1-834D-29B68B32818C}"/>
              </a:ext>
            </a:extLst>
          </p:cNvPr>
          <p:cNvSpPr>
            <a:spLocks noGrp="1"/>
          </p:cNvSpPr>
          <p:nvPr>
            <p:ph idx="1"/>
          </p:nvPr>
        </p:nvSpPr>
        <p:spPr>
          <a:xfrm>
            <a:off x="628650" y="939801"/>
            <a:ext cx="7886700" cy="5282325"/>
          </a:xfrm>
        </p:spPr>
        <p:txBody>
          <a:bodyPr/>
          <a:lstStyle>
            <a:lvl1pPr>
              <a:defRPr sz="28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220490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907750C-0DA4-49D9-93AC-F66177087D9E}" type="datetime1">
              <a:rPr kumimoji="1" lang="ja-JP" altLang="en-US" smtClean="0"/>
              <a:t>2021/3/17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
        <p:nvSpPr>
          <p:cNvPr id="6" name="Text Placeholder 2">
            <a:extLst>
              <a:ext uri="{FF2B5EF4-FFF2-40B4-BE49-F238E27FC236}">
                <a16:creationId xmlns:a16="http://schemas.microsoft.com/office/drawing/2014/main" id="{A1B77E1A-B37F-44A4-8EFD-5D2872D35BC3}"/>
              </a:ext>
            </a:extLst>
          </p:cNvPr>
          <p:cNvSpPr>
            <a:spLocks noGrp="1"/>
          </p:cNvSpPr>
          <p:nvPr>
            <p:ph type="body" idx="13"/>
          </p:nvPr>
        </p:nvSpPr>
        <p:spPr>
          <a:xfrm>
            <a:off x="623889" y="230187"/>
            <a:ext cx="7948612" cy="542925"/>
          </a:xfrm>
        </p:spPr>
        <p:txBody>
          <a:bodyPr anchor="ctr">
            <a:normAutofit/>
          </a:bodyPr>
          <a:lstStyle>
            <a:lvl1pPr marL="0" indent="0" algn="l">
              <a:buNone/>
              <a:defRPr sz="20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7" name="Content Placeholder 2">
            <a:extLst>
              <a:ext uri="{FF2B5EF4-FFF2-40B4-BE49-F238E27FC236}">
                <a16:creationId xmlns:a16="http://schemas.microsoft.com/office/drawing/2014/main" id="{721E432C-EA2D-4EBF-9FCC-1B3E9C65A645}"/>
              </a:ext>
            </a:extLst>
          </p:cNvPr>
          <p:cNvSpPr>
            <a:spLocks noGrp="1"/>
          </p:cNvSpPr>
          <p:nvPr>
            <p:ph idx="1"/>
          </p:nvPr>
        </p:nvSpPr>
        <p:spPr>
          <a:xfrm>
            <a:off x="628650" y="939801"/>
            <a:ext cx="7886700" cy="5282325"/>
          </a:xfrm>
        </p:spPr>
        <p:txBody>
          <a:bodyPr/>
          <a:lstStyle>
            <a:lvl1pPr>
              <a:defRPr sz="28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3565015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2CFEEAF-38F8-4862-AB33-73CA29BDE519}" type="datetime1">
              <a:rPr kumimoji="1" lang="ja-JP" altLang="en-US" smtClean="0"/>
              <a:t>2021/3/17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83452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2"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CE06A06-4694-41B4-85C8-5C0244B8FCD3}" type="datetime1">
              <a:rPr kumimoji="1" lang="ja-JP" altLang="en-US" smtClean="0"/>
              <a:t>2021/3/17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3303956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3A34BD-4C24-41AB-97B9-9633702B90B2}" type="datetime1">
              <a:rPr kumimoji="1" lang="ja-JP" altLang="en-US" smtClean="0"/>
              <a:t>2021/3/17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44583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CCD6B91-A749-44C9-AD89-12B2616D4737}" type="datetime1">
              <a:rPr kumimoji="1" lang="ja-JP" altLang="en-US" smtClean="0"/>
              <a:t>2021/3/17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112044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7659B90-1F7A-4B12-B0A7-65C81DF665AB}" type="datetime1">
              <a:rPr kumimoji="1" lang="ja-JP" altLang="en-US" smtClean="0"/>
              <a:t>2021/3/17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367646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5EA5E-8A90-4266-8F9E-FAFAAA98FA6B}" type="datetime1">
              <a:rPr kumimoji="1" lang="ja-JP" altLang="en-US" smtClean="0"/>
              <a:t>2021/3/17</a:t>
            </a:fld>
            <a:endParaRPr kumimoji="1" lang="ja-JP" alt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27EC7-229D-48B3-A49A-EA085645C675}"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877A7133-B6A6-4DF2-9A03-4E76C5203A1C}"/>
              </a:ext>
            </a:extLst>
          </p:cNvPr>
          <p:cNvSpPr/>
          <p:nvPr userDrawn="1"/>
        </p:nvSpPr>
        <p:spPr>
          <a:xfrm>
            <a:off x="9002110" y="-1"/>
            <a:ext cx="141890" cy="3429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正方形/長方形 7">
            <a:extLst>
              <a:ext uri="{FF2B5EF4-FFF2-40B4-BE49-F238E27FC236}">
                <a16:creationId xmlns:a16="http://schemas.microsoft.com/office/drawing/2014/main" id="{57A75C66-4543-47E1-826F-693DD5F07638}"/>
              </a:ext>
            </a:extLst>
          </p:cNvPr>
          <p:cNvSpPr/>
          <p:nvPr userDrawn="1"/>
        </p:nvSpPr>
        <p:spPr>
          <a:xfrm>
            <a:off x="9002110" y="3429003"/>
            <a:ext cx="141890" cy="3429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818085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4" r:id="rId5"/>
    <p:sldLayoutId id="2147483665" r:id="rId6"/>
    <p:sldLayoutId id="2147483667" r:id="rId7"/>
    <p:sldLayoutId id="2147483668" r:id="rId8"/>
    <p:sldLayoutId id="2147483669" r:id="rId9"/>
    <p:sldLayoutId id="2147483670" r:id="rId10"/>
    <p:sldLayoutId id="2147483671" r:id="rId11"/>
    <p:sldLayoutId id="2147483716" r:id="rId12"/>
    <p:sldLayoutId id="2147483717"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E4CF4A3-2BFA-44D3-AF54-31CB5CF28275}"/>
              </a:ext>
            </a:extLst>
          </p:cNvPr>
          <p:cNvSpPr>
            <a:spLocks noGrp="1"/>
          </p:cNvSpPr>
          <p:nvPr>
            <p:ph type="ctrTitle"/>
          </p:nvPr>
        </p:nvSpPr>
        <p:spPr>
          <a:xfrm>
            <a:off x="284480" y="1412242"/>
            <a:ext cx="8300720" cy="4551681"/>
          </a:xfrm>
          <a:solidFill>
            <a:schemeClr val="bg1"/>
          </a:solidFill>
          <a:ln>
            <a:noFill/>
          </a:ln>
        </p:spPr>
        <p:style>
          <a:lnRef idx="2">
            <a:schemeClr val="dk1"/>
          </a:lnRef>
          <a:fillRef idx="1">
            <a:schemeClr val="lt1"/>
          </a:fillRef>
          <a:effectRef idx="0">
            <a:schemeClr val="dk1"/>
          </a:effectRef>
          <a:fontRef idx="minor">
            <a:schemeClr val="dk1"/>
          </a:fontRef>
        </p:style>
        <p:txBody>
          <a:bodyPr>
            <a:normAutofit/>
          </a:bodyPr>
          <a:lstStyle/>
          <a:p>
            <a:pPr>
              <a:lnSpc>
                <a:spcPct val="120000"/>
              </a:lnSpc>
            </a:pPr>
            <a:r>
              <a:rPr lang="ja-JP" altLang="en-US" sz="1400" b="0" dirty="0">
                <a:solidFill>
                  <a:schemeClr val="tx1">
                    <a:lumMod val="75000"/>
                    <a:lumOff val="25000"/>
                  </a:schemeClr>
                </a:solidFill>
              </a:rPr>
              <a:t>１）前回のまとめを振り返り、「自然とのつながり」の豊かさを考えるために、</a:t>
            </a:r>
            <a:r>
              <a:rPr lang="ja-JP" altLang="en-US" sz="1400" u="sng" dirty="0">
                <a:solidFill>
                  <a:schemeClr val="tx1">
                    <a:lumMod val="75000"/>
                    <a:lumOff val="25000"/>
                  </a:schemeClr>
                </a:solidFill>
              </a:rPr>
              <a:t>自分が着目していた要素・要件を一つとりあげてください</a:t>
            </a:r>
            <a:r>
              <a:rPr lang="ja-JP" altLang="en-US" sz="1400" b="0" dirty="0">
                <a:solidFill>
                  <a:schemeClr val="tx1">
                    <a:lumMod val="75000"/>
                    <a:lumOff val="25000"/>
                  </a:schemeClr>
                </a:solidFill>
              </a:rPr>
              <a:t>（このまとめの中に出てきていない「自然とのつながり」特有の視点を追加しても構いません）。</a:t>
            </a:r>
            <a:br>
              <a:rPr lang="en-US" altLang="ja-JP" sz="1400" b="0" dirty="0">
                <a:solidFill>
                  <a:schemeClr val="tx1">
                    <a:lumMod val="75000"/>
                    <a:lumOff val="25000"/>
                  </a:schemeClr>
                </a:solidFill>
              </a:rPr>
            </a:br>
            <a:br>
              <a:rPr lang="en-US" altLang="ja-JP" sz="1400" b="0" dirty="0">
                <a:solidFill>
                  <a:schemeClr val="tx1">
                    <a:lumMod val="75000"/>
                    <a:lumOff val="25000"/>
                  </a:schemeClr>
                </a:solidFill>
              </a:rPr>
            </a:br>
            <a:br>
              <a:rPr lang="en-US" altLang="ja-JP" sz="1400" b="0" dirty="0">
                <a:solidFill>
                  <a:schemeClr val="tx1">
                    <a:lumMod val="75000"/>
                    <a:lumOff val="25000"/>
                  </a:schemeClr>
                </a:solidFill>
              </a:rPr>
            </a:br>
            <a:r>
              <a:rPr lang="ja-JP" altLang="en-US" sz="1400" b="0" dirty="0">
                <a:solidFill>
                  <a:schemeClr val="tx1">
                    <a:lumMod val="75000"/>
                    <a:lumOff val="25000"/>
                  </a:schemeClr>
                </a:solidFill>
              </a:rPr>
              <a:t>２）上記の着目点に関して、豊かなライフシーンの生まれるときの状況や場面を改めて思い返してください。</a:t>
            </a:r>
            <a:r>
              <a:rPr lang="ja-JP" altLang="en-US" sz="1400" u="sng" dirty="0">
                <a:solidFill>
                  <a:schemeClr val="tx1">
                    <a:lumMod val="75000"/>
                    <a:lumOff val="25000"/>
                  </a:schemeClr>
                </a:solidFill>
              </a:rPr>
              <a:t>どのような局面で「自然とのつながり」の豊かさは実現していましたか。</a:t>
            </a:r>
            <a:br>
              <a:rPr lang="en-US" altLang="ja-JP" sz="1400" u="sng" dirty="0">
                <a:solidFill>
                  <a:schemeClr val="tx1">
                    <a:lumMod val="75000"/>
                    <a:lumOff val="25000"/>
                  </a:schemeClr>
                </a:solidFill>
              </a:rPr>
            </a:br>
            <a:r>
              <a:rPr lang="ja-JP" altLang="en-US" sz="1400" b="0" dirty="0">
                <a:solidFill>
                  <a:schemeClr val="tx1">
                    <a:lumMod val="75000"/>
                    <a:lumOff val="25000"/>
                  </a:schemeClr>
                </a:solidFill>
              </a:rPr>
              <a:t>（例：「非日常性から感じる豊かさ」を選んだ場合には、非日常な経験がどのような状況や環境が整っていたときに行えたのかを考えてみてください）</a:t>
            </a:r>
            <a:br>
              <a:rPr lang="en-US" altLang="ja-JP" sz="1400" b="0" dirty="0">
                <a:solidFill>
                  <a:schemeClr val="tx1">
                    <a:lumMod val="75000"/>
                    <a:lumOff val="25000"/>
                  </a:schemeClr>
                </a:solidFill>
              </a:rPr>
            </a:br>
            <a:br>
              <a:rPr lang="en-US" altLang="ja-JP" sz="1400" b="0" dirty="0">
                <a:solidFill>
                  <a:schemeClr val="tx1">
                    <a:lumMod val="75000"/>
                    <a:lumOff val="25000"/>
                  </a:schemeClr>
                </a:solidFill>
              </a:rPr>
            </a:br>
            <a:br>
              <a:rPr lang="en-US" altLang="ja-JP" sz="1400" b="0" dirty="0">
                <a:solidFill>
                  <a:schemeClr val="tx1">
                    <a:lumMod val="75000"/>
                    <a:lumOff val="25000"/>
                  </a:schemeClr>
                </a:solidFill>
              </a:rPr>
            </a:br>
            <a:r>
              <a:rPr lang="ja-JP" altLang="en-US" sz="1400" b="0" dirty="0">
                <a:solidFill>
                  <a:schemeClr val="tx1">
                    <a:lumMod val="75000"/>
                    <a:lumOff val="25000"/>
                  </a:schemeClr>
                </a:solidFill>
              </a:rPr>
              <a:t>３）</a:t>
            </a:r>
            <a:r>
              <a:rPr lang="ja-JP" altLang="en-US" sz="1400" u="sng" dirty="0">
                <a:solidFill>
                  <a:schemeClr val="tx1">
                    <a:lumMod val="75000"/>
                    <a:lumOff val="25000"/>
                  </a:schemeClr>
                </a:solidFill>
              </a:rPr>
              <a:t>豊かなライフシーンを阻害しているモノ・コトにどのようなものがあるかを考えてみてください。</a:t>
            </a:r>
            <a:br>
              <a:rPr lang="en-US" altLang="ja-JP" sz="1400" u="sng" dirty="0">
                <a:solidFill>
                  <a:schemeClr val="tx1">
                    <a:lumMod val="75000"/>
                    <a:lumOff val="25000"/>
                  </a:schemeClr>
                </a:solidFill>
              </a:rPr>
            </a:br>
            <a:r>
              <a:rPr lang="ja-JP" altLang="en-US" sz="1400" b="0" dirty="0">
                <a:solidFill>
                  <a:schemeClr val="tx1">
                    <a:lumMod val="75000"/>
                    <a:lumOff val="25000"/>
                  </a:schemeClr>
                </a:solidFill>
              </a:rPr>
              <a:t>（例：「自由であることで感じる豊かさ」を選んだ場合には、なぜ私たちは豊かさのための「自由な選択」がいつもできていないのかという理由や要因を考えてください）</a:t>
            </a:r>
          </a:p>
        </p:txBody>
      </p:sp>
      <p:sp>
        <p:nvSpPr>
          <p:cNvPr id="12" name="タイトル 1">
            <a:extLst>
              <a:ext uri="{FF2B5EF4-FFF2-40B4-BE49-F238E27FC236}">
                <a16:creationId xmlns:a16="http://schemas.microsoft.com/office/drawing/2014/main" id="{BE34293E-AFCA-44A3-8C19-42FD0D4ABE82}"/>
              </a:ext>
            </a:extLst>
          </p:cNvPr>
          <p:cNvSpPr txBox="1">
            <a:spLocks/>
          </p:cNvSpPr>
          <p:nvPr/>
        </p:nvSpPr>
        <p:spPr>
          <a:xfrm>
            <a:off x="284481" y="619757"/>
            <a:ext cx="6657496" cy="548639"/>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800" dirty="0">
                <a:solidFill>
                  <a:schemeClr val="tx1">
                    <a:lumMod val="75000"/>
                    <a:lumOff val="25000"/>
                  </a:schemeClr>
                </a:solidFill>
              </a:rPr>
              <a:t>豊かさを生み出す場、阻害するコト（個人ワーク：</a:t>
            </a:r>
            <a:r>
              <a:rPr lang="en-US" altLang="ja-JP" sz="1800" dirty="0">
                <a:solidFill>
                  <a:schemeClr val="tx1">
                    <a:lumMod val="75000"/>
                    <a:lumOff val="25000"/>
                  </a:schemeClr>
                </a:solidFill>
              </a:rPr>
              <a:t>15</a:t>
            </a:r>
            <a:r>
              <a:rPr lang="ja-JP" altLang="en-US" sz="1800" dirty="0">
                <a:solidFill>
                  <a:schemeClr val="tx1">
                    <a:lumMod val="75000"/>
                    <a:lumOff val="25000"/>
                  </a:schemeClr>
                </a:solidFill>
              </a:rPr>
              <a:t>分程度）</a:t>
            </a:r>
            <a:endParaRPr lang="en-US" altLang="ja-JP" sz="1800" dirty="0">
              <a:solidFill>
                <a:schemeClr val="tx1">
                  <a:lumMod val="75000"/>
                  <a:lumOff val="25000"/>
                </a:schemeClr>
              </a:solidFill>
            </a:endParaRPr>
          </a:p>
        </p:txBody>
      </p:sp>
    </p:spTree>
    <p:extLst>
      <p:ext uri="{BB962C8B-B14F-4D97-AF65-F5344CB8AC3E}">
        <p14:creationId xmlns:p14="http://schemas.microsoft.com/office/powerpoint/2010/main" val="274738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1569625A-B1C1-4166-BF90-293E10AF6A09}"/>
              </a:ext>
            </a:extLst>
          </p:cNvPr>
          <p:cNvSpPr txBox="1">
            <a:spLocks/>
          </p:cNvSpPr>
          <p:nvPr/>
        </p:nvSpPr>
        <p:spPr>
          <a:xfrm>
            <a:off x="629919" y="1574801"/>
            <a:ext cx="6255331" cy="67564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2000" dirty="0">
                <a:solidFill>
                  <a:schemeClr val="tx1">
                    <a:lumMod val="75000"/>
                    <a:lumOff val="25000"/>
                  </a:schemeClr>
                </a:solidFill>
              </a:rPr>
              <a:t>人生１００年</a:t>
            </a:r>
            <a:r>
              <a:rPr lang="ja-JP" altLang="en-US" sz="2000">
                <a:solidFill>
                  <a:schemeClr val="tx1">
                    <a:lumMod val="75000"/>
                    <a:lumOff val="25000"/>
                  </a:schemeClr>
                </a:solidFill>
              </a:rPr>
              <a:t>時代に自然とのつながりの</a:t>
            </a:r>
            <a:endParaRPr lang="en-US" altLang="ja-JP" sz="2000" dirty="0">
              <a:solidFill>
                <a:schemeClr val="tx1">
                  <a:lumMod val="75000"/>
                  <a:lumOff val="25000"/>
                </a:schemeClr>
              </a:solidFill>
            </a:endParaRPr>
          </a:p>
        </p:txBody>
      </p:sp>
      <p:sp>
        <p:nvSpPr>
          <p:cNvPr id="4" name="タイトル 1">
            <a:extLst>
              <a:ext uri="{FF2B5EF4-FFF2-40B4-BE49-F238E27FC236}">
                <a16:creationId xmlns:a16="http://schemas.microsoft.com/office/drawing/2014/main" id="{6926D8DB-7EC4-4585-B970-9F468F5F8096}"/>
              </a:ext>
            </a:extLst>
          </p:cNvPr>
          <p:cNvSpPr txBox="1">
            <a:spLocks/>
          </p:cNvSpPr>
          <p:nvPr/>
        </p:nvSpPr>
        <p:spPr>
          <a:xfrm>
            <a:off x="7193280" y="5059681"/>
            <a:ext cx="1259840" cy="67564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2000" dirty="0">
                <a:solidFill>
                  <a:schemeClr val="tx1">
                    <a:lumMod val="75000"/>
                    <a:lumOff val="25000"/>
                  </a:schemeClr>
                </a:solidFill>
              </a:rPr>
              <a:t>が変わる。</a:t>
            </a:r>
            <a:endParaRPr lang="en-US" altLang="ja-JP" sz="2000" dirty="0">
              <a:solidFill>
                <a:schemeClr val="tx1">
                  <a:lumMod val="75000"/>
                  <a:lumOff val="25000"/>
                </a:schemeClr>
              </a:solidFill>
            </a:endParaRPr>
          </a:p>
        </p:txBody>
      </p:sp>
      <p:sp>
        <p:nvSpPr>
          <p:cNvPr id="7" name="正方形/長方形 6">
            <a:extLst>
              <a:ext uri="{FF2B5EF4-FFF2-40B4-BE49-F238E27FC236}">
                <a16:creationId xmlns:a16="http://schemas.microsoft.com/office/drawing/2014/main" id="{29906DB2-0A5D-4DB3-A3F7-448B2B63A127}"/>
              </a:ext>
            </a:extLst>
          </p:cNvPr>
          <p:cNvSpPr/>
          <p:nvPr/>
        </p:nvSpPr>
        <p:spPr>
          <a:xfrm>
            <a:off x="629920" y="2250443"/>
            <a:ext cx="7701280" cy="280923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A053647E-8284-477E-B7EC-D3C724946FBC}"/>
              </a:ext>
            </a:extLst>
          </p:cNvPr>
          <p:cNvSpPr txBox="1">
            <a:spLocks/>
          </p:cNvSpPr>
          <p:nvPr/>
        </p:nvSpPr>
        <p:spPr>
          <a:xfrm>
            <a:off x="284480" y="609603"/>
            <a:ext cx="1808480" cy="548639"/>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2000" dirty="0">
                <a:solidFill>
                  <a:schemeClr val="tx1">
                    <a:lumMod val="75000"/>
                    <a:lumOff val="25000"/>
                  </a:schemeClr>
                </a:solidFill>
              </a:rPr>
              <a:t>本日のまとめ</a:t>
            </a:r>
            <a:endParaRPr lang="en-US" altLang="ja-JP" sz="2000" dirty="0">
              <a:solidFill>
                <a:schemeClr val="tx1">
                  <a:lumMod val="75000"/>
                  <a:lumOff val="25000"/>
                </a:schemeClr>
              </a:solidFill>
            </a:endParaRPr>
          </a:p>
        </p:txBody>
      </p:sp>
    </p:spTree>
    <p:extLst>
      <p:ext uri="{BB962C8B-B14F-4D97-AF65-F5344CB8AC3E}">
        <p14:creationId xmlns:p14="http://schemas.microsoft.com/office/powerpoint/2010/main" val="1462683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E4CF4A3-2BFA-44D3-AF54-31CB5CF28275}"/>
              </a:ext>
            </a:extLst>
          </p:cNvPr>
          <p:cNvSpPr>
            <a:spLocks noGrp="1"/>
          </p:cNvSpPr>
          <p:nvPr>
            <p:ph type="ctrTitle"/>
          </p:nvPr>
        </p:nvSpPr>
        <p:spPr>
          <a:xfrm>
            <a:off x="248990" y="730447"/>
            <a:ext cx="8627723" cy="414543"/>
          </a:xfrm>
          <a:solidFill>
            <a:schemeClr val="bg1"/>
          </a:solidFill>
          <a:ln>
            <a:noFill/>
          </a:ln>
        </p:spPr>
        <p:style>
          <a:lnRef idx="2">
            <a:schemeClr val="dk1"/>
          </a:lnRef>
          <a:fillRef idx="1">
            <a:schemeClr val="lt1"/>
          </a:fillRef>
          <a:effectRef idx="0">
            <a:schemeClr val="dk1"/>
          </a:effectRef>
          <a:fontRef idx="minor">
            <a:schemeClr val="dk1"/>
          </a:fontRef>
        </p:style>
        <p:txBody>
          <a:bodyPr anchor="t">
            <a:normAutofit fontScale="90000"/>
          </a:bodyPr>
          <a:lstStyle/>
          <a:p>
            <a:pPr>
              <a:lnSpc>
                <a:spcPct val="120000"/>
              </a:lnSpc>
            </a:pPr>
            <a:r>
              <a:rPr lang="ja-JP" altLang="en-US" sz="1400" b="0" dirty="0">
                <a:solidFill>
                  <a:schemeClr val="tx1">
                    <a:lumMod val="75000"/>
                    <a:lumOff val="25000"/>
                  </a:schemeClr>
                </a:solidFill>
              </a:rPr>
              <a:t>回答欄：前回提示させていただいた資料を振り返りながら　　</a:t>
            </a:r>
            <a:r>
              <a:rPr lang="ja-JP" altLang="en-US" sz="1400" dirty="0">
                <a:latin typeface="+mn-ea"/>
              </a:rPr>
              <a:t>日常の中で感じる　非日常の豊かさ</a:t>
            </a:r>
            <a:br>
              <a:rPr lang="ja-JP" altLang="en-US" sz="1100" dirty="0">
                <a:latin typeface="+mn-ea"/>
              </a:rPr>
            </a:br>
            <a:br>
              <a:rPr lang="en-US" altLang="ja-JP" sz="1400" b="0" dirty="0">
                <a:solidFill>
                  <a:schemeClr val="tx1">
                    <a:lumMod val="75000"/>
                    <a:lumOff val="25000"/>
                  </a:schemeClr>
                </a:solidFill>
              </a:rPr>
            </a:br>
            <a:endParaRPr lang="ja-JP" altLang="en-US" sz="1400" b="0" dirty="0">
              <a:solidFill>
                <a:schemeClr val="tx1">
                  <a:lumMod val="75000"/>
                  <a:lumOff val="25000"/>
                </a:schemeClr>
              </a:solidFill>
            </a:endParaRPr>
          </a:p>
        </p:txBody>
      </p:sp>
      <p:sp>
        <p:nvSpPr>
          <p:cNvPr id="12" name="タイトル 1">
            <a:extLst>
              <a:ext uri="{FF2B5EF4-FFF2-40B4-BE49-F238E27FC236}">
                <a16:creationId xmlns:a16="http://schemas.microsoft.com/office/drawing/2014/main" id="{BE34293E-AFCA-44A3-8C19-42FD0D4ABE82}"/>
              </a:ext>
            </a:extLst>
          </p:cNvPr>
          <p:cNvSpPr txBox="1">
            <a:spLocks/>
          </p:cNvSpPr>
          <p:nvPr/>
        </p:nvSpPr>
        <p:spPr>
          <a:xfrm>
            <a:off x="4735365" y="6371048"/>
            <a:ext cx="4172464" cy="332534"/>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050" dirty="0">
                <a:solidFill>
                  <a:schemeClr val="tx1">
                    <a:lumMod val="75000"/>
                    <a:lumOff val="25000"/>
                  </a:schemeClr>
                </a:solidFill>
              </a:rPr>
              <a:t>お名前：鹿島建設　杉岡</a:t>
            </a:r>
            <a:endParaRPr lang="en-US" altLang="ja-JP" sz="1050" dirty="0">
              <a:solidFill>
                <a:schemeClr val="tx1">
                  <a:lumMod val="75000"/>
                  <a:lumOff val="25000"/>
                </a:schemeClr>
              </a:solidFill>
            </a:endParaRPr>
          </a:p>
        </p:txBody>
      </p:sp>
      <p:sp>
        <p:nvSpPr>
          <p:cNvPr id="4" name="タイトル 1">
            <a:extLst>
              <a:ext uri="{FF2B5EF4-FFF2-40B4-BE49-F238E27FC236}">
                <a16:creationId xmlns:a16="http://schemas.microsoft.com/office/drawing/2014/main" id="{8C687B16-812E-453C-A532-5CC704C7BD8F}"/>
              </a:ext>
            </a:extLst>
          </p:cNvPr>
          <p:cNvSpPr txBox="1">
            <a:spLocks/>
          </p:cNvSpPr>
          <p:nvPr/>
        </p:nvSpPr>
        <p:spPr>
          <a:xfrm>
            <a:off x="248990" y="297741"/>
            <a:ext cx="2936273"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１）</a:t>
            </a:r>
            <a:r>
              <a:rPr lang="ja-JP" altLang="en-US" sz="1400" u="sng" dirty="0">
                <a:solidFill>
                  <a:schemeClr val="tx1">
                    <a:lumMod val="75000"/>
                    <a:lumOff val="25000"/>
                  </a:schemeClr>
                </a:solidFill>
              </a:rPr>
              <a:t>着目した豊かさの要素・要件</a:t>
            </a:r>
            <a:endParaRPr lang="ja-JP" altLang="en-US" sz="1400" b="0" dirty="0">
              <a:solidFill>
                <a:schemeClr val="tx1">
                  <a:lumMod val="75000"/>
                  <a:lumOff val="25000"/>
                </a:schemeClr>
              </a:solidFill>
            </a:endParaRPr>
          </a:p>
        </p:txBody>
      </p:sp>
      <p:sp>
        <p:nvSpPr>
          <p:cNvPr id="5" name="タイトル 1">
            <a:extLst>
              <a:ext uri="{FF2B5EF4-FFF2-40B4-BE49-F238E27FC236}">
                <a16:creationId xmlns:a16="http://schemas.microsoft.com/office/drawing/2014/main" id="{7AA9709A-8EBB-4393-941C-5FAE627EF8F7}"/>
              </a:ext>
            </a:extLst>
          </p:cNvPr>
          <p:cNvSpPr txBox="1">
            <a:spLocks/>
          </p:cNvSpPr>
          <p:nvPr/>
        </p:nvSpPr>
        <p:spPr>
          <a:xfrm>
            <a:off x="248990" y="1350625"/>
            <a:ext cx="4359346"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２）</a:t>
            </a:r>
            <a:r>
              <a:rPr lang="ja-JP" altLang="en-US" sz="1400" u="sng" dirty="0">
                <a:solidFill>
                  <a:schemeClr val="tx1">
                    <a:lumMod val="75000"/>
                    <a:lumOff val="25000"/>
                  </a:schemeClr>
                </a:solidFill>
              </a:rPr>
              <a:t>豊かさの要素・要件が生まれた背景や要因</a:t>
            </a:r>
            <a:endParaRPr lang="ja-JP" altLang="en-US" sz="1400" b="0" dirty="0">
              <a:solidFill>
                <a:schemeClr val="tx1">
                  <a:lumMod val="75000"/>
                  <a:lumOff val="25000"/>
                </a:schemeClr>
              </a:solidFill>
            </a:endParaRPr>
          </a:p>
        </p:txBody>
      </p:sp>
      <p:sp>
        <p:nvSpPr>
          <p:cNvPr id="6" name="タイトル 1">
            <a:extLst>
              <a:ext uri="{FF2B5EF4-FFF2-40B4-BE49-F238E27FC236}">
                <a16:creationId xmlns:a16="http://schemas.microsoft.com/office/drawing/2014/main" id="{5063F392-5CE1-4F2D-958D-DA8948730174}"/>
              </a:ext>
            </a:extLst>
          </p:cNvPr>
          <p:cNvSpPr txBox="1">
            <a:spLocks/>
          </p:cNvSpPr>
          <p:nvPr/>
        </p:nvSpPr>
        <p:spPr>
          <a:xfrm>
            <a:off x="294474" y="1765168"/>
            <a:ext cx="8627723" cy="1907450"/>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回答欄：</a:t>
            </a:r>
            <a:endParaRPr lang="en-US" altLang="ja-JP" sz="1400" b="0" dirty="0">
              <a:solidFill>
                <a:schemeClr val="tx1">
                  <a:lumMod val="75000"/>
                  <a:lumOff val="25000"/>
                </a:schemeClr>
              </a:solidFill>
            </a:endParaRPr>
          </a:p>
          <a:p>
            <a:pPr>
              <a:lnSpc>
                <a:spcPct val="120000"/>
              </a:lnSpc>
            </a:pPr>
            <a:r>
              <a:rPr lang="ja-JP" altLang="en-US" sz="1400" dirty="0">
                <a:latin typeface="+mn-ea"/>
              </a:rPr>
              <a:t>日常の中で感じる　非日常の豊かさ</a:t>
            </a:r>
            <a:br>
              <a:rPr lang="ja-JP" altLang="en-US" sz="1100" dirty="0">
                <a:latin typeface="+mn-ea"/>
              </a:rPr>
            </a:b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rPr>
              <a:t>思いもよらなかった　瞬間を感じる　　</a:t>
            </a: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rPr>
              <a:t>（設計者としては　それを感じられるよう</a:t>
            </a:r>
            <a:r>
              <a:rPr lang="ja-JP" altLang="en-US" sz="1400" b="0">
                <a:solidFill>
                  <a:schemeClr val="tx1">
                    <a:lumMod val="75000"/>
                    <a:lumOff val="25000"/>
                  </a:schemeClr>
                </a:solidFill>
              </a:rPr>
              <a:t>な設計ができ　誰かが気が付いた時・・やった！という感じ）　</a:t>
            </a:r>
            <a:endParaRPr lang="ja-JP" altLang="en-US" sz="1400" b="0" dirty="0">
              <a:solidFill>
                <a:schemeClr val="tx1">
                  <a:lumMod val="75000"/>
                  <a:lumOff val="25000"/>
                </a:schemeClr>
              </a:solidFill>
            </a:endParaRPr>
          </a:p>
        </p:txBody>
      </p:sp>
      <p:sp>
        <p:nvSpPr>
          <p:cNvPr id="7" name="タイトル 1">
            <a:extLst>
              <a:ext uri="{FF2B5EF4-FFF2-40B4-BE49-F238E27FC236}">
                <a16:creationId xmlns:a16="http://schemas.microsoft.com/office/drawing/2014/main" id="{4699FC92-943B-4ED1-A33A-01C5CEB3C500}"/>
              </a:ext>
            </a:extLst>
          </p:cNvPr>
          <p:cNvSpPr txBox="1">
            <a:spLocks/>
          </p:cNvSpPr>
          <p:nvPr/>
        </p:nvSpPr>
        <p:spPr>
          <a:xfrm>
            <a:off x="248990" y="3886704"/>
            <a:ext cx="4425956"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92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３）</a:t>
            </a:r>
            <a:r>
              <a:rPr lang="ja-JP" altLang="en-US" sz="1400" u="sng" dirty="0">
                <a:solidFill>
                  <a:schemeClr val="tx1">
                    <a:lumMod val="75000"/>
                    <a:lumOff val="25000"/>
                  </a:schemeClr>
                </a:solidFill>
              </a:rPr>
              <a:t>着目する豊かさの要素・要件を阻害するコト・モノ</a:t>
            </a:r>
            <a:endParaRPr lang="ja-JP" altLang="en-US" sz="1400" b="0" dirty="0">
              <a:solidFill>
                <a:schemeClr val="tx1">
                  <a:lumMod val="75000"/>
                  <a:lumOff val="25000"/>
                </a:schemeClr>
              </a:solidFill>
            </a:endParaRPr>
          </a:p>
        </p:txBody>
      </p:sp>
      <p:sp>
        <p:nvSpPr>
          <p:cNvPr id="8" name="タイトル 1">
            <a:extLst>
              <a:ext uri="{FF2B5EF4-FFF2-40B4-BE49-F238E27FC236}">
                <a16:creationId xmlns:a16="http://schemas.microsoft.com/office/drawing/2014/main" id="{82BF58F3-F036-40DA-BD54-CF24C264BEA4}"/>
              </a:ext>
            </a:extLst>
          </p:cNvPr>
          <p:cNvSpPr txBox="1">
            <a:spLocks/>
          </p:cNvSpPr>
          <p:nvPr/>
        </p:nvSpPr>
        <p:spPr>
          <a:xfrm>
            <a:off x="248990" y="4297664"/>
            <a:ext cx="8627723" cy="1902582"/>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回答欄：</a:t>
            </a:r>
            <a:endParaRPr lang="en-US" altLang="ja-JP" sz="1400" b="0" dirty="0">
              <a:solidFill>
                <a:schemeClr val="tx1">
                  <a:lumMod val="75000"/>
                  <a:lumOff val="25000"/>
                </a:schemeClr>
              </a:solidFill>
            </a:endParaRPr>
          </a:p>
          <a:p>
            <a:pPr>
              <a:lnSpc>
                <a:spcPct val="120000"/>
              </a:lnSpc>
            </a:pP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rPr>
              <a:t>精神的な余裕がない（仕事などに追われている）</a:t>
            </a: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rPr>
              <a:t>バイアスがかかった視点　考え方</a:t>
            </a:r>
            <a:endParaRPr lang="en-US" altLang="ja-JP" sz="1400" b="0" dirty="0">
              <a:solidFill>
                <a:schemeClr val="tx1">
                  <a:lumMod val="75000"/>
                  <a:lumOff val="25000"/>
                </a:schemeClr>
              </a:solidFill>
            </a:endParaRPr>
          </a:p>
          <a:p>
            <a:pPr>
              <a:lnSpc>
                <a:spcPct val="120000"/>
              </a:lnSpc>
            </a:pPr>
            <a:endParaRPr lang="en-US" altLang="ja-JP" sz="1400" b="0" dirty="0">
              <a:solidFill>
                <a:schemeClr val="tx1">
                  <a:lumMod val="75000"/>
                  <a:lumOff val="25000"/>
                </a:schemeClr>
              </a:solidFill>
            </a:endParaRPr>
          </a:p>
        </p:txBody>
      </p:sp>
      <p:sp>
        <p:nvSpPr>
          <p:cNvPr id="9" name="タイトル 1">
            <a:extLst>
              <a:ext uri="{FF2B5EF4-FFF2-40B4-BE49-F238E27FC236}">
                <a16:creationId xmlns:a16="http://schemas.microsoft.com/office/drawing/2014/main" id="{B68E184E-5088-4AE8-A79E-684AFD9039F5}"/>
              </a:ext>
            </a:extLst>
          </p:cNvPr>
          <p:cNvSpPr txBox="1">
            <a:spLocks/>
          </p:cNvSpPr>
          <p:nvPr/>
        </p:nvSpPr>
        <p:spPr>
          <a:xfrm>
            <a:off x="4832394" y="85996"/>
            <a:ext cx="4420610" cy="278141"/>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en-US" altLang="ja-JP" sz="900" b="0" dirty="0">
                <a:solidFill>
                  <a:schemeClr val="tx1">
                    <a:lumMod val="75000"/>
                    <a:lumOff val="25000"/>
                  </a:schemeClr>
                </a:solidFill>
              </a:rPr>
              <a:t>【</a:t>
            </a:r>
            <a:r>
              <a:rPr lang="ja-JP" altLang="en-US" sz="900" b="0" dirty="0">
                <a:solidFill>
                  <a:schemeClr val="tx1">
                    <a:lumMod val="75000"/>
                    <a:lumOff val="25000"/>
                  </a:schemeClr>
                </a:solidFill>
              </a:rPr>
              <a:t>人生１００年時代の都市・インフラ：</a:t>
            </a:r>
            <a:r>
              <a:rPr lang="en-US" altLang="ja-JP" sz="900" b="0" dirty="0">
                <a:solidFill>
                  <a:schemeClr val="tx1">
                    <a:lumMod val="75000"/>
                    <a:lumOff val="25000"/>
                  </a:schemeClr>
                </a:solidFill>
              </a:rPr>
              <a:t>DAY</a:t>
            </a:r>
            <a:r>
              <a:rPr lang="ja-JP" altLang="en-US" sz="900" b="0" dirty="0">
                <a:solidFill>
                  <a:schemeClr val="tx1">
                    <a:lumMod val="75000"/>
                    <a:lumOff val="25000"/>
                  </a:schemeClr>
                </a:solidFill>
              </a:rPr>
              <a:t>２ワーク１豊かさを深掘りする</a:t>
            </a:r>
            <a:r>
              <a:rPr lang="en-US" altLang="ja-JP" sz="900" b="0" dirty="0">
                <a:solidFill>
                  <a:schemeClr val="tx1">
                    <a:lumMod val="75000"/>
                    <a:lumOff val="25000"/>
                  </a:schemeClr>
                </a:solidFill>
              </a:rPr>
              <a:t>】</a:t>
            </a:r>
            <a:endParaRPr lang="ja-JP" altLang="en-US" sz="900" b="0" dirty="0">
              <a:solidFill>
                <a:schemeClr val="tx1">
                  <a:lumMod val="75000"/>
                  <a:lumOff val="25000"/>
                </a:schemeClr>
              </a:solidFill>
            </a:endParaRPr>
          </a:p>
        </p:txBody>
      </p:sp>
    </p:spTree>
    <p:extLst>
      <p:ext uri="{BB962C8B-B14F-4D97-AF65-F5344CB8AC3E}">
        <p14:creationId xmlns:p14="http://schemas.microsoft.com/office/powerpoint/2010/main" val="764900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B9EDB-4DB1-4DA0-A393-DD69A9226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819" y="495405"/>
            <a:ext cx="2358370" cy="17473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descr="建物, 天井, 水, 部屋 が含まれている画像&#10;&#10;自動的に生成された説明">
            <a:extLst>
              <a:ext uri="{FF2B5EF4-FFF2-40B4-BE49-F238E27FC236}">
                <a16:creationId xmlns:a16="http://schemas.microsoft.com/office/drawing/2014/main" id="{80063071-35FE-4B46-BEFE-FA48A1202AAA}"/>
              </a:ext>
            </a:extLst>
          </p:cNvPr>
          <p:cNvPicPr>
            <a:picLocks noChangeAspect="1"/>
          </p:cNvPicPr>
          <p:nvPr/>
        </p:nvPicPr>
        <p:blipFill rotWithShape="1">
          <a:blip r:embed="rId3">
            <a:extLst>
              <a:ext uri="{28A0092B-C50C-407E-A947-70E740481C1C}">
                <a14:useLocalDpi xmlns:a14="http://schemas.microsoft.com/office/drawing/2010/main" val="0"/>
              </a:ext>
            </a:extLst>
          </a:blip>
          <a:srcRect l="11497" r="4684" b="-7"/>
          <a:stretch/>
        </p:blipFill>
        <p:spPr>
          <a:xfrm>
            <a:off x="4295145" y="489801"/>
            <a:ext cx="2146742" cy="1932494"/>
          </a:xfrm>
          <a:prstGeom prst="rect">
            <a:avLst/>
          </a:prstGeom>
        </p:spPr>
      </p:pic>
      <p:pic>
        <p:nvPicPr>
          <p:cNvPr id="12" name="Picture 6">
            <a:extLst>
              <a:ext uri="{FF2B5EF4-FFF2-40B4-BE49-F238E27FC236}">
                <a16:creationId xmlns:a16="http://schemas.microsoft.com/office/drawing/2014/main" id="{9C46C6CF-618B-4ABB-87BE-BBD9645C1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747" y="493213"/>
            <a:ext cx="1731555" cy="12784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a:extLst>
              <a:ext uri="{FF2B5EF4-FFF2-40B4-BE49-F238E27FC236}">
                <a16:creationId xmlns:a16="http://schemas.microsoft.com/office/drawing/2014/main" id="{5202702D-2350-4E28-804B-FB26DC89B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11" y="489801"/>
            <a:ext cx="1998120" cy="139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a:extLst>
              <a:ext uri="{FF2B5EF4-FFF2-40B4-BE49-F238E27FC236}">
                <a16:creationId xmlns:a16="http://schemas.microsoft.com/office/drawing/2014/main" id="{2FE303D7-3D54-488D-B532-16058E3303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66" b="-45"/>
          <a:stretch/>
        </p:blipFill>
        <p:spPr bwMode="auto">
          <a:xfrm>
            <a:off x="5924079" y="4982666"/>
            <a:ext cx="1487582" cy="183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a:extLst>
              <a:ext uri="{FF2B5EF4-FFF2-40B4-BE49-F238E27FC236}">
                <a16:creationId xmlns:a16="http://schemas.microsoft.com/office/drawing/2014/main" id="{35EC8B57-73D0-46C0-A763-000E1C8961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36" t="25287" r="15483" b="20937"/>
          <a:stretch/>
        </p:blipFill>
        <p:spPr bwMode="auto">
          <a:xfrm>
            <a:off x="238512" y="4876374"/>
            <a:ext cx="2831764" cy="158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5B438958-2261-402C-9F05-3AE7641D8C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075"/>
          <a:stretch/>
        </p:blipFill>
        <p:spPr bwMode="auto">
          <a:xfrm rot="5400000">
            <a:off x="-22425" y="2496016"/>
            <a:ext cx="2139634" cy="163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75817D20-0B9F-4B89-9F49-5965BBFF2E6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8090"/>
          <a:stretch/>
        </p:blipFill>
        <p:spPr bwMode="auto">
          <a:xfrm rot="5400000">
            <a:off x="2889151" y="5097417"/>
            <a:ext cx="1943528" cy="148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F4C63F28-8B57-4CBF-94FC-8C0024295E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015161" y="2962716"/>
            <a:ext cx="2170318" cy="162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89B21001-70C7-4C42-8D51-03D5837FB7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2874" y="3115823"/>
            <a:ext cx="2403223" cy="139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テキスト ボックス 27">
            <a:extLst>
              <a:ext uri="{FF2B5EF4-FFF2-40B4-BE49-F238E27FC236}">
                <a16:creationId xmlns:a16="http://schemas.microsoft.com/office/drawing/2014/main" id="{E033C27B-E965-4E38-BE0E-DBE371627560}"/>
              </a:ext>
            </a:extLst>
          </p:cNvPr>
          <p:cNvSpPr txBox="1"/>
          <p:nvPr/>
        </p:nvSpPr>
        <p:spPr>
          <a:xfrm>
            <a:off x="113125" y="43052"/>
            <a:ext cx="7766870" cy="415498"/>
          </a:xfrm>
          <a:prstGeom prst="rect">
            <a:avLst/>
          </a:prstGeom>
          <a:noFill/>
        </p:spPr>
        <p:txBody>
          <a:bodyPr wrap="none" rtlCol="0">
            <a:spAutoFit/>
          </a:bodyPr>
          <a:lstStyle/>
          <a:p>
            <a:r>
              <a:rPr kumimoji="1" lang="en-US" altLang="ja-JP" sz="1100" dirty="0">
                <a:latin typeface="+mn-ea"/>
              </a:rPr>
              <a:t>WORK</a:t>
            </a:r>
            <a:r>
              <a:rPr kumimoji="1" lang="ja-JP" altLang="en-US" sz="1100" dirty="0">
                <a:latin typeface="+mn-ea"/>
              </a:rPr>
              <a:t>２　　　</a:t>
            </a:r>
            <a:r>
              <a:rPr kumimoji="1" lang="ja-JP" altLang="en-US" sz="1000" dirty="0">
                <a:latin typeface="+mn-ea"/>
              </a:rPr>
              <a:t>一つの経験がなかなか掘り起こせず、</a:t>
            </a:r>
            <a:r>
              <a:rPr kumimoji="1" lang="en-US" altLang="ja-JP" sz="1000" dirty="0">
                <a:latin typeface="+mn-ea"/>
              </a:rPr>
              <a:t>2014</a:t>
            </a:r>
            <a:r>
              <a:rPr kumimoji="1" lang="ja-JP" altLang="en-US" sz="1000" dirty="0">
                <a:latin typeface="+mn-ea"/>
              </a:rPr>
              <a:t>年からスマホで撮った約写真</a:t>
            </a:r>
            <a:r>
              <a:rPr kumimoji="1" lang="en-US" altLang="ja-JP" sz="1000" dirty="0">
                <a:latin typeface="+mn-ea"/>
              </a:rPr>
              <a:t>8000</a:t>
            </a:r>
            <a:r>
              <a:rPr kumimoji="1" lang="ja-JP" altLang="en-US" sz="1000" dirty="0">
                <a:latin typeface="+mn-ea"/>
              </a:rPr>
              <a:t>枚の写真を見直し、並べてみました。</a:t>
            </a:r>
            <a:endParaRPr kumimoji="1" lang="en-US" altLang="ja-JP" sz="1000" dirty="0">
              <a:latin typeface="+mn-ea"/>
            </a:endParaRPr>
          </a:p>
          <a:p>
            <a:r>
              <a:rPr kumimoji="1" lang="en-US" altLang="ja-JP" sz="1000" dirty="0">
                <a:latin typeface="+mn-ea"/>
              </a:rPr>
              <a:t>		</a:t>
            </a:r>
            <a:r>
              <a:rPr kumimoji="1" lang="ja-JP" altLang="en-US" sz="1000" dirty="0">
                <a:latin typeface="+mn-ea"/>
              </a:rPr>
              <a:t>絵は描けてなくて申し訳ありません。</a:t>
            </a:r>
          </a:p>
        </p:txBody>
      </p:sp>
      <p:sp>
        <p:nvSpPr>
          <p:cNvPr id="29" name="テキスト ボックス 28">
            <a:extLst>
              <a:ext uri="{FF2B5EF4-FFF2-40B4-BE49-F238E27FC236}">
                <a16:creationId xmlns:a16="http://schemas.microsoft.com/office/drawing/2014/main" id="{C324A1A7-ACED-4E67-991F-214F7BDC21C1}"/>
              </a:ext>
            </a:extLst>
          </p:cNvPr>
          <p:cNvSpPr txBox="1"/>
          <p:nvPr/>
        </p:nvSpPr>
        <p:spPr>
          <a:xfrm>
            <a:off x="113125" y="1872869"/>
            <a:ext cx="2347117" cy="369332"/>
          </a:xfrm>
          <a:prstGeom prst="rect">
            <a:avLst/>
          </a:prstGeom>
          <a:noFill/>
        </p:spPr>
        <p:txBody>
          <a:bodyPr wrap="none" rtlCol="0">
            <a:spAutoFit/>
          </a:bodyPr>
          <a:lstStyle/>
          <a:p>
            <a:r>
              <a:rPr kumimoji="1" lang="en-US" altLang="ja-JP" sz="900" dirty="0">
                <a:latin typeface="+mn-ea"/>
              </a:rPr>
              <a:t>20180503 </a:t>
            </a:r>
            <a:r>
              <a:rPr kumimoji="1" lang="ja-JP" altLang="en-US" sz="900" dirty="0">
                <a:latin typeface="+mn-ea"/>
              </a:rPr>
              <a:t>みなとみらいグランモール（</a:t>
            </a:r>
            <a:r>
              <a:rPr kumimoji="1" lang="en-US" altLang="ja-JP" sz="900" dirty="0">
                <a:latin typeface="+mn-ea"/>
              </a:rPr>
              <a:t>F)</a:t>
            </a:r>
          </a:p>
          <a:p>
            <a:r>
              <a:rPr kumimoji="1" lang="ja-JP" altLang="en-US" sz="900" dirty="0">
                <a:latin typeface="+mn-ea"/>
              </a:rPr>
              <a:t>水の音と子供の声　　</a:t>
            </a:r>
            <a:endParaRPr kumimoji="1" lang="ja-JP" altLang="en-US" sz="800" dirty="0">
              <a:latin typeface="+mn-ea"/>
            </a:endParaRPr>
          </a:p>
        </p:txBody>
      </p:sp>
      <p:sp>
        <p:nvSpPr>
          <p:cNvPr id="30" name="テキスト ボックス 29">
            <a:extLst>
              <a:ext uri="{FF2B5EF4-FFF2-40B4-BE49-F238E27FC236}">
                <a16:creationId xmlns:a16="http://schemas.microsoft.com/office/drawing/2014/main" id="{755CBFCE-7A79-4335-94A2-BA20D8D7970F}"/>
              </a:ext>
            </a:extLst>
          </p:cNvPr>
          <p:cNvSpPr txBox="1"/>
          <p:nvPr/>
        </p:nvSpPr>
        <p:spPr>
          <a:xfrm>
            <a:off x="2384635" y="1771651"/>
            <a:ext cx="2403223" cy="661720"/>
          </a:xfrm>
          <a:prstGeom prst="rect">
            <a:avLst/>
          </a:prstGeom>
          <a:noFill/>
        </p:spPr>
        <p:txBody>
          <a:bodyPr wrap="square" rtlCol="0">
            <a:spAutoFit/>
          </a:bodyPr>
          <a:lstStyle/>
          <a:p>
            <a:r>
              <a:rPr kumimoji="1" lang="en-US" altLang="ja-JP" sz="900" dirty="0">
                <a:latin typeface="+mn-ea"/>
              </a:rPr>
              <a:t>20180503 </a:t>
            </a:r>
            <a:r>
              <a:rPr kumimoji="1" lang="ja-JP" altLang="en-US" sz="900" dirty="0">
                <a:latin typeface="+mn-ea"/>
              </a:rPr>
              <a:t>江之浦測候所　</a:t>
            </a:r>
            <a:r>
              <a:rPr kumimoji="1" lang="en-US" altLang="ja-JP" sz="900" dirty="0">
                <a:latin typeface="+mn-ea"/>
              </a:rPr>
              <a:t>(F </a:t>
            </a:r>
            <a:r>
              <a:rPr kumimoji="1" lang="ja-JP" altLang="en-US" sz="900" dirty="0">
                <a:latin typeface="+mn-ea"/>
              </a:rPr>
              <a:t>家族）</a:t>
            </a:r>
            <a:endParaRPr kumimoji="1" lang="en-US" altLang="ja-JP" sz="900" dirty="0">
              <a:latin typeface="+mn-ea"/>
            </a:endParaRPr>
          </a:p>
          <a:p>
            <a:r>
              <a:rPr kumimoji="1" lang="ja-JP" altLang="en-US" sz="900" dirty="0">
                <a:latin typeface="+mn-ea"/>
              </a:rPr>
              <a:t>海に向かう斜面を利用した</a:t>
            </a:r>
            <a:endParaRPr kumimoji="1" lang="en-US" altLang="ja-JP" sz="900" dirty="0">
              <a:latin typeface="+mn-ea"/>
            </a:endParaRPr>
          </a:p>
          <a:p>
            <a:r>
              <a:rPr kumimoji="1" lang="ja-JP" altLang="en-US" sz="900" dirty="0">
                <a:latin typeface="+mn-ea"/>
              </a:rPr>
              <a:t>屋外展示施設　</a:t>
            </a:r>
            <a:endParaRPr kumimoji="1" lang="en-US" altLang="ja-JP" sz="900" dirty="0">
              <a:latin typeface="+mn-ea"/>
            </a:endParaRPr>
          </a:p>
          <a:p>
            <a:endParaRPr kumimoji="1" lang="ja-JP" altLang="en-US" sz="1000" dirty="0">
              <a:latin typeface="+mn-ea"/>
            </a:endParaRPr>
          </a:p>
        </p:txBody>
      </p:sp>
      <p:sp>
        <p:nvSpPr>
          <p:cNvPr id="31" name="テキスト ボックス 30">
            <a:extLst>
              <a:ext uri="{FF2B5EF4-FFF2-40B4-BE49-F238E27FC236}">
                <a16:creationId xmlns:a16="http://schemas.microsoft.com/office/drawing/2014/main" id="{0D8F18AF-164D-4447-9681-CF0627F7B18A}"/>
              </a:ext>
            </a:extLst>
          </p:cNvPr>
          <p:cNvSpPr txBox="1"/>
          <p:nvPr/>
        </p:nvSpPr>
        <p:spPr>
          <a:xfrm>
            <a:off x="4213235" y="2433371"/>
            <a:ext cx="2473754" cy="800219"/>
          </a:xfrm>
          <a:prstGeom prst="rect">
            <a:avLst/>
          </a:prstGeom>
          <a:noFill/>
        </p:spPr>
        <p:txBody>
          <a:bodyPr wrap="square" rtlCol="0">
            <a:spAutoFit/>
          </a:bodyPr>
          <a:lstStyle/>
          <a:p>
            <a:r>
              <a:rPr kumimoji="1" lang="en-US" altLang="ja-JP" sz="900" dirty="0">
                <a:latin typeface="+mn-ea"/>
              </a:rPr>
              <a:t>20141014</a:t>
            </a:r>
            <a:r>
              <a:rPr kumimoji="1" lang="ja-JP" altLang="en-US" sz="900" dirty="0">
                <a:latin typeface="+mn-ea"/>
              </a:rPr>
              <a:t> 　旧神奈川県立美術館（</a:t>
            </a:r>
            <a:r>
              <a:rPr kumimoji="1" lang="en-US" altLang="ja-JP" sz="900" dirty="0">
                <a:latin typeface="+mn-ea"/>
              </a:rPr>
              <a:t>S)</a:t>
            </a:r>
          </a:p>
          <a:p>
            <a:r>
              <a:rPr kumimoji="1" lang="ja-JP" altLang="en-US" sz="900" dirty="0">
                <a:latin typeface="+mn-ea"/>
              </a:rPr>
              <a:t>水盤に反射する光が</a:t>
            </a:r>
            <a:endParaRPr kumimoji="1" lang="en-US" altLang="ja-JP" sz="900" dirty="0">
              <a:latin typeface="+mn-ea"/>
            </a:endParaRPr>
          </a:p>
          <a:p>
            <a:r>
              <a:rPr kumimoji="1" lang="ja-JP" altLang="en-US" sz="900" dirty="0">
                <a:latin typeface="+mn-ea"/>
              </a:rPr>
              <a:t>揺らぎながらテラスの天井を照らす様</a:t>
            </a:r>
            <a:endParaRPr kumimoji="1" lang="en-US" altLang="ja-JP" sz="900" dirty="0">
              <a:latin typeface="+mn-ea"/>
            </a:endParaRPr>
          </a:p>
          <a:p>
            <a:r>
              <a:rPr kumimoji="1" lang="ja-JP" altLang="en-US" sz="900" dirty="0">
                <a:latin typeface="+mn-ea"/>
              </a:rPr>
              <a:t>静寂　</a:t>
            </a:r>
            <a:endParaRPr kumimoji="1" lang="en-US" altLang="ja-JP" sz="900" dirty="0">
              <a:latin typeface="+mn-ea"/>
            </a:endParaRPr>
          </a:p>
          <a:p>
            <a:endParaRPr kumimoji="1" lang="ja-JP" altLang="en-US" sz="1000" dirty="0">
              <a:latin typeface="+mn-ea"/>
            </a:endParaRPr>
          </a:p>
        </p:txBody>
      </p:sp>
      <p:sp>
        <p:nvSpPr>
          <p:cNvPr id="32" name="テキスト ボックス 31">
            <a:extLst>
              <a:ext uri="{FF2B5EF4-FFF2-40B4-BE49-F238E27FC236}">
                <a16:creationId xmlns:a16="http://schemas.microsoft.com/office/drawing/2014/main" id="{256B88DD-A49F-4F4E-B878-534ED054CA3F}"/>
              </a:ext>
            </a:extLst>
          </p:cNvPr>
          <p:cNvSpPr txBox="1"/>
          <p:nvPr/>
        </p:nvSpPr>
        <p:spPr>
          <a:xfrm>
            <a:off x="6465816" y="2205804"/>
            <a:ext cx="2313454" cy="369332"/>
          </a:xfrm>
          <a:prstGeom prst="rect">
            <a:avLst/>
          </a:prstGeom>
          <a:noFill/>
        </p:spPr>
        <p:txBody>
          <a:bodyPr wrap="none" rtlCol="0">
            <a:spAutoFit/>
          </a:bodyPr>
          <a:lstStyle/>
          <a:p>
            <a:r>
              <a:rPr kumimoji="1" lang="en-US" altLang="ja-JP" sz="900" dirty="0">
                <a:latin typeface="+mn-ea"/>
              </a:rPr>
              <a:t>20180923</a:t>
            </a:r>
            <a:r>
              <a:rPr kumimoji="1" lang="ja-JP" altLang="en-US" sz="900" dirty="0">
                <a:latin typeface="+mn-ea"/>
              </a:rPr>
              <a:t>　村井正誠美術館　世田谷（</a:t>
            </a:r>
            <a:r>
              <a:rPr kumimoji="1" lang="en-US" altLang="ja-JP" sz="900" dirty="0">
                <a:latin typeface="+mn-ea"/>
              </a:rPr>
              <a:t>F)</a:t>
            </a:r>
          </a:p>
          <a:p>
            <a:r>
              <a:rPr kumimoji="1" lang="ja-JP" altLang="en-US" sz="900" dirty="0">
                <a:latin typeface="+mn-ea"/>
              </a:rPr>
              <a:t>内外の連続性　水盤に映りこむ外観　</a:t>
            </a:r>
          </a:p>
        </p:txBody>
      </p:sp>
      <p:sp>
        <p:nvSpPr>
          <p:cNvPr id="33" name="テキスト ボックス 32">
            <a:extLst>
              <a:ext uri="{FF2B5EF4-FFF2-40B4-BE49-F238E27FC236}">
                <a16:creationId xmlns:a16="http://schemas.microsoft.com/office/drawing/2014/main" id="{69278879-B92B-4BB3-BCEB-BC7037EB1A8D}"/>
              </a:ext>
            </a:extLst>
          </p:cNvPr>
          <p:cNvSpPr txBox="1"/>
          <p:nvPr/>
        </p:nvSpPr>
        <p:spPr>
          <a:xfrm>
            <a:off x="7427947" y="4853561"/>
            <a:ext cx="1454244" cy="507831"/>
          </a:xfrm>
          <a:prstGeom prst="rect">
            <a:avLst/>
          </a:prstGeom>
          <a:noFill/>
        </p:spPr>
        <p:txBody>
          <a:bodyPr wrap="none" rtlCol="0">
            <a:spAutoFit/>
          </a:bodyPr>
          <a:lstStyle/>
          <a:p>
            <a:r>
              <a:rPr kumimoji="1" lang="en-US" altLang="ja-JP" sz="900" dirty="0">
                <a:latin typeface="+mn-ea"/>
              </a:rPr>
              <a:t>20191027</a:t>
            </a:r>
            <a:r>
              <a:rPr kumimoji="1" lang="ja-JP" altLang="en-US" sz="900" dirty="0">
                <a:latin typeface="+mn-ea"/>
              </a:rPr>
              <a:t>　（</a:t>
            </a:r>
            <a:r>
              <a:rPr kumimoji="1" lang="en-US" altLang="ja-JP" sz="900" dirty="0">
                <a:latin typeface="+mn-ea"/>
              </a:rPr>
              <a:t>S)</a:t>
            </a:r>
          </a:p>
          <a:p>
            <a:r>
              <a:rPr kumimoji="1" lang="ja-JP" altLang="en-US" sz="900" dirty="0">
                <a:latin typeface="+mn-ea"/>
              </a:rPr>
              <a:t>ホテルオークラ本館</a:t>
            </a:r>
            <a:endParaRPr kumimoji="1" lang="en-US" altLang="ja-JP" sz="900" dirty="0">
              <a:latin typeface="+mn-ea"/>
            </a:endParaRPr>
          </a:p>
          <a:p>
            <a:r>
              <a:rPr kumimoji="1" lang="ja-JP" altLang="en-US" sz="900" dirty="0">
                <a:latin typeface="+mn-ea"/>
              </a:rPr>
              <a:t>前庭の水盤に映るホテル</a:t>
            </a:r>
          </a:p>
        </p:txBody>
      </p:sp>
      <p:sp>
        <p:nvSpPr>
          <p:cNvPr id="34" name="テキスト ボックス 33">
            <a:extLst>
              <a:ext uri="{FF2B5EF4-FFF2-40B4-BE49-F238E27FC236}">
                <a16:creationId xmlns:a16="http://schemas.microsoft.com/office/drawing/2014/main" id="{FE104D41-71D6-4F5E-96BE-01C903B76B82}"/>
              </a:ext>
            </a:extLst>
          </p:cNvPr>
          <p:cNvSpPr txBox="1"/>
          <p:nvPr/>
        </p:nvSpPr>
        <p:spPr>
          <a:xfrm>
            <a:off x="2353786" y="4315445"/>
            <a:ext cx="2133066" cy="507831"/>
          </a:xfrm>
          <a:prstGeom prst="rect">
            <a:avLst/>
          </a:prstGeom>
          <a:noFill/>
        </p:spPr>
        <p:txBody>
          <a:bodyPr wrap="square" rtlCol="0">
            <a:spAutoFit/>
          </a:bodyPr>
          <a:lstStyle/>
          <a:p>
            <a:r>
              <a:rPr kumimoji="1" lang="en-US" altLang="ja-JP" sz="900" dirty="0">
                <a:latin typeface="+mn-ea"/>
              </a:rPr>
              <a:t>20170806</a:t>
            </a:r>
            <a:r>
              <a:rPr kumimoji="1" lang="ja-JP" altLang="en-US" sz="900" dirty="0">
                <a:latin typeface="+mn-ea"/>
              </a:rPr>
              <a:t>　函館　</a:t>
            </a:r>
            <a:r>
              <a:rPr kumimoji="1" lang="en-US" altLang="ja-JP" sz="900" dirty="0">
                <a:latin typeface="+mn-ea"/>
              </a:rPr>
              <a:t>(F </a:t>
            </a:r>
            <a:r>
              <a:rPr kumimoji="1" lang="ja-JP" altLang="en-US" sz="900" dirty="0">
                <a:latin typeface="+mn-ea"/>
              </a:rPr>
              <a:t>）</a:t>
            </a:r>
            <a:endParaRPr kumimoji="1" lang="en-US" altLang="ja-JP" sz="900" dirty="0">
              <a:latin typeface="+mn-ea"/>
            </a:endParaRPr>
          </a:p>
          <a:p>
            <a:r>
              <a:rPr kumimoji="1" lang="ja-JP" altLang="en-US" sz="900" dirty="0">
                <a:latin typeface="+mn-ea"/>
              </a:rPr>
              <a:t>丘から海へと下る坂道</a:t>
            </a:r>
            <a:endParaRPr kumimoji="1" lang="en-US" altLang="ja-JP" sz="900" dirty="0">
              <a:latin typeface="+mn-ea"/>
            </a:endParaRPr>
          </a:p>
          <a:p>
            <a:r>
              <a:rPr kumimoji="1" lang="ja-JP" altLang="en-US" sz="900" dirty="0">
                <a:latin typeface="+mn-ea"/>
              </a:rPr>
              <a:t>海に吸い込まれていく錯覚</a:t>
            </a:r>
          </a:p>
        </p:txBody>
      </p:sp>
      <p:sp>
        <p:nvSpPr>
          <p:cNvPr id="35" name="テキスト ボックス 34">
            <a:extLst>
              <a:ext uri="{FF2B5EF4-FFF2-40B4-BE49-F238E27FC236}">
                <a16:creationId xmlns:a16="http://schemas.microsoft.com/office/drawing/2014/main" id="{EF1C64EC-8218-4610-B4F3-A9E163EED13B}"/>
              </a:ext>
            </a:extLst>
          </p:cNvPr>
          <p:cNvSpPr txBox="1"/>
          <p:nvPr/>
        </p:nvSpPr>
        <p:spPr>
          <a:xfrm>
            <a:off x="157899" y="4351144"/>
            <a:ext cx="1800493" cy="661720"/>
          </a:xfrm>
          <a:prstGeom prst="rect">
            <a:avLst/>
          </a:prstGeom>
          <a:noFill/>
        </p:spPr>
        <p:txBody>
          <a:bodyPr wrap="none" rtlCol="0">
            <a:spAutoFit/>
          </a:bodyPr>
          <a:lstStyle/>
          <a:p>
            <a:r>
              <a:rPr kumimoji="1" lang="en-US" altLang="ja-JP" sz="900" dirty="0">
                <a:latin typeface="+mn-ea"/>
              </a:rPr>
              <a:t>20180504</a:t>
            </a:r>
            <a:r>
              <a:rPr kumimoji="1" lang="ja-JP" altLang="en-US" sz="900" dirty="0">
                <a:latin typeface="+mn-ea"/>
              </a:rPr>
              <a:t>　鹿沼市　</a:t>
            </a:r>
            <a:r>
              <a:rPr kumimoji="1" lang="en-US" altLang="ja-JP" sz="900" dirty="0">
                <a:latin typeface="+mn-ea"/>
              </a:rPr>
              <a:t>(F </a:t>
            </a:r>
            <a:r>
              <a:rPr kumimoji="1" lang="ja-JP" altLang="en-US" sz="900" dirty="0">
                <a:latin typeface="+mn-ea"/>
              </a:rPr>
              <a:t>）</a:t>
            </a:r>
            <a:endParaRPr kumimoji="1" lang="en-US" altLang="ja-JP" sz="900" dirty="0">
              <a:latin typeface="+mn-ea"/>
            </a:endParaRPr>
          </a:p>
          <a:p>
            <a:r>
              <a:rPr kumimoji="1" lang="ja-JP" altLang="en-US" sz="900" dirty="0">
                <a:latin typeface="+mn-ea"/>
              </a:rPr>
              <a:t>田植え前の水田に映りこむ風景</a:t>
            </a:r>
            <a:endParaRPr kumimoji="1" lang="en-US" altLang="ja-JP" sz="900" dirty="0">
              <a:latin typeface="+mn-ea"/>
            </a:endParaRPr>
          </a:p>
          <a:p>
            <a:r>
              <a:rPr kumimoji="1" lang="ja-JP" altLang="en-US" sz="900" dirty="0">
                <a:latin typeface="+mn-ea"/>
              </a:rPr>
              <a:t>静寂　</a:t>
            </a:r>
            <a:endParaRPr kumimoji="1" lang="en-US" altLang="ja-JP" sz="900" dirty="0">
              <a:latin typeface="+mn-ea"/>
            </a:endParaRPr>
          </a:p>
          <a:p>
            <a:r>
              <a:rPr kumimoji="1" lang="en-US" altLang="ja-JP" sz="1000" dirty="0">
                <a:latin typeface="+mn-ea"/>
              </a:rPr>
              <a:t> </a:t>
            </a:r>
            <a:endParaRPr kumimoji="1" lang="ja-JP" altLang="en-US" sz="1000" dirty="0">
              <a:latin typeface="+mn-ea"/>
            </a:endParaRPr>
          </a:p>
        </p:txBody>
      </p:sp>
      <p:sp>
        <p:nvSpPr>
          <p:cNvPr id="36" name="テキスト ボックス 35">
            <a:extLst>
              <a:ext uri="{FF2B5EF4-FFF2-40B4-BE49-F238E27FC236}">
                <a16:creationId xmlns:a16="http://schemas.microsoft.com/office/drawing/2014/main" id="{56D1421F-D56D-4DA2-9A24-AC7D7CCC6BF8}"/>
              </a:ext>
            </a:extLst>
          </p:cNvPr>
          <p:cNvSpPr txBox="1"/>
          <p:nvPr/>
        </p:nvSpPr>
        <p:spPr>
          <a:xfrm>
            <a:off x="4743274" y="4507042"/>
            <a:ext cx="2605500" cy="507831"/>
          </a:xfrm>
          <a:prstGeom prst="rect">
            <a:avLst/>
          </a:prstGeom>
          <a:noFill/>
        </p:spPr>
        <p:txBody>
          <a:bodyPr wrap="square" rtlCol="0">
            <a:spAutoFit/>
          </a:bodyPr>
          <a:lstStyle/>
          <a:p>
            <a:r>
              <a:rPr kumimoji="1" lang="en-US" altLang="ja-JP" sz="900" dirty="0">
                <a:latin typeface="+mn-ea"/>
              </a:rPr>
              <a:t>20180429</a:t>
            </a:r>
            <a:r>
              <a:rPr kumimoji="1" lang="ja-JP" altLang="en-US" sz="900" dirty="0">
                <a:latin typeface="+mn-ea"/>
              </a:rPr>
              <a:t>　舘林美術館ロビー（</a:t>
            </a:r>
            <a:r>
              <a:rPr kumimoji="1" lang="en-US" altLang="ja-JP" sz="900" dirty="0">
                <a:latin typeface="+mn-ea"/>
              </a:rPr>
              <a:t>F</a:t>
            </a:r>
            <a:r>
              <a:rPr kumimoji="1" lang="ja-JP" altLang="en-US" sz="900" dirty="0">
                <a:latin typeface="+mn-ea"/>
              </a:rPr>
              <a:t>）</a:t>
            </a:r>
            <a:endParaRPr kumimoji="1" lang="en-US" altLang="ja-JP" sz="900" dirty="0">
              <a:latin typeface="+mn-ea"/>
            </a:endParaRPr>
          </a:p>
          <a:p>
            <a:r>
              <a:rPr kumimoji="1" lang="ja-JP" altLang="en-US" sz="900" dirty="0">
                <a:latin typeface="+mn-ea"/>
              </a:rPr>
              <a:t>外構の緑・水盤・ロビーの心地よい連続感</a:t>
            </a:r>
            <a:endParaRPr kumimoji="1" lang="en-US" altLang="ja-JP" sz="900" dirty="0">
              <a:latin typeface="+mn-ea"/>
            </a:endParaRPr>
          </a:p>
          <a:p>
            <a:r>
              <a:rPr kumimoji="1" lang="ja-JP" altLang="en-US" sz="900" dirty="0">
                <a:latin typeface="+mn-ea"/>
              </a:rPr>
              <a:t>静寂　</a:t>
            </a:r>
          </a:p>
        </p:txBody>
      </p:sp>
      <p:pic>
        <p:nvPicPr>
          <p:cNvPr id="3078" name="Picture 6">
            <a:extLst>
              <a:ext uri="{FF2B5EF4-FFF2-40B4-BE49-F238E27FC236}">
                <a16:creationId xmlns:a16="http://schemas.microsoft.com/office/drawing/2014/main" id="{FB5B8C04-3F4D-47FA-8AD5-50D7D2DCF70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1832"/>
          <a:stretch/>
        </p:blipFill>
        <p:spPr bwMode="auto">
          <a:xfrm rot="5400000">
            <a:off x="2257920" y="2478755"/>
            <a:ext cx="2053723" cy="174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テキスト ボックス 37">
            <a:extLst>
              <a:ext uri="{FF2B5EF4-FFF2-40B4-BE49-F238E27FC236}">
                <a16:creationId xmlns:a16="http://schemas.microsoft.com/office/drawing/2014/main" id="{25CE43F0-9942-4B37-B9B4-DE801F4A4B7E}"/>
              </a:ext>
            </a:extLst>
          </p:cNvPr>
          <p:cNvSpPr txBox="1"/>
          <p:nvPr/>
        </p:nvSpPr>
        <p:spPr>
          <a:xfrm>
            <a:off x="133255" y="6433680"/>
            <a:ext cx="2831764" cy="369332"/>
          </a:xfrm>
          <a:prstGeom prst="rect">
            <a:avLst/>
          </a:prstGeom>
          <a:noFill/>
        </p:spPr>
        <p:txBody>
          <a:bodyPr wrap="square" rtlCol="0">
            <a:spAutoFit/>
          </a:bodyPr>
          <a:lstStyle/>
          <a:p>
            <a:r>
              <a:rPr kumimoji="1" lang="en-US" altLang="ja-JP" sz="900" dirty="0">
                <a:latin typeface="+mn-ea"/>
              </a:rPr>
              <a:t>201700503</a:t>
            </a:r>
            <a:r>
              <a:rPr kumimoji="1" lang="ja-JP" altLang="en-US" sz="900" dirty="0">
                <a:latin typeface="+mn-ea"/>
              </a:rPr>
              <a:t>　新潟　（</a:t>
            </a:r>
            <a:r>
              <a:rPr kumimoji="1" lang="en-US" altLang="ja-JP" sz="900" dirty="0">
                <a:latin typeface="+mn-ea"/>
              </a:rPr>
              <a:t>F</a:t>
            </a:r>
            <a:r>
              <a:rPr kumimoji="1" lang="ja-JP" altLang="en-US" sz="900" dirty="0">
                <a:latin typeface="+mn-ea"/>
              </a:rPr>
              <a:t> 家族）</a:t>
            </a:r>
            <a:endParaRPr kumimoji="1" lang="en-US" altLang="ja-JP" sz="900" dirty="0">
              <a:latin typeface="+mn-ea"/>
            </a:endParaRPr>
          </a:p>
          <a:p>
            <a:r>
              <a:rPr kumimoji="1" lang="ja-JP" altLang="en-US" sz="900" dirty="0">
                <a:latin typeface="+mn-ea"/>
              </a:rPr>
              <a:t>どこまでも続く広大な水田　コメの国を実感</a:t>
            </a:r>
          </a:p>
        </p:txBody>
      </p:sp>
      <p:sp>
        <p:nvSpPr>
          <p:cNvPr id="39" name="テキスト ボックス 38">
            <a:extLst>
              <a:ext uri="{FF2B5EF4-FFF2-40B4-BE49-F238E27FC236}">
                <a16:creationId xmlns:a16="http://schemas.microsoft.com/office/drawing/2014/main" id="{85E73672-3756-4969-AAA6-B616E78CCC2C}"/>
              </a:ext>
            </a:extLst>
          </p:cNvPr>
          <p:cNvSpPr txBox="1"/>
          <p:nvPr/>
        </p:nvSpPr>
        <p:spPr>
          <a:xfrm>
            <a:off x="7370239" y="5428459"/>
            <a:ext cx="1569660" cy="938719"/>
          </a:xfrm>
          <a:prstGeom prst="rect">
            <a:avLst/>
          </a:prstGeom>
          <a:noFill/>
        </p:spPr>
        <p:txBody>
          <a:bodyPr wrap="none" rtlCol="0">
            <a:spAutoFit/>
          </a:bodyPr>
          <a:lstStyle/>
          <a:p>
            <a:r>
              <a:rPr kumimoji="1" lang="en-US" altLang="ja-JP" sz="900" dirty="0">
                <a:latin typeface="+mn-ea"/>
              </a:rPr>
              <a:t>20171103</a:t>
            </a:r>
            <a:r>
              <a:rPr kumimoji="1" lang="ja-JP" altLang="en-US" sz="900" dirty="0">
                <a:latin typeface="+mn-ea"/>
              </a:rPr>
              <a:t>　豊洲運河（</a:t>
            </a:r>
            <a:r>
              <a:rPr kumimoji="1" lang="en-US" altLang="ja-JP" sz="900" dirty="0">
                <a:latin typeface="+mn-ea"/>
              </a:rPr>
              <a:t>F)</a:t>
            </a:r>
          </a:p>
          <a:p>
            <a:r>
              <a:rPr kumimoji="1" lang="ja-JP" altLang="en-US" sz="900" dirty="0">
                <a:latin typeface="+mn-ea"/>
              </a:rPr>
              <a:t>鱗雲と建物に反射した光が</a:t>
            </a:r>
            <a:endParaRPr kumimoji="1" lang="en-US" altLang="ja-JP" sz="900" dirty="0">
              <a:latin typeface="+mn-ea"/>
            </a:endParaRPr>
          </a:p>
          <a:p>
            <a:r>
              <a:rPr kumimoji="1" lang="ja-JP" altLang="en-US" sz="900" dirty="0">
                <a:latin typeface="+mn-ea"/>
              </a:rPr>
              <a:t>運河に水盤に映る</a:t>
            </a:r>
            <a:endParaRPr kumimoji="1" lang="en-US" altLang="ja-JP" sz="900" dirty="0">
              <a:latin typeface="+mn-ea"/>
            </a:endParaRPr>
          </a:p>
          <a:p>
            <a:r>
              <a:rPr kumimoji="1" lang="ja-JP" altLang="en-US" sz="900" dirty="0">
                <a:latin typeface="+mn-ea"/>
              </a:rPr>
              <a:t>散策する人たち</a:t>
            </a:r>
            <a:endParaRPr kumimoji="1" lang="en-US" altLang="ja-JP" sz="900" dirty="0">
              <a:latin typeface="+mn-ea"/>
            </a:endParaRPr>
          </a:p>
          <a:p>
            <a:r>
              <a:rPr kumimoji="1" lang="ja-JP" altLang="en-US" sz="900" dirty="0">
                <a:latin typeface="+mn-ea"/>
              </a:rPr>
              <a:t>話し声</a:t>
            </a:r>
            <a:endParaRPr kumimoji="1" lang="en-US" altLang="ja-JP" sz="900" dirty="0">
              <a:latin typeface="+mn-ea"/>
            </a:endParaRPr>
          </a:p>
          <a:p>
            <a:endParaRPr kumimoji="1" lang="en-US" altLang="ja-JP" sz="1000" dirty="0">
              <a:latin typeface="+mn-ea"/>
            </a:endParaRPr>
          </a:p>
        </p:txBody>
      </p:sp>
      <p:sp>
        <p:nvSpPr>
          <p:cNvPr id="40" name="テキスト ボックス 39">
            <a:extLst>
              <a:ext uri="{FF2B5EF4-FFF2-40B4-BE49-F238E27FC236}">
                <a16:creationId xmlns:a16="http://schemas.microsoft.com/office/drawing/2014/main" id="{25766810-1CBB-48AB-927A-E67DEFDCD898}"/>
              </a:ext>
            </a:extLst>
          </p:cNvPr>
          <p:cNvSpPr txBox="1"/>
          <p:nvPr/>
        </p:nvSpPr>
        <p:spPr>
          <a:xfrm>
            <a:off x="4568965" y="5712100"/>
            <a:ext cx="1410964" cy="1384995"/>
          </a:xfrm>
          <a:prstGeom prst="rect">
            <a:avLst/>
          </a:prstGeom>
          <a:noFill/>
        </p:spPr>
        <p:txBody>
          <a:bodyPr wrap="none" rtlCol="0">
            <a:spAutoFit/>
          </a:bodyPr>
          <a:lstStyle/>
          <a:p>
            <a:r>
              <a:rPr kumimoji="1" lang="en-US" altLang="ja-JP" sz="900" dirty="0">
                <a:latin typeface="+mn-ea"/>
              </a:rPr>
              <a:t>20200501</a:t>
            </a:r>
            <a:r>
              <a:rPr kumimoji="1" lang="ja-JP" altLang="en-US" sz="900" dirty="0">
                <a:latin typeface="+mn-ea"/>
              </a:rPr>
              <a:t> 豊洲運河</a:t>
            </a:r>
            <a:endParaRPr kumimoji="1" lang="en-US" altLang="ja-JP" sz="900" dirty="0">
              <a:latin typeface="+mn-ea"/>
            </a:endParaRPr>
          </a:p>
          <a:p>
            <a:r>
              <a:rPr kumimoji="1" lang="ja-JP" altLang="en-US" sz="900" dirty="0">
                <a:latin typeface="+mn-ea"/>
              </a:rPr>
              <a:t>（ウォーキング中　</a:t>
            </a:r>
            <a:r>
              <a:rPr kumimoji="1" lang="en-US" altLang="ja-JP" sz="900" dirty="0">
                <a:latin typeface="+mn-ea"/>
              </a:rPr>
              <a:t>S</a:t>
            </a:r>
            <a:r>
              <a:rPr kumimoji="1" lang="ja-JP" altLang="en-US" sz="900" dirty="0">
                <a:latin typeface="+mn-ea"/>
              </a:rPr>
              <a:t>）</a:t>
            </a:r>
            <a:endParaRPr kumimoji="1" lang="en-US" altLang="ja-JP" sz="900" dirty="0">
              <a:latin typeface="+mn-ea"/>
            </a:endParaRPr>
          </a:p>
          <a:p>
            <a:r>
              <a:rPr kumimoji="1" lang="ja-JP" altLang="en-US" sz="900" dirty="0">
                <a:latin typeface="+mn-ea"/>
              </a:rPr>
              <a:t>日没前の光の色が</a:t>
            </a:r>
            <a:endParaRPr kumimoji="1" lang="en-US" altLang="ja-JP" sz="900" dirty="0">
              <a:latin typeface="+mn-ea"/>
            </a:endParaRPr>
          </a:p>
          <a:p>
            <a:r>
              <a:rPr kumimoji="1" lang="ja-JP" altLang="en-US" sz="900" dirty="0">
                <a:latin typeface="+mn-ea"/>
              </a:rPr>
              <a:t>写り込んだ海と</a:t>
            </a:r>
            <a:endParaRPr kumimoji="1" lang="en-US" altLang="ja-JP" sz="900" dirty="0">
              <a:latin typeface="+mn-ea"/>
            </a:endParaRPr>
          </a:p>
          <a:p>
            <a:r>
              <a:rPr kumimoji="1" lang="ja-JP" altLang="en-US" sz="900" dirty="0">
                <a:latin typeface="+mn-ea"/>
              </a:rPr>
              <a:t>背景の建物群の</a:t>
            </a:r>
            <a:endParaRPr kumimoji="1" lang="en-US" altLang="ja-JP" sz="900" dirty="0">
              <a:latin typeface="+mn-ea"/>
            </a:endParaRPr>
          </a:p>
          <a:p>
            <a:r>
              <a:rPr kumimoji="1" lang="ja-JP" altLang="en-US" sz="900" dirty="0">
                <a:latin typeface="+mn-ea"/>
              </a:rPr>
              <a:t>風景の中を自転車で</a:t>
            </a:r>
            <a:endParaRPr kumimoji="1" lang="en-US" altLang="ja-JP" sz="900" dirty="0">
              <a:latin typeface="+mn-ea"/>
            </a:endParaRPr>
          </a:p>
          <a:p>
            <a:r>
              <a:rPr kumimoji="1" lang="ja-JP" altLang="en-US" sz="900" dirty="0">
                <a:latin typeface="+mn-ea"/>
              </a:rPr>
              <a:t>行きかう人々</a:t>
            </a:r>
            <a:endParaRPr kumimoji="1" lang="en-US" altLang="ja-JP" sz="900" dirty="0">
              <a:latin typeface="+mn-ea"/>
            </a:endParaRPr>
          </a:p>
          <a:p>
            <a:endParaRPr kumimoji="1" lang="en-US" altLang="ja-JP" sz="1050" dirty="0">
              <a:latin typeface="+mn-ea"/>
            </a:endParaRPr>
          </a:p>
          <a:p>
            <a:endParaRPr kumimoji="1" lang="en-US" altLang="ja-JP" sz="1050" dirty="0">
              <a:latin typeface="+mn-ea"/>
            </a:endParaRPr>
          </a:p>
        </p:txBody>
      </p:sp>
      <p:sp>
        <p:nvSpPr>
          <p:cNvPr id="37" name="テキスト ボックス 36">
            <a:extLst>
              <a:ext uri="{FF2B5EF4-FFF2-40B4-BE49-F238E27FC236}">
                <a16:creationId xmlns:a16="http://schemas.microsoft.com/office/drawing/2014/main" id="{7270A729-25CA-4810-85CC-B3B3F5A8D93A}"/>
              </a:ext>
            </a:extLst>
          </p:cNvPr>
          <p:cNvSpPr txBox="1"/>
          <p:nvPr/>
        </p:nvSpPr>
        <p:spPr>
          <a:xfrm>
            <a:off x="7543363" y="6105085"/>
            <a:ext cx="1590528" cy="661720"/>
          </a:xfrm>
          <a:prstGeom prst="rect">
            <a:avLst/>
          </a:prstGeom>
          <a:noFill/>
        </p:spPr>
        <p:txBody>
          <a:bodyPr wrap="square" rtlCol="0">
            <a:spAutoFit/>
          </a:bodyPr>
          <a:lstStyle/>
          <a:p>
            <a:endParaRPr kumimoji="1" lang="en-US" altLang="ja-JP" sz="1000" dirty="0">
              <a:latin typeface="+mn-ea"/>
            </a:endParaRPr>
          </a:p>
          <a:p>
            <a:r>
              <a:rPr kumimoji="1" lang="ja-JP" altLang="en-US" sz="900" dirty="0">
                <a:latin typeface="+mn-ea"/>
              </a:rPr>
              <a:t>図中　</a:t>
            </a:r>
            <a:endParaRPr kumimoji="1" lang="en-US" altLang="ja-JP" sz="900" dirty="0">
              <a:latin typeface="+mn-ea"/>
            </a:endParaRPr>
          </a:p>
          <a:p>
            <a:r>
              <a:rPr kumimoji="1" lang="ja-JP" altLang="en-US" sz="900" dirty="0">
                <a:latin typeface="+mn-ea"/>
              </a:rPr>
              <a:t>（</a:t>
            </a:r>
            <a:r>
              <a:rPr kumimoji="1" lang="en-US" altLang="ja-JP" sz="900" dirty="0">
                <a:latin typeface="+mn-ea"/>
              </a:rPr>
              <a:t>S</a:t>
            </a:r>
            <a:r>
              <a:rPr kumimoji="1" lang="ja-JP" altLang="en-US" sz="900" dirty="0">
                <a:latin typeface="+mn-ea"/>
              </a:rPr>
              <a:t>）　一人　</a:t>
            </a:r>
            <a:endParaRPr kumimoji="1" lang="en-US" altLang="ja-JP" sz="900" dirty="0">
              <a:latin typeface="+mn-ea"/>
            </a:endParaRPr>
          </a:p>
          <a:p>
            <a:r>
              <a:rPr kumimoji="1" lang="ja-JP" altLang="en-US" sz="900" dirty="0">
                <a:latin typeface="+mn-ea"/>
              </a:rPr>
              <a:t>（</a:t>
            </a:r>
            <a:r>
              <a:rPr kumimoji="1" lang="en-US" altLang="ja-JP" sz="900" dirty="0">
                <a:latin typeface="+mn-ea"/>
              </a:rPr>
              <a:t>F</a:t>
            </a:r>
            <a:r>
              <a:rPr kumimoji="1" lang="ja-JP" altLang="en-US" sz="900" dirty="0">
                <a:latin typeface="+mn-ea"/>
              </a:rPr>
              <a:t>）　家族・友人と一緒</a:t>
            </a:r>
            <a:endParaRPr kumimoji="1" lang="en-US" altLang="ja-JP" sz="900" dirty="0">
              <a:latin typeface="+mn-ea"/>
            </a:endParaRPr>
          </a:p>
        </p:txBody>
      </p:sp>
    </p:spTree>
    <p:extLst>
      <p:ext uri="{BB962C8B-B14F-4D97-AF65-F5344CB8AC3E}">
        <p14:creationId xmlns:p14="http://schemas.microsoft.com/office/powerpoint/2010/main" val="157369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3">
            <a:extLst>
              <a:ext uri="{FF2B5EF4-FFF2-40B4-BE49-F238E27FC236}">
                <a16:creationId xmlns:a16="http://schemas.microsoft.com/office/drawing/2014/main" id="{35EC8B57-73D0-46C0-A763-000E1C896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36" t="25287" r="15483" b="20937"/>
          <a:stretch/>
        </p:blipFill>
        <p:spPr bwMode="auto">
          <a:xfrm>
            <a:off x="2945201" y="531960"/>
            <a:ext cx="5955530" cy="332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5B438958-2261-402C-9F05-3AE7641D8C0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06000"/>
                    </a14:imgEffect>
                    <a14:imgEffect>
                      <a14:brightnessContrast bright="19000"/>
                    </a14:imgEffect>
                  </a14:imgLayer>
                </a14:imgProps>
              </a:ext>
              <a:ext uri="{28A0092B-C50C-407E-A947-70E740481C1C}">
                <a14:useLocalDpi xmlns:a14="http://schemas.microsoft.com/office/drawing/2010/main" val="0"/>
              </a:ext>
            </a:extLst>
          </a:blip>
          <a:srcRect l="8075"/>
          <a:stretch/>
        </p:blipFill>
        <p:spPr bwMode="auto">
          <a:xfrm rot="5400000">
            <a:off x="-153284" y="931584"/>
            <a:ext cx="3327665" cy="254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テキスト ボックス 27">
            <a:extLst>
              <a:ext uri="{FF2B5EF4-FFF2-40B4-BE49-F238E27FC236}">
                <a16:creationId xmlns:a16="http://schemas.microsoft.com/office/drawing/2014/main" id="{E033C27B-E965-4E38-BE0E-DBE371627560}"/>
              </a:ext>
            </a:extLst>
          </p:cNvPr>
          <p:cNvSpPr txBox="1"/>
          <p:nvPr/>
        </p:nvSpPr>
        <p:spPr>
          <a:xfrm>
            <a:off x="113125" y="43052"/>
            <a:ext cx="466794" cy="261610"/>
          </a:xfrm>
          <a:prstGeom prst="rect">
            <a:avLst/>
          </a:prstGeom>
          <a:noFill/>
        </p:spPr>
        <p:txBody>
          <a:bodyPr wrap="none" rtlCol="0">
            <a:spAutoFit/>
          </a:bodyPr>
          <a:lstStyle/>
          <a:p>
            <a:r>
              <a:rPr kumimoji="1" lang="ja-JP" altLang="en-US" sz="1100" dirty="0">
                <a:latin typeface="+mn-ea"/>
              </a:rPr>
              <a:t>自然</a:t>
            </a:r>
            <a:endParaRPr kumimoji="1" lang="ja-JP" altLang="en-US" sz="1000" dirty="0">
              <a:latin typeface="+mn-ea"/>
            </a:endParaRPr>
          </a:p>
        </p:txBody>
      </p:sp>
      <p:sp>
        <p:nvSpPr>
          <p:cNvPr id="35" name="テキスト ボックス 34">
            <a:extLst>
              <a:ext uri="{FF2B5EF4-FFF2-40B4-BE49-F238E27FC236}">
                <a16:creationId xmlns:a16="http://schemas.microsoft.com/office/drawing/2014/main" id="{EF1C64EC-8218-4610-B4F3-A9E163EED13B}"/>
              </a:ext>
            </a:extLst>
          </p:cNvPr>
          <p:cNvSpPr txBox="1"/>
          <p:nvPr/>
        </p:nvSpPr>
        <p:spPr>
          <a:xfrm>
            <a:off x="237244" y="3868721"/>
            <a:ext cx="2289223" cy="661720"/>
          </a:xfrm>
          <a:prstGeom prst="rect">
            <a:avLst/>
          </a:prstGeom>
          <a:noFill/>
        </p:spPr>
        <p:txBody>
          <a:bodyPr wrap="square" rtlCol="0">
            <a:spAutoFit/>
          </a:bodyPr>
          <a:lstStyle/>
          <a:p>
            <a:r>
              <a:rPr kumimoji="1" lang="en-US" altLang="ja-JP" sz="900" dirty="0">
                <a:latin typeface="+mn-ea"/>
              </a:rPr>
              <a:t>20180504</a:t>
            </a:r>
            <a:r>
              <a:rPr kumimoji="1" lang="ja-JP" altLang="en-US" sz="900" dirty="0">
                <a:latin typeface="+mn-ea"/>
              </a:rPr>
              <a:t>　鹿沼市　</a:t>
            </a:r>
            <a:r>
              <a:rPr kumimoji="1" lang="en-US" altLang="ja-JP" sz="900" dirty="0">
                <a:latin typeface="+mn-ea"/>
              </a:rPr>
              <a:t>(F </a:t>
            </a:r>
            <a:r>
              <a:rPr kumimoji="1" lang="ja-JP" altLang="en-US" sz="900" dirty="0">
                <a:latin typeface="+mn-ea"/>
              </a:rPr>
              <a:t>）</a:t>
            </a:r>
            <a:endParaRPr kumimoji="1" lang="en-US" altLang="ja-JP" sz="900" dirty="0">
              <a:latin typeface="+mn-ea"/>
            </a:endParaRPr>
          </a:p>
          <a:p>
            <a:r>
              <a:rPr kumimoji="1" lang="ja-JP" altLang="en-US" sz="900" dirty="0">
                <a:latin typeface="+mn-ea"/>
              </a:rPr>
              <a:t>田植え前の水田に映りこむ風景</a:t>
            </a:r>
            <a:endParaRPr kumimoji="1" lang="en-US" altLang="ja-JP" sz="900" dirty="0">
              <a:latin typeface="+mn-ea"/>
            </a:endParaRPr>
          </a:p>
          <a:p>
            <a:r>
              <a:rPr kumimoji="1" lang="ja-JP" altLang="en-US" sz="900" dirty="0">
                <a:latin typeface="+mn-ea"/>
              </a:rPr>
              <a:t>静寂　</a:t>
            </a:r>
            <a:endParaRPr kumimoji="1" lang="en-US" altLang="ja-JP" sz="900" dirty="0">
              <a:latin typeface="+mn-ea"/>
            </a:endParaRPr>
          </a:p>
          <a:p>
            <a:r>
              <a:rPr kumimoji="1" lang="en-US" altLang="ja-JP" sz="1000" dirty="0">
                <a:latin typeface="+mn-ea"/>
              </a:rPr>
              <a:t> </a:t>
            </a:r>
            <a:endParaRPr kumimoji="1" lang="ja-JP" altLang="en-US" sz="1000" dirty="0">
              <a:latin typeface="+mn-ea"/>
            </a:endParaRPr>
          </a:p>
        </p:txBody>
      </p:sp>
      <p:sp>
        <p:nvSpPr>
          <p:cNvPr id="38" name="テキスト ボックス 37">
            <a:extLst>
              <a:ext uri="{FF2B5EF4-FFF2-40B4-BE49-F238E27FC236}">
                <a16:creationId xmlns:a16="http://schemas.microsoft.com/office/drawing/2014/main" id="{25CE43F0-9942-4B37-B9B4-DE801F4A4B7E}"/>
              </a:ext>
            </a:extLst>
          </p:cNvPr>
          <p:cNvSpPr txBox="1"/>
          <p:nvPr/>
        </p:nvSpPr>
        <p:spPr>
          <a:xfrm>
            <a:off x="2857978" y="3897178"/>
            <a:ext cx="2831764" cy="369332"/>
          </a:xfrm>
          <a:prstGeom prst="rect">
            <a:avLst/>
          </a:prstGeom>
          <a:noFill/>
        </p:spPr>
        <p:txBody>
          <a:bodyPr wrap="square" rtlCol="0">
            <a:spAutoFit/>
          </a:bodyPr>
          <a:lstStyle/>
          <a:p>
            <a:r>
              <a:rPr kumimoji="1" lang="en-US" altLang="ja-JP" sz="900" dirty="0">
                <a:latin typeface="+mn-ea"/>
              </a:rPr>
              <a:t>201700503</a:t>
            </a:r>
            <a:r>
              <a:rPr kumimoji="1" lang="ja-JP" altLang="en-US" sz="900" dirty="0">
                <a:latin typeface="+mn-ea"/>
              </a:rPr>
              <a:t>　新潟　（</a:t>
            </a:r>
            <a:r>
              <a:rPr kumimoji="1" lang="en-US" altLang="ja-JP" sz="900" dirty="0">
                <a:latin typeface="+mn-ea"/>
              </a:rPr>
              <a:t>F</a:t>
            </a:r>
            <a:r>
              <a:rPr kumimoji="1" lang="ja-JP" altLang="en-US" sz="900" dirty="0">
                <a:latin typeface="+mn-ea"/>
              </a:rPr>
              <a:t> 家族）</a:t>
            </a:r>
            <a:endParaRPr kumimoji="1" lang="en-US" altLang="ja-JP" sz="900" dirty="0">
              <a:latin typeface="+mn-ea"/>
            </a:endParaRPr>
          </a:p>
          <a:p>
            <a:r>
              <a:rPr kumimoji="1" lang="ja-JP" altLang="en-US" sz="900" dirty="0">
                <a:latin typeface="+mn-ea"/>
              </a:rPr>
              <a:t>どこまでも続く広大な水田　コメの国を実感</a:t>
            </a:r>
          </a:p>
        </p:txBody>
      </p:sp>
      <p:sp>
        <p:nvSpPr>
          <p:cNvPr id="37" name="テキスト ボックス 36">
            <a:extLst>
              <a:ext uri="{FF2B5EF4-FFF2-40B4-BE49-F238E27FC236}">
                <a16:creationId xmlns:a16="http://schemas.microsoft.com/office/drawing/2014/main" id="{7270A729-25CA-4810-85CC-B3B3F5A8D93A}"/>
              </a:ext>
            </a:extLst>
          </p:cNvPr>
          <p:cNvSpPr txBox="1"/>
          <p:nvPr/>
        </p:nvSpPr>
        <p:spPr>
          <a:xfrm>
            <a:off x="7366900" y="6105085"/>
            <a:ext cx="1590528" cy="661720"/>
          </a:xfrm>
          <a:prstGeom prst="rect">
            <a:avLst/>
          </a:prstGeom>
          <a:noFill/>
        </p:spPr>
        <p:txBody>
          <a:bodyPr wrap="square" rtlCol="0">
            <a:spAutoFit/>
          </a:bodyPr>
          <a:lstStyle/>
          <a:p>
            <a:endParaRPr kumimoji="1" lang="en-US" altLang="ja-JP" sz="1000" dirty="0">
              <a:latin typeface="+mn-ea"/>
            </a:endParaRPr>
          </a:p>
          <a:p>
            <a:r>
              <a:rPr kumimoji="1" lang="ja-JP" altLang="en-US" sz="900" dirty="0">
                <a:latin typeface="+mn-ea"/>
              </a:rPr>
              <a:t>図中　</a:t>
            </a:r>
            <a:endParaRPr kumimoji="1" lang="en-US" altLang="ja-JP" sz="900" dirty="0">
              <a:latin typeface="+mn-ea"/>
            </a:endParaRPr>
          </a:p>
          <a:p>
            <a:r>
              <a:rPr kumimoji="1" lang="ja-JP" altLang="en-US" sz="900" dirty="0">
                <a:latin typeface="+mn-ea"/>
              </a:rPr>
              <a:t>（</a:t>
            </a:r>
            <a:r>
              <a:rPr kumimoji="1" lang="en-US" altLang="ja-JP" sz="900" dirty="0">
                <a:latin typeface="+mn-ea"/>
              </a:rPr>
              <a:t>S</a:t>
            </a:r>
            <a:r>
              <a:rPr kumimoji="1" lang="ja-JP" altLang="en-US" sz="900" dirty="0">
                <a:latin typeface="+mn-ea"/>
              </a:rPr>
              <a:t>）　一人　</a:t>
            </a:r>
            <a:endParaRPr kumimoji="1" lang="en-US" altLang="ja-JP" sz="900" dirty="0">
              <a:latin typeface="+mn-ea"/>
            </a:endParaRPr>
          </a:p>
          <a:p>
            <a:r>
              <a:rPr kumimoji="1" lang="ja-JP" altLang="en-US" sz="900" dirty="0">
                <a:latin typeface="+mn-ea"/>
              </a:rPr>
              <a:t>（</a:t>
            </a:r>
            <a:r>
              <a:rPr kumimoji="1" lang="en-US" altLang="ja-JP" sz="900" dirty="0">
                <a:latin typeface="+mn-ea"/>
              </a:rPr>
              <a:t>F</a:t>
            </a:r>
            <a:r>
              <a:rPr kumimoji="1" lang="ja-JP" altLang="en-US" sz="900" dirty="0">
                <a:latin typeface="+mn-ea"/>
              </a:rPr>
              <a:t>）　家族・友人と一緒</a:t>
            </a:r>
            <a:endParaRPr kumimoji="1" lang="en-US" altLang="ja-JP" sz="900" dirty="0">
              <a:latin typeface="+mn-ea"/>
            </a:endParaRPr>
          </a:p>
        </p:txBody>
      </p:sp>
    </p:spTree>
    <p:extLst>
      <p:ext uri="{BB962C8B-B14F-4D97-AF65-F5344CB8AC3E}">
        <p14:creationId xmlns:p14="http://schemas.microsoft.com/office/powerpoint/2010/main" val="408715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a:extLst>
              <a:ext uri="{FF2B5EF4-FFF2-40B4-BE49-F238E27FC236}">
                <a16:creationId xmlns:a16="http://schemas.microsoft.com/office/drawing/2014/main" id="{5202702D-2350-4E28-804B-FB26DC89B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10" y="489801"/>
            <a:ext cx="3152137" cy="220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a:extLst>
              <a:ext uri="{FF2B5EF4-FFF2-40B4-BE49-F238E27FC236}">
                <a16:creationId xmlns:a16="http://schemas.microsoft.com/office/drawing/2014/main" id="{2FE303D7-3D54-488D-B532-16058E330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66" b="-45"/>
          <a:stretch/>
        </p:blipFill>
        <p:spPr bwMode="auto">
          <a:xfrm>
            <a:off x="6250377" y="1196954"/>
            <a:ext cx="2814631" cy="346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75817D20-0B9F-4B89-9F49-5965BBFF2E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90"/>
          <a:stretch/>
        </p:blipFill>
        <p:spPr bwMode="auto">
          <a:xfrm rot="5400000">
            <a:off x="3163994" y="1603171"/>
            <a:ext cx="3463093" cy="265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テキスト ボックス 27">
            <a:extLst>
              <a:ext uri="{FF2B5EF4-FFF2-40B4-BE49-F238E27FC236}">
                <a16:creationId xmlns:a16="http://schemas.microsoft.com/office/drawing/2014/main" id="{E033C27B-E965-4E38-BE0E-DBE371627560}"/>
              </a:ext>
            </a:extLst>
          </p:cNvPr>
          <p:cNvSpPr txBox="1"/>
          <p:nvPr/>
        </p:nvSpPr>
        <p:spPr>
          <a:xfrm>
            <a:off x="113125" y="43052"/>
            <a:ext cx="2018501" cy="261610"/>
          </a:xfrm>
          <a:prstGeom prst="rect">
            <a:avLst/>
          </a:prstGeom>
          <a:noFill/>
        </p:spPr>
        <p:txBody>
          <a:bodyPr wrap="none" rtlCol="0">
            <a:spAutoFit/>
          </a:bodyPr>
          <a:lstStyle/>
          <a:p>
            <a:r>
              <a:rPr kumimoji="1" lang="ja-JP" altLang="en-US" sz="1100" dirty="0">
                <a:latin typeface="+mn-ea"/>
              </a:rPr>
              <a:t>都市の風景とアクティビティ</a:t>
            </a:r>
            <a:endParaRPr kumimoji="1" lang="ja-JP" altLang="en-US" sz="1000" dirty="0">
              <a:latin typeface="+mn-ea"/>
            </a:endParaRPr>
          </a:p>
        </p:txBody>
      </p:sp>
      <p:sp>
        <p:nvSpPr>
          <p:cNvPr id="29" name="テキスト ボックス 28">
            <a:extLst>
              <a:ext uri="{FF2B5EF4-FFF2-40B4-BE49-F238E27FC236}">
                <a16:creationId xmlns:a16="http://schemas.microsoft.com/office/drawing/2014/main" id="{C324A1A7-ACED-4E67-991F-214F7BDC21C1}"/>
              </a:ext>
            </a:extLst>
          </p:cNvPr>
          <p:cNvSpPr txBox="1"/>
          <p:nvPr/>
        </p:nvSpPr>
        <p:spPr>
          <a:xfrm>
            <a:off x="150404" y="2695074"/>
            <a:ext cx="2347117" cy="369332"/>
          </a:xfrm>
          <a:prstGeom prst="rect">
            <a:avLst/>
          </a:prstGeom>
          <a:noFill/>
        </p:spPr>
        <p:txBody>
          <a:bodyPr wrap="none" rtlCol="0">
            <a:spAutoFit/>
          </a:bodyPr>
          <a:lstStyle/>
          <a:p>
            <a:r>
              <a:rPr kumimoji="1" lang="en-US" altLang="ja-JP" sz="900" dirty="0">
                <a:latin typeface="+mn-ea"/>
              </a:rPr>
              <a:t>20180503 </a:t>
            </a:r>
            <a:r>
              <a:rPr kumimoji="1" lang="ja-JP" altLang="en-US" sz="900" dirty="0">
                <a:latin typeface="+mn-ea"/>
              </a:rPr>
              <a:t>みなとみらいグランモール（</a:t>
            </a:r>
            <a:r>
              <a:rPr kumimoji="1" lang="en-US" altLang="ja-JP" sz="900" dirty="0">
                <a:latin typeface="+mn-ea"/>
              </a:rPr>
              <a:t>F)</a:t>
            </a:r>
          </a:p>
          <a:p>
            <a:r>
              <a:rPr kumimoji="1" lang="ja-JP" altLang="en-US" sz="900" dirty="0">
                <a:latin typeface="+mn-ea"/>
              </a:rPr>
              <a:t>水の音と子供の声　　</a:t>
            </a:r>
            <a:endParaRPr kumimoji="1" lang="ja-JP" altLang="en-US" sz="800" dirty="0">
              <a:latin typeface="+mn-ea"/>
            </a:endParaRPr>
          </a:p>
        </p:txBody>
      </p:sp>
      <p:sp>
        <p:nvSpPr>
          <p:cNvPr id="34" name="テキスト ボックス 33">
            <a:extLst>
              <a:ext uri="{FF2B5EF4-FFF2-40B4-BE49-F238E27FC236}">
                <a16:creationId xmlns:a16="http://schemas.microsoft.com/office/drawing/2014/main" id="{FE104D41-71D6-4F5E-96BE-01C903B76B82}"/>
              </a:ext>
            </a:extLst>
          </p:cNvPr>
          <p:cNvSpPr txBox="1"/>
          <p:nvPr/>
        </p:nvSpPr>
        <p:spPr>
          <a:xfrm>
            <a:off x="3386113" y="6423497"/>
            <a:ext cx="3018853" cy="369332"/>
          </a:xfrm>
          <a:prstGeom prst="rect">
            <a:avLst/>
          </a:prstGeom>
          <a:noFill/>
        </p:spPr>
        <p:txBody>
          <a:bodyPr wrap="square" rtlCol="0">
            <a:spAutoFit/>
          </a:bodyPr>
          <a:lstStyle/>
          <a:p>
            <a:r>
              <a:rPr kumimoji="1" lang="en-US" altLang="ja-JP" sz="900" dirty="0">
                <a:latin typeface="+mn-ea"/>
              </a:rPr>
              <a:t>20170806</a:t>
            </a:r>
            <a:r>
              <a:rPr kumimoji="1" lang="ja-JP" altLang="en-US" sz="900" dirty="0">
                <a:latin typeface="+mn-ea"/>
              </a:rPr>
              <a:t>　函館　</a:t>
            </a:r>
            <a:r>
              <a:rPr kumimoji="1" lang="en-US" altLang="ja-JP" sz="900" dirty="0">
                <a:latin typeface="+mn-ea"/>
              </a:rPr>
              <a:t>(F </a:t>
            </a:r>
            <a:r>
              <a:rPr kumimoji="1" lang="ja-JP" altLang="en-US" sz="900" dirty="0">
                <a:latin typeface="+mn-ea"/>
              </a:rPr>
              <a:t>）</a:t>
            </a:r>
            <a:endParaRPr kumimoji="1" lang="en-US" altLang="ja-JP" sz="900" dirty="0">
              <a:latin typeface="+mn-ea"/>
            </a:endParaRPr>
          </a:p>
          <a:p>
            <a:r>
              <a:rPr kumimoji="1" lang="ja-JP" altLang="en-US" sz="900" dirty="0">
                <a:latin typeface="+mn-ea"/>
              </a:rPr>
              <a:t>丘から海へと下る坂道海に吸い込まれていく錯覚</a:t>
            </a:r>
          </a:p>
        </p:txBody>
      </p:sp>
      <p:sp>
        <p:nvSpPr>
          <p:cNvPr id="39" name="テキスト ボックス 38">
            <a:extLst>
              <a:ext uri="{FF2B5EF4-FFF2-40B4-BE49-F238E27FC236}">
                <a16:creationId xmlns:a16="http://schemas.microsoft.com/office/drawing/2014/main" id="{85E73672-3756-4969-AAA6-B616E78CCC2C}"/>
              </a:ext>
            </a:extLst>
          </p:cNvPr>
          <p:cNvSpPr txBox="1"/>
          <p:nvPr/>
        </p:nvSpPr>
        <p:spPr>
          <a:xfrm>
            <a:off x="6220871" y="4660047"/>
            <a:ext cx="2603855" cy="661720"/>
          </a:xfrm>
          <a:prstGeom prst="rect">
            <a:avLst/>
          </a:prstGeom>
          <a:noFill/>
        </p:spPr>
        <p:txBody>
          <a:bodyPr wrap="square" rtlCol="0">
            <a:spAutoFit/>
          </a:bodyPr>
          <a:lstStyle/>
          <a:p>
            <a:r>
              <a:rPr kumimoji="1" lang="en-US" altLang="ja-JP" sz="900" dirty="0">
                <a:latin typeface="+mn-ea"/>
              </a:rPr>
              <a:t>20171103</a:t>
            </a:r>
            <a:r>
              <a:rPr kumimoji="1" lang="ja-JP" altLang="en-US" sz="900" dirty="0">
                <a:latin typeface="+mn-ea"/>
              </a:rPr>
              <a:t>　豊洲運河（</a:t>
            </a:r>
            <a:r>
              <a:rPr kumimoji="1" lang="en-US" altLang="ja-JP" sz="900" dirty="0">
                <a:latin typeface="+mn-ea"/>
              </a:rPr>
              <a:t>F)</a:t>
            </a:r>
          </a:p>
          <a:p>
            <a:r>
              <a:rPr kumimoji="1" lang="ja-JP" altLang="en-US" sz="900" dirty="0">
                <a:latin typeface="+mn-ea"/>
              </a:rPr>
              <a:t>鱗雲と建物に反射した光が運河に水盤に映る</a:t>
            </a:r>
            <a:endParaRPr kumimoji="1" lang="en-US" altLang="ja-JP" sz="900" dirty="0">
              <a:latin typeface="+mn-ea"/>
            </a:endParaRPr>
          </a:p>
          <a:p>
            <a:r>
              <a:rPr kumimoji="1" lang="ja-JP" altLang="en-US" sz="900" dirty="0">
                <a:latin typeface="+mn-ea"/>
              </a:rPr>
              <a:t>散策する人たち　話し声</a:t>
            </a:r>
            <a:endParaRPr kumimoji="1" lang="en-US" altLang="ja-JP" sz="900" dirty="0">
              <a:latin typeface="+mn-ea"/>
            </a:endParaRPr>
          </a:p>
          <a:p>
            <a:endParaRPr kumimoji="1" lang="en-US" altLang="ja-JP" sz="1000" dirty="0">
              <a:latin typeface="+mn-ea"/>
            </a:endParaRPr>
          </a:p>
        </p:txBody>
      </p:sp>
      <p:sp>
        <p:nvSpPr>
          <p:cNvPr id="40" name="テキスト ボックス 39">
            <a:extLst>
              <a:ext uri="{FF2B5EF4-FFF2-40B4-BE49-F238E27FC236}">
                <a16:creationId xmlns:a16="http://schemas.microsoft.com/office/drawing/2014/main" id="{25766810-1CBB-48AB-927A-E67DEFDCD898}"/>
              </a:ext>
            </a:extLst>
          </p:cNvPr>
          <p:cNvSpPr txBox="1"/>
          <p:nvPr/>
        </p:nvSpPr>
        <p:spPr>
          <a:xfrm>
            <a:off x="3481837" y="4660046"/>
            <a:ext cx="2827407" cy="830997"/>
          </a:xfrm>
          <a:prstGeom prst="rect">
            <a:avLst/>
          </a:prstGeom>
          <a:noFill/>
        </p:spPr>
        <p:txBody>
          <a:bodyPr wrap="square" rtlCol="0">
            <a:spAutoFit/>
          </a:bodyPr>
          <a:lstStyle/>
          <a:p>
            <a:r>
              <a:rPr kumimoji="1" lang="en-US" altLang="ja-JP" sz="900" dirty="0">
                <a:latin typeface="+mn-ea"/>
              </a:rPr>
              <a:t>20200501</a:t>
            </a:r>
            <a:r>
              <a:rPr kumimoji="1" lang="ja-JP" altLang="en-US" sz="900" dirty="0">
                <a:latin typeface="+mn-ea"/>
              </a:rPr>
              <a:t> 豊洲運河（ウォーキング中　</a:t>
            </a:r>
            <a:r>
              <a:rPr kumimoji="1" lang="en-US" altLang="ja-JP" sz="900" dirty="0">
                <a:latin typeface="+mn-ea"/>
              </a:rPr>
              <a:t>S</a:t>
            </a:r>
            <a:r>
              <a:rPr kumimoji="1" lang="ja-JP" altLang="en-US" sz="900" dirty="0">
                <a:latin typeface="+mn-ea"/>
              </a:rPr>
              <a:t>）</a:t>
            </a:r>
            <a:endParaRPr kumimoji="1" lang="en-US" altLang="ja-JP" sz="900" dirty="0">
              <a:latin typeface="+mn-ea"/>
            </a:endParaRPr>
          </a:p>
          <a:p>
            <a:r>
              <a:rPr kumimoji="1" lang="ja-JP" altLang="en-US" sz="900" dirty="0">
                <a:latin typeface="+mn-ea"/>
              </a:rPr>
              <a:t>日没前の光の色が写り込んだ海と背景の建築群の</a:t>
            </a:r>
            <a:endParaRPr kumimoji="1" lang="en-US" altLang="ja-JP" sz="900" dirty="0">
              <a:latin typeface="+mn-ea"/>
            </a:endParaRPr>
          </a:p>
          <a:p>
            <a:r>
              <a:rPr kumimoji="1" lang="ja-JP" altLang="en-US" sz="900" dirty="0">
                <a:latin typeface="+mn-ea"/>
              </a:rPr>
              <a:t>風景の中を自転車で行きかう人々</a:t>
            </a:r>
            <a:endParaRPr kumimoji="1" lang="en-US" altLang="ja-JP" sz="900" dirty="0">
              <a:latin typeface="+mn-ea"/>
            </a:endParaRPr>
          </a:p>
          <a:p>
            <a:endParaRPr kumimoji="1" lang="en-US" altLang="ja-JP" sz="1050" dirty="0">
              <a:latin typeface="+mn-ea"/>
            </a:endParaRPr>
          </a:p>
          <a:p>
            <a:endParaRPr kumimoji="1" lang="en-US" altLang="ja-JP" sz="1050" dirty="0">
              <a:latin typeface="+mn-ea"/>
            </a:endParaRPr>
          </a:p>
        </p:txBody>
      </p:sp>
      <p:pic>
        <p:nvPicPr>
          <p:cNvPr id="41" name="Picture 6">
            <a:extLst>
              <a:ext uri="{FF2B5EF4-FFF2-40B4-BE49-F238E27FC236}">
                <a16:creationId xmlns:a16="http://schemas.microsoft.com/office/drawing/2014/main" id="{DBD82CAE-CE10-4516-A06B-4F3E2C45B5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832"/>
          <a:stretch/>
        </p:blipFill>
        <p:spPr bwMode="auto">
          <a:xfrm rot="5400000">
            <a:off x="-34353" y="3311357"/>
            <a:ext cx="3692000" cy="314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9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B9EDB-4DB1-4DA0-A393-DD69A9226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956" y="465157"/>
            <a:ext cx="3204593" cy="23742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descr="建物, 天井, 水, 部屋 が含まれている画像&#10;&#10;自動的に生成された説明">
            <a:extLst>
              <a:ext uri="{FF2B5EF4-FFF2-40B4-BE49-F238E27FC236}">
                <a16:creationId xmlns:a16="http://schemas.microsoft.com/office/drawing/2014/main" id="{80063071-35FE-4B46-BEFE-FA48A1202AAA}"/>
              </a:ext>
            </a:extLst>
          </p:cNvPr>
          <p:cNvPicPr>
            <a:picLocks noChangeAspect="1"/>
          </p:cNvPicPr>
          <p:nvPr/>
        </p:nvPicPr>
        <p:blipFill rotWithShape="1">
          <a:blip r:embed="rId3">
            <a:extLst>
              <a:ext uri="{28A0092B-C50C-407E-A947-70E740481C1C}">
                <a14:useLocalDpi xmlns:a14="http://schemas.microsoft.com/office/drawing/2010/main" val="0"/>
              </a:ext>
            </a:extLst>
          </a:blip>
          <a:srcRect l="11497" r="4684" b="-7"/>
          <a:stretch/>
        </p:blipFill>
        <p:spPr>
          <a:xfrm>
            <a:off x="393331" y="455270"/>
            <a:ext cx="3771772" cy="3395344"/>
          </a:xfrm>
          <a:prstGeom prst="rect">
            <a:avLst/>
          </a:prstGeom>
        </p:spPr>
      </p:pic>
      <p:pic>
        <p:nvPicPr>
          <p:cNvPr id="3076" name="Picture 4">
            <a:extLst>
              <a:ext uri="{FF2B5EF4-FFF2-40B4-BE49-F238E27FC236}">
                <a16:creationId xmlns:a16="http://schemas.microsoft.com/office/drawing/2014/main" id="{F4C63F28-8B57-4CBF-94FC-8C0024295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26338" y="3622009"/>
            <a:ext cx="2984821" cy="22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89B21001-70C7-4C42-8D51-03D5837FB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32" y="4200807"/>
            <a:ext cx="3512863" cy="203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テキスト ボックス 27">
            <a:extLst>
              <a:ext uri="{FF2B5EF4-FFF2-40B4-BE49-F238E27FC236}">
                <a16:creationId xmlns:a16="http://schemas.microsoft.com/office/drawing/2014/main" id="{E033C27B-E965-4E38-BE0E-DBE371627560}"/>
              </a:ext>
            </a:extLst>
          </p:cNvPr>
          <p:cNvSpPr txBox="1"/>
          <p:nvPr/>
        </p:nvSpPr>
        <p:spPr>
          <a:xfrm>
            <a:off x="113125" y="43052"/>
            <a:ext cx="2582758" cy="261610"/>
          </a:xfrm>
          <a:prstGeom prst="rect">
            <a:avLst/>
          </a:prstGeom>
          <a:noFill/>
        </p:spPr>
        <p:txBody>
          <a:bodyPr wrap="none" rtlCol="0">
            <a:spAutoFit/>
          </a:bodyPr>
          <a:lstStyle/>
          <a:p>
            <a:r>
              <a:rPr kumimoji="1" lang="ja-JP" altLang="en-US" sz="1100" dirty="0">
                <a:latin typeface="+mn-ea"/>
              </a:rPr>
              <a:t>　設計者が意図した　自然との関係性</a:t>
            </a:r>
            <a:endParaRPr kumimoji="1" lang="ja-JP" altLang="en-US" sz="1000" dirty="0">
              <a:latin typeface="+mn-ea"/>
            </a:endParaRPr>
          </a:p>
        </p:txBody>
      </p:sp>
      <p:sp>
        <p:nvSpPr>
          <p:cNvPr id="31" name="テキスト ボックス 30">
            <a:extLst>
              <a:ext uri="{FF2B5EF4-FFF2-40B4-BE49-F238E27FC236}">
                <a16:creationId xmlns:a16="http://schemas.microsoft.com/office/drawing/2014/main" id="{0D8F18AF-164D-4447-9681-CF0627F7B18A}"/>
              </a:ext>
            </a:extLst>
          </p:cNvPr>
          <p:cNvSpPr txBox="1"/>
          <p:nvPr/>
        </p:nvSpPr>
        <p:spPr>
          <a:xfrm>
            <a:off x="307003" y="3854290"/>
            <a:ext cx="3630292" cy="523220"/>
          </a:xfrm>
          <a:prstGeom prst="rect">
            <a:avLst/>
          </a:prstGeom>
          <a:noFill/>
        </p:spPr>
        <p:txBody>
          <a:bodyPr wrap="square" rtlCol="0">
            <a:spAutoFit/>
          </a:bodyPr>
          <a:lstStyle/>
          <a:p>
            <a:r>
              <a:rPr kumimoji="1" lang="en-US" altLang="ja-JP" sz="900" dirty="0">
                <a:latin typeface="+mn-ea"/>
              </a:rPr>
              <a:t>20141014</a:t>
            </a:r>
            <a:r>
              <a:rPr kumimoji="1" lang="ja-JP" altLang="en-US" sz="900" dirty="0">
                <a:latin typeface="+mn-ea"/>
              </a:rPr>
              <a:t> 　旧神奈川県立美術館（</a:t>
            </a:r>
            <a:r>
              <a:rPr kumimoji="1" lang="en-US" altLang="ja-JP" sz="900" dirty="0">
                <a:latin typeface="+mn-ea"/>
              </a:rPr>
              <a:t>S)</a:t>
            </a:r>
          </a:p>
          <a:p>
            <a:r>
              <a:rPr kumimoji="1" lang="ja-JP" altLang="en-US" sz="900" dirty="0">
                <a:latin typeface="+mn-ea"/>
              </a:rPr>
              <a:t>水盤に反射する光が揺らぎながらテラスの天井を照らす様　　静寂　</a:t>
            </a:r>
            <a:endParaRPr kumimoji="1" lang="en-US" altLang="ja-JP" sz="900" dirty="0">
              <a:latin typeface="+mn-ea"/>
            </a:endParaRPr>
          </a:p>
          <a:p>
            <a:endParaRPr kumimoji="1" lang="ja-JP" altLang="en-US" sz="1000" dirty="0">
              <a:latin typeface="+mn-ea"/>
            </a:endParaRPr>
          </a:p>
        </p:txBody>
      </p:sp>
      <p:sp>
        <p:nvSpPr>
          <p:cNvPr id="32" name="テキスト ボックス 31">
            <a:extLst>
              <a:ext uri="{FF2B5EF4-FFF2-40B4-BE49-F238E27FC236}">
                <a16:creationId xmlns:a16="http://schemas.microsoft.com/office/drawing/2014/main" id="{256B88DD-A49F-4F4E-B878-534ED054CA3F}"/>
              </a:ext>
            </a:extLst>
          </p:cNvPr>
          <p:cNvSpPr txBox="1"/>
          <p:nvPr/>
        </p:nvSpPr>
        <p:spPr>
          <a:xfrm>
            <a:off x="4308956" y="2879574"/>
            <a:ext cx="2313454" cy="369332"/>
          </a:xfrm>
          <a:prstGeom prst="rect">
            <a:avLst/>
          </a:prstGeom>
          <a:noFill/>
        </p:spPr>
        <p:txBody>
          <a:bodyPr wrap="none" rtlCol="0">
            <a:spAutoFit/>
          </a:bodyPr>
          <a:lstStyle/>
          <a:p>
            <a:r>
              <a:rPr kumimoji="1" lang="en-US" altLang="ja-JP" sz="900" dirty="0">
                <a:latin typeface="+mn-ea"/>
              </a:rPr>
              <a:t>20180923</a:t>
            </a:r>
            <a:r>
              <a:rPr kumimoji="1" lang="ja-JP" altLang="en-US" sz="900" dirty="0">
                <a:latin typeface="+mn-ea"/>
              </a:rPr>
              <a:t>　村井正誠美術館　世田谷（</a:t>
            </a:r>
            <a:r>
              <a:rPr kumimoji="1" lang="en-US" altLang="ja-JP" sz="900" dirty="0">
                <a:latin typeface="+mn-ea"/>
              </a:rPr>
              <a:t>F)</a:t>
            </a:r>
          </a:p>
          <a:p>
            <a:r>
              <a:rPr kumimoji="1" lang="ja-JP" altLang="en-US" sz="900" dirty="0">
                <a:latin typeface="+mn-ea"/>
              </a:rPr>
              <a:t>内外の連続性　水盤に映りこむ外観　</a:t>
            </a:r>
          </a:p>
        </p:txBody>
      </p:sp>
      <p:sp>
        <p:nvSpPr>
          <p:cNvPr id="33" name="テキスト ボックス 32">
            <a:extLst>
              <a:ext uri="{FF2B5EF4-FFF2-40B4-BE49-F238E27FC236}">
                <a16:creationId xmlns:a16="http://schemas.microsoft.com/office/drawing/2014/main" id="{69278879-B92B-4BB3-BCEB-BC7037EB1A8D}"/>
              </a:ext>
            </a:extLst>
          </p:cNvPr>
          <p:cNvSpPr txBox="1"/>
          <p:nvPr/>
        </p:nvSpPr>
        <p:spPr>
          <a:xfrm>
            <a:off x="6560940" y="6270423"/>
            <a:ext cx="1454244" cy="507831"/>
          </a:xfrm>
          <a:prstGeom prst="rect">
            <a:avLst/>
          </a:prstGeom>
          <a:noFill/>
        </p:spPr>
        <p:txBody>
          <a:bodyPr wrap="none" rtlCol="0">
            <a:spAutoFit/>
          </a:bodyPr>
          <a:lstStyle/>
          <a:p>
            <a:r>
              <a:rPr kumimoji="1" lang="en-US" altLang="ja-JP" sz="900" dirty="0">
                <a:latin typeface="+mn-ea"/>
              </a:rPr>
              <a:t>20191027</a:t>
            </a:r>
            <a:r>
              <a:rPr kumimoji="1" lang="ja-JP" altLang="en-US" sz="900" dirty="0">
                <a:latin typeface="+mn-ea"/>
              </a:rPr>
              <a:t>　（</a:t>
            </a:r>
            <a:r>
              <a:rPr kumimoji="1" lang="en-US" altLang="ja-JP" sz="900" dirty="0">
                <a:latin typeface="+mn-ea"/>
              </a:rPr>
              <a:t>S)</a:t>
            </a:r>
          </a:p>
          <a:p>
            <a:r>
              <a:rPr kumimoji="1" lang="ja-JP" altLang="en-US" sz="900" dirty="0">
                <a:latin typeface="+mn-ea"/>
              </a:rPr>
              <a:t>ホテルオークラ本館</a:t>
            </a:r>
            <a:endParaRPr kumimoji="1" lang="en-US" altLang="ja-JP" sz="900" dirty="0">
              <a:latin typeface="+mn-ea"/>
            </a:endParaRPr>
          </a:p>
          <a:p>
            <a:r>
              <a:rPr kumimoji="1" lang="ja-JP" altLang="en-US" sz="900" dirty="0">
                <a:latin typeface="+mn-ea"/>
              </a:rPr>
              <a:t>前庭の水盤に映るホテル</a:t>
            </a:r>
          </a:p>
        </p:txBody>
      </p:sp>
      <p:sp>
        <p:nvSpPr>
          <p:cNvPr id="36" name="テキスト ボックス 35">
            <a:extLst>
              <a:ext uri="{FF2B5EF4-FFF2-40B4-BE49-F238E27FC236}">
                <a16:creationId xmlns:a16="http://schemas.microsoft.com/office/drawing/2014/main" id="{56D1421F-D56D-4DA2-9A24-AC7D7CCC6BF8}"/>
              </a:ext>
            </a:extLst>
          </p:cNvPr>
          <p:cNvSpPr txBox="1"/>
          <p:nvPr/>
        </p:nvSpPr>
        <p:spPr>
          <a:xfrm>
            <a:off x="307003" y="6310296"/>
            <a:ext cx="2605500" cy="507831"/>
          </a:xfrm>
          <a:prstGeom prst="rect">
            <a:avLst/>
          </a:prstGeom>
          <a:noFill/>
        </p:spPr>
        <p:txBody>
          <a:bodyPr wrap="square" rtlCol="0">
            <a:spAutoFit/>
          </a:bodyPr>
          <a:lstStyle/>
          <a:p>
            <a:r>
              <a:rPr kumimoji="1" lang="en-US" altLang="ja-JP" sz="900" dirty="0">
                <a:latin typeface="+mn-ea"/>
              </a:rPr>
              <a:t>20180429</a:t>
            </a:r>
            <a:r>
              <a:rPr kumimoji="1" lang="ja-JP" altLang="en-US" sz="900" dirty="0">
                <a:latin typeface="+mn-ea"/>
              </a:rPr>
              <a:t>　舘林美術館ロビー（</a:t>
            </a:r>
            <a:r>
              <a:rPr kumimoji="1" lang="en-US" altLang="ja-JP" sz="900" dirty="0">
                <a:latin typeface="+mn-ea"/>
              </a:rPr>
              <a:t>F</a:t>
            </a:r>
            <a:r>
              <a:rPr kumimoji="1" lang="ja-JP" altLang="en-US" sz="900" dirty="0">
                <a:latin typeface="+mn-ea"/>
              </a:rPr>
              <a:t>）</a:t>
            </a:r>
            <a:endParaRPr kumimoji="1" lang="en-US" altLang="ja-JP" sz="900" dirty="0">
              <a:latin typeface="+mn-ea"/>
            </a:endParaRPr>
          </a:p>
          <a:p>
            <a:r>
              <a:rPr kumimoji="1" lang="ja-JP" altLang="en-US" sz="900" dirty="0">
                <a:latin typeface="+mn-ea"/>
              </a:rPr>
              <a:t>外構の緑・水盤・ロビーの心地よい連続感</a:t>
            </a:r>
            <a:endParaRPr kumimoji="1" lang="en-US" altLang="ja-JP" sz="900" dirty="0">
              <a:latin typeface="+mn-ea"/>
            </a:endParaRPr>
          </a:p>
          <a:p>
            <a:r>
              <a:rPr kumimoji="1" lang="ja-JP" altLang="en-US" sz="900" dirty="0">
                <a:latin typeface="+mn-ea"/>
              </a:rPr>
              <a:t>静寂　</a:t>
            </a:r>
          </a:p>
        </p:txBody>
      </p:sp>
      <p:sp>
        <p:nvSpPr>
          <p:cNvPr id="37" name="テキスト ボックス 36">
            <a:extLst>
              <a:ext uri="{FF2B5EF4-FFF2-40B4-BE49-F238E27FC236}">
                <a16:creationId xmlns:a16="http://schemas.microsoft.com/office/drawing/2014/main" id="{7270A729-25CA-4810-85CC-B3B3F5A8D93A}"/>
              </a:ext>
            </a:extLst>
          </p:cNvPr>
          <p:cNvSpPr txBox="1"/>
          <p:nvPr/>
        </p:nvSpPr>
        <p:spPr>
          <a:xfrm>
            <a:off x="7625399" y="2152942"/>
            <a:ext cx="1590528" cy="661720"/>
          </a:xfrm>
          <a:prstGeom prst="rect">
            <a:avLst/>
          </a:prstGeom>
          <a:noFill/>
        </p:spPr>
        <p:txBody>
          <a:bodyPr wrap="square" rtlCol="0">
            <a:spAutoFit/>
          </a:bodyPr>
          <a:lstStyle/>
          <a:p>
            <a:endParaRPr kumimoji="1" lang="en-US" altLang="ja-JP" sz="1000" dirty="0">
              <a:latin typeface="+mn-ea"/>
            </a:endParaRPr>
          </a:p>
          <a:p>
            <a:r>
              <a:rPr kumimoji="1" lang="ja-JP" altLang="en-US" sz="900" dirty="0">
                <a:latin typeface="+mn-ea"/>
              </a:rPr>
              <a:t>図中　</a:t>
            </a:r>
            <a:endParaRPr kumimoji="1" lang="en-US" altLang="ja-JP" sz="900" dirty="0">
              <a:latin typeface="+mn-ea"/>
            </a:endParaRPr>
          </a:p>
          <a:p>
            <a:r>
              <a:rPr kumimoji="1" lang="ja-JP" altLang="en-US" sz="900" dirty="0">
                <a:latin typeface="+mn-ea"/>
              </a:rPr>
              <a:t>（</a:t>
            </a:r>
            <a:r>
              <a:rPr kumimoji="1" lang="en-US" altLang="ja-JP" sz="900" dirty="0">
                <a:latin typeface="+mn-ea"/>
              </a:rPr>
              <a:t>S</a:t>
            </a:r>
            <a:r>
              <a:rPr kumimoji="1" lang="ja-JP" altLang="en-US" sz="900" dirty="0">
                <a:latin typeface="+mn-ea"/>
              </a:rPr>
              <a:t>）　一人　</a:t>
            </a:r>
            <a:endParaRPr kumimoji="1" lang="en-US" altLang="ja-JP" sz="900" dirty="0">
              <a:latin typeface="+mn-ea"/>
            </a:endParaRPr>
          </a:p>
          <a:p>
            <a:r>
              <a:rPr kumimoji="1" lang="ja-JP" altLang="en-US" sz="900" dirty="0">
                <a:latin typeface="+mn-ea"/>
              </a:rPr>
              <a:t>（</a:t>
            </a:r>
            <a:r>
              <a:rPr kumimoji="1" lang="en-US" altLang="ja-JP" sz="900" dirty="0">
                <a:latin typeface="+mn-ea"/>
              </a:rPr>
              <a:t>F</a:t>
            </a:r>
            <a:r>
              <a:rPr kumimoji="1" lang="ja-JP" altLang="en-US" sz="900" dirty="0">
                <a:latin typeface="+mn-ea"/>
              </a:rPr>
              <a:t>）　家族・友人と一緒</a:t>
            </a:r>
            <a:endParaRPr kumimoji="1" lang="en-US" altLang="ja-JP" sz="900" dirty="0">
              <a:latin typeface="+mn-ea"/>
            </a:endParaRPr>
          </a:p>
        </p:txBody>
      </p:sp>
      <p:pic>
        <p:nvPicPr>
          <p:cNvPr id="41" name="Picture 6">
            <a:extLst>
              <a:ext uri="{FF2B5EF4-FFF2-40B4-BE49-F238E27FC236}">
                <a16:creationId xmlns:a16="http://schemas.microsoft.com/office/drawing/2014/main" id="{0BA1ED6D-F183-4B5C-8DC3-ABAE57790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626" y="3248905"/>
            <a:ext cx="2302644" cy="17000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1">
            <a:extLst>
              <a:ext uri="{FF2B5EF4-FFF2-40B4-BE49-F238E27FC236}">
                <a16:creationId xmlns:a16="http://schemas.microsoft.com/office/drawing/2014/main" id="{3C2CD9AF-54C6-4C79-954F-FF561443DB3B}"/>
              </a:ext>
            </a:extLst>
          </p:cNvPr>
          <p:cNvSpPr txBox="1"/>
          <p:nvPr/>
        </p:nvSpPr>
        <p:spPr>
          <a:xfrm>
            <a:off x="4263132" y="4985683"/>
            <a:ext cx="2403223" cy="661720"/>
          </a:xfrm>
          <a:prstGeom prst="rect">
            <a:avLst/>
          </a:prstGeom>
          <a:noFill/>
        </p:spPr>
        <p:txBody>
          <a:bodyPr wrap="square" rtlCol="0">
            <a:spAutoFit/>
          </a:bodyPr>
          <a:lstStyle/>
          <a:p>
            <a:r>
              <a:rPr kumimoji="1" lang="en-US" altLang="ja-JP" sz="900" dirty="0">
                <a:latin typeface="+mn-ea"/>
              </a:rPr>
              <a:t>20180503 </a:t>
            </a:r>
            <a:r>
              <a:rPr kumimoji="1" lang="ja-JP" altLang="en-US" sz="900" dirty="0">
                <a:latin typeface="+mn-ea"/>
              </a:rPr>
              <a:t>江之浦測候所　</a:t>
            </a:r>
            <a:r>
              <a:rPr kumimoji="1" lang="en-US" altLang="ja-JP" sz="900" dirty="0">
                <a:latin typeface="+mn-ea"/>
              </a:rPr>
              <a:t>(F </a:t>
            </a:r>
            <a:r>
              <a:rPr kumimoji="1" lang="ja-JP" altLang="en-US" sz="900" dirty="0">
                <a:latin typeface="+mn-ea"/>
              </a:rPr>
              <a:t>家族）</a:t>
            </a:r>
            <a:endParaRPr kumimoji="1" lang="en-US" altLang="ja-JP" sz="900" dirty="0">
              <a:latin typeface="+mn-ea"/>
            </a:endParaRPr>
          </a:p>
          <a:p>
            <a:r>
              <a:rPr kumimoji="1" lang="ja-JP" altLang="en-US" sz="900" dirty="0">
                <a:latin typeface="+mn-ea"/>
              </a:rPr>
              <a:t>海に向かう斜面を利用した</a:t>
            </a:r>
            <a:endParaRPr kumimoji="1" lang="en-US" altLang="ja-JP" sz="900" dirty="0">
              <a:latin typeface="+mn-ea"/>
            </a:endParaRPr>
          </a:p>
          <a:p>
            <a:r>
              <a:rPr kumimoji="1" lang="ja-JP" altLang="en-US" sz="900" dirty="0">
                <a:latin typeface="+mn-ea"/>
              </a:rPr>
              <a:t>屋外展示施設　</a:t>
            </a:r>
            <a:endParaRPr kumimoji="1" lang="en-US" altLang="ja-JP" sz="900" dirty="0">
              <a:latin typeface="+mn-ea"/>
            </a:endParaRPr>
          </a:p>
          <a:p>
            <a:endParaRPr kumimoji="1" lang="ja-JP" altLang="en-US" sz="1000" dirty="0">
              <a:latin typeface="+mn-ea"/>
            </a:endParaRPr>
          </a:p>
        </p:txBody>
      </p:sp>
    </p:spTree>
    <p:extLst>
      <p:ext uri="{BB962C8B-B14F-4D97-AF65-F5344CB8AC3E}">
        <p14:creationId xmlns:p14="http://schemas.microsoft.com/office/powerpoint/2010/main" val="93643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EB273D-AC9D-41E5-8274-9D0F2B791303}"/>
              </a:ext>
            </a:extLst>
          </p:cNvPr>
          <p:cNvSpPr>
            <a:spLocks noGrp="1"/>
          </p:cNvSpPr>
          <p:nvPr>
            <p:ph type="ctrTitle"/>
          </p:nvPr>
        </p:nvSpPr>
        <p:spPr>
          <a:xfrm>
            <a:off x="284479" y="1125038"/>
            <a:ext cx="4287521" cy="5541216"/>
          </a:xfrm>
          <a:noFill/>
          <a:ln>
            <a:noFill/>
          </a:ln>
        </p:spPr>
        <p:style>
          <a:lnRef idx="2">
            <a:schemeClr val="dk1"/>
          </a:lnRef>
          <a:fillRef idx="1">
            <a:schemeClr val="lt1"/>
          </a:fillRef>
          <a:effectRef idx="0">
            <a:schemeClr val="dk1"/>
          </a:effectRef>
          <a:fontRef idx="minor">
            <a:schemeClr val="dk1"/>
          </a:fontRef>
        </p:style>
        <p:txBody>
          <a:bodyPr anchor="t">
            <a:normAutofit/>
          </a:bodyPr>
          <a:lstStyle/>
          <a:p>
            <a:pPr>
              <a:lnSpc>
                <a:spcPct val="120000"/>
              </a:lnSpc>
            </a:pPr>
            <a:r>
              <a:rPr lang="ja-JP" altLang="en-US" sz="1300" b="0" dirty="0">
                <a:solidFill>
                  <a:schemeClr val="tx1">
                    <a:lumMod val="75000"/>
                    <a:lumOff val="25000"/>
                  </a:schemeClr>
                </a:solidFill>
              </a:rPr>
              <a:t>　リンダ・グラッドンは、プレゼンテーションの中で、人生</a:t>
            </a:r>
            <a:r>
              <a:rPr lang="en-US" altLang="ja-JP" sz="1300" b="0" dirty="0">
                <a:solidFill>
                  <a:schemeClr val="tx1">
                    <a:lumMod val="75000"/>
                    <a:lumOff val="25000"/>
                  </a:schemeClr>
                </a:solidFill>
              </a:rPr>
              <a:t>100</a:t>
            </a:r>
            <a:r>
              <a:rPr lang="ja-JP" altLang="en-US" sz="1300" b="0" dirty="0">
                <a:solidFill>
                  <a:schemeClr val="tx1">
                    <a:lumMod val="75000"/>
                    <a:lumOff val="25000"/>
                  </a:schemeClr>
                </a:solidFill>
              </a:rPr>
              <a:t>年時代（長寿化）により訪れる変化として、「人生のマルチステージ化」「家族構成の変化」「生涯にわたる学びの重要性」の３点を挙げています。</a:t>
            </a:r>
            <a:br>
              <a:rPr lang="en-US" altLang="ja-JP" sz="1300" b="0" dirty="0">
                <a:solidFill>
                  <a:schemeClr val="tx1">
                    <a:lumMod val="75000"/>
                    <a:lumOff val="25000"/>
                  </a:schemeClr>
                </a:solidFill>
              </a:rPr>
            </a:br>
            <a:br>
              <a:rPr lang="en-US" altLang="ja-JP" sz="1300" b="0" dirty="0">
                <a:solidFill>
                  <a:schemeClr val="tx1">
                    <a:lumMod val="75000"/>
                    <a:lumOff val="25000"/>
                  </a:schemeClr>
                </a:solidFill>
              </a:rPr>
            </a:br>
            <a:r>
              <a:rPr lang="ja-JP" altLang="en-US" sz="1300" b="0" dirty="0">
                <a:solidFill>
                  <a:schemeClr val="tx1">
                    <a:lumMod val="75000"/>
                    <a:lumOff val="25000"/>
                  </a:schemeClr>
                </a:solidFill>
              </a:rPr>
              <a:t>　この指摘を参照しながら、まずは、</a:t>
            </a:r>
            <a:r>
              <a:rPr lang="ja-JP" altLang="en-US" sz="1300" u="sng" dirty="0">
                <a:solidFill>
                  <a:schemeClr val="tx1">
                    <a:lumMod val="75000"/>
                    <a:lumOff val="25000"/>
                  </a:schemeClr>
                </a:solidFill>
              </a:rPr>
              <a:t>人生</a:t>
            </a:r>
            <a:r>
              <a:rPr lang="en-US" altLang="ja-JP" sz="1300" u="sng" dirty="0">
                <a:solidFill>
                  <a:schemeClr val="tx1">
                    <a:lumMod val="75000"/>
                    <a:lumOff val="25000"/>
                  </a:schemeClr>
                </a:solidFill>
              </a:rPr>
              <a:t>100</a:t>
            </a:r>
            <a:r>
              <a:rPr lang="ja-JP" altLang="en-US" sz="1300" u="sng" dirty="0">
                <a:solidFill>
                  <a:schemeClr val="tx1">
                    <a:lumMod val="75000"/>
                    <a:lumOff val="25000"/>
                  </a:schemeClr>
                </a:solidFill>
              </a:rPr>
              <a:t>年時代に訪れる、わたしたち個人の変化を考えてみてください。</a:t>
            </a:r>
            <a:br>
              <a:rPr lang="en-US" altLang="ja-JP" sz="1300" b="0" dirty="0">
                <a:solidFill>
                  <a:schemeClr val="tx1">
                    <a:lumMod val="75000"/>
                    <a:lumOff val="25000"/>
                  </a:schemeClr>
                </a:solidFill>
              </a:rPr>
            </a:br>
            <a:r>
              <a:rPr lang="ja-JP" altLang="en-US" sz="1300" b="0" dirty="0">
                <a:solidFill>
                  <a:schemeClr val="tx1">
                    <a:lumMod val="75000"/>
                    <a:lumOff val="25000"/>
                  </a:schemeClr>
                </a:solidFill>
              </a:rPr>
              <a:t>　重要なことは、漠然と</a:t>
            </a:r>
            <a:r>
              <a:rPr lang="en-US" altLang="ja-JP" sz="1300" b="0" dirty="0">
                <a:solidFill>
                  <a:schemeClr val="tx1">
                    <a:lumMod val="75000"/>
                    <a:lumOff val="25000"/>
                  </a:schemeClr>
                </a:solidFill>
              </a:rPr>
              <a:t> 100</a:t>
            </a:r>
            <a:r>
              <a:rPr lang="ja-JP" altLang="en-US" sz="1300" b="0" dirty="0">
                <a:solidFill>
                  <a:schemeClr val="tx1">
                    <a:lumMod val="75000"/>
                    <a:lumOff val="25000"/>
                  </a:schemeClr>
                </a:solidFill>
              </a:rPr>
              <a:t>年後の未来や、その時に存在するであろう科学技術や社会問題を考えるのではないということです。まずは、自分が</a:t>
            </a:r>
            <a:r>
              <a:rPr lang="en-US" altLang="ja-JP" sz="1300" b="0" dirty="0">
                <a:solidFill>
                  <a:schemeClr val="tx1">
                    <a:lumMod val="75000"/>
                    <a:lumOff val="25000"/>
                  </a:schemeClr>
                </a:solidFill>
              </a:rPr>
              <a:t>80</a:t>
            </a:r>
            <a:r>
              <a:rPr lang="ja-JP" altLang="en-US" sz="1300" b="0" dirty="0">
                <a:solidFill>
                  <a:schemeClr val="tx1">
                    <a:lumMod val="75000"/>
                    <a:lumOff val="25000"/>
                  </a:schemeClr>
                </a:solidFill>
              </a:rPr>
              <a:t>歳になっても健康で活動できるとしたら、どのような暮らし方や働き方を選択するかを考えてみると良いかもしれません。</a:t>
            </a:r>
            <a:br>
              <a:rPr lang="en-US" altLang="ja-JP" sz="1300" b="0" dirty="0">
                <a:solidFill>
                  <a:schemeClr val="tx1">
                    <a:lumMod val="75000"/>
                    <a:lumOff val="25000"/>
                  </a:schemeClr>
                </a:solidFill>
              </a:rPr>
            </a:br>
            <a:br>
              <a:rPr lang="en-US" altLang="ja-JP" sz="1300" b="0" dirty="0">
                <a:solidFill>
                  <a:schemeClr val="tx1">
                    <a:lumMod val="75000"/>
                    <a:lumOff val="25000"/>
                  </a:schemeClr>
                </a:solidFill>
              </a:rPr>
            </a:br>
            <a:r>
              <a:rPr lang="ja-JP" altLang="en-US" sz="1300" b="0" dirty="0">
                <a:solidFill>
                  <a:schemeClr val="tx1">
                    <a:lumMod val="75000"/>
                    <a:lumOff val="25000"/>
                  </a:schemeClr>
                </a:solidFill>
              </a:rPr>
              <a:t>　人生</a:t>
            </a:r>
            <a:r>
              <a:rPr lang="en-US" altLang="ja-JP" sz="1300" b="0" dirty="0">
                <a:solidFill>
                  <a:schemeClr val="tx1">
                    <a:lumMod val="75000"/>
                    <a:lumOff val="25000"/>
                  </a:schemeClr>
                </a:solidFill>
              </a:rPr>
              <a:t>100</a:t>
            </a:r>
            <a:r>
              <a:rPr lang="ja-JP" altLang="en-US" sz="1300" b="0" dirty="0">
                <a:solidFill>
                  <a:schemeClr val="tx1">
                    <a:lumMod val="75000"/>
                    <a:lumOff val="25000"/>
                  </a:schemeClr>
                </a:solidFill>
              </a:rPr>
              <a:t>年時代に生きる自分の姿をぼんやりと想定できたら、それぞれのライフシーンに訪れるであろう変化を考えてみます。</a:t>
            </a:r>
            <a:br>
              <a:rPr lang="en-US" altLang="ja-JP" sz="1300" b="0" dirty="0">
                <a:solidFill>
                  <a:schemeClr val="tx1">
                    <a:lumMod val="75000"/>
                    <a:lumOff val="25000"/>
                  </a:schemeClr>
                </a:solidFill>
              </a:rPr>
            </a:br>
            <a:r>
              <a:rPr lang="ja-JP" altLang="en-US" sz="1300" b="0" dirty="0">
                <a:solidFill>
                  <a:schemeClr val="tx1">
                    <a:lumMod val="75000"/>
                    <a:lumOff val="25000"/>
                  </a:schemeClr>
                </a:solidFill>
              </a:rPr>
              <a:t>　</a:t>
            </a:r>
            <a:r>
              <a:rPr lang="ja-JP" altLang="en-US" sz="1300" u="sng" dirty="0">
                <a:solidFill>
                  <a:schemeClr val="tx1">
                    <a:lumMod val="75000"/>
                    <a:lumOff val="25000"/>
                  </a:schemeClr>
                </a:solidFill>
              </a:rPr>
              <a:t>人生</a:t>
            </a:r>
            <a:r>
              <a:rPr lang="en-US" altLang="ja-JP" sz="1300" u="sng" dirty="0">
                <a:solidFill>
                  <a:schemeClr val="tx1">
                    <a:lumMod val="75000"/>
                    <a:lumOff val="25000"/>
                  </a:schemeClr>
                </a:solidFill>
              </a:rPr>
              <a:t>100</a:t>
            </a:r>
            <a:r>
              <a:rPr lang="ja-JP" altLang="en-US" sz="1300" u="sng" dirty="0">
                <a:solidFill>
                  <a:schemeClr val="tx1">
                    <a:lumMod val="75000"/>
                    <a:lumOff val="25000"/>
                  </a:schemeClr>
                </a:solidFill>
              </a:rPr>
              <a:t>年時代に際して、「自然とのつながり」の何が、どのように変化する（しない）と思いますか。</a:t>
            </a:r>
            <a:r>
              <a:rPr lang="ja-JP" altLang="en-US" sz="1300" b="0" dirty="0">
                <a:solidFill>
                  <a:schemeClr val="tx1">
                    <a:lumMod val="75000"/>
                    <a:lumOff val="25000"/>
                  </a:schemeClr>
                </a:solidFill>
              </a:rPr>
              <a:t>個人や社会の変化と照らし合わせながら、それぞれのライフシーンの変化を考えてください。</a:t>
            </a:r>
            <a:endParaRPr lang="en-US" altLang="ja-JP" sz="1300" b="0" dirty="0">
              <a:solidFill>
                <a:schemeClr val="tx1">
                  <a:lumMod val="75000"/>
                  <a:lumOff val="25000"/>
                </a:schemeClr>
              </a:solidFill>
            </a:endParaRPr>
          </a:p>
        </p:txBody>
      </p:sp>
      <p:sp>
        <p:nvSpPr>
          <p:cNvPr id="6" name="タイトル 1">
            <a:extLst>
              <a:ext uri="{FF2B5EF4-FFF2-40B4-BE49-F238E27FC236}">
                <a16:creationId xmlns:a16="http://schemas.microsoft.com/office/drawing/2014/main" id="{1569625A-B1C1-4166-BF90-293E10AF6A09}"/>
              </a:ext>
            </a:extLst>
          </p:cNvPr>
          <p:cNvSpPr txBox="1">
            <a:spLocks/>
          </p:cNvSpPr>
          <p:nvPr/>
        </p:nvSpPr>
        <p:spPr>
          <a:xfrm>
            <a:off x="284481" y="268468"/>
            <a:ext cx="7435046" cy="67564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en-US" altLang="ja-JP" sz="1800" dirty="0">
                <a:solidFill>
                  <a:schemeClr val="tx1">
                    <a:lumMod val="75000"/>
                    <a:lumOff val="25000"/>
                  </a:schemeClr>
                </a:solidFill>
              </a:rPr>
              <a:t>100</a:t>
            </a:r>
            <a:r>
              <a:rPr lang="ja-JP" altLang="en-US" sz="1800" dirty="0">
                <a:solidFill>
                  <a:schemeClr val="tx1">
                    <a:lumMod val="75000"/>
                    <a:lumOff val="25000"/>
                  </a:schemeClr>
                </a:solidFill>
              </a:rPr>
              <a:t>年後ではなく、人生</a:t>
            </a:r>
            <a:r>
              <a:rPr lang="en-US" altLang="ja-JP" sz="1800" dirty="0">
                <a:solidFill>
                  <a:schemeClr val="tx1">
                    <a:lumMod val="75000"/>
                    <a:lumOff val="25000"/>
                  </a:schemeClr>
                </a:solidFill>
              </a:rPr>
              <a:t>100</a:t>
            </a:r>
            <a:r>
              <a:rPr lang="ja-JP" altLang="en-US" sz="1800" dirty="0">
                <a:solidFill>
                  <a:schemeClr val="tx1">
                    <a:lumMod val="75000"/>
                    <a:lumOff val="25000"/>
                  </a:schemeClr>
                </a:solidFill>
              </a:rPr>
              <a:t>年時代を考える（個人ワーク：</a:t>
            </a:r>
            <a:r>
              <a:rPr lang="en-US" altLang="ja-JP" sz="1800" dirty="0">
                <a:solidFill>
                  <a:schemeClr val="tx1">
                    <a:lumMod val="75000"/>
                    <a:lumOff val="25000"/>
                  </a:schemeClr>
                </a:solidFill>
              </a:rPr>
              <a:t>15</a:t>
            </a:r>
            <a:r>
              <a:rPr lang="ja-JP" altLang="en-US" sz="1800" dirty="0">
                <a:solidFill>
                  <a:schemeClr val="tx1">
                    <a:lumMod val="75000"/>
                    <a:lumOff val="25000"/>
                  </a:schemeClr>
                </a:solidFill>
              </a:rPr>
              <a:t>分程度）</a:t>
            </a:r>
            <a:endParaRPr lang="en-US" altLang="ja-JP" sz="1800" dirty="0">
              <a:solidFill>
                <a:schemeClr val="tx1">
                  <a:lumMod val="75000"/>
                  <a:lumOff val="25000"/>
                </a:schemeClr>
              </a:solidFill>
            </a:endParaRPr>
          </a:p>
        </p:txBody>
      </p:sp>
      <p:grpSp>
        <p:nvGrpSpPr>
          <p:cNvPr id="4" name="グループ化 3">
            <a:extLst>
              <a:ext uri="{FF2B5EF4-FFF2-40B4-BE49-F238E27FC236}">
                <a16:creationId xmlns:a16="http://schemas.microsoft.com/office/drawing/2014/main" id="{18B3E074-41BC-46D8-A4A3-8F305F43A3E8}"/>
              </a:ext>
            </a:extLst>
          </p:cNvPr>
          <p:cNvGrpSpPr/>
          <p:nvPr/>
        </p:nvGrpSpPr>
        <p:grpSpPr>
          <a:xfrm>
            <a:off x="5092784" y="1112926"/>
            <a:ext cx="4051216" cy="4137303"/>
            <a:chOff x="5092784" y="2240582"/>
            <a:chExt cx="4051216" cy="4137303"/>
          </a:xfrm>
        </p:grpSpPr>
        <p:sp>
          <p:nvSpPr>
            <p:cNvPr id="3" name="正方形/長方形 2">
              <a:extLst>
                <a:ext uri="{FF2B5EF4-FFF2-40B4-BE49-F238E27FC236}">
                  <a16:creationId xmlns:a16="http://schemas.microsoft.com/office/drawing/2014/main" id="{15CF2FF7-3ECE-490D-8008-2546D63B4BB7}"/>
                </a:ext>
              </a:extLst>
            </p:cNvPr>
            <p:cNvSpPr/>
            <p:nvPr/>
          </p:nvSpPr>
          <p:spPr>
            <a:xfrm>
              <a:off x="5092784" y="2240582"/>
              <a:ext cx="4051216" cy="413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タイトル 1">
              <a:extLst>
                <a:ext uri="{FF2B5EF4-FFF2-40B4-BE49-F238E27FC236}">
                  <a16:creationId xmlns:a16="http://schemas.microsoft.com/office/drawing/2014/main" id="{5762A824-64B8-40AF-900F-E01AA6A45F2C}"/>
                </a:ext>
              </a:extLst>
            </p:cNvPr>
            <p:cNvSpPr txBox="1">
              <a:spLocks/>
            </p:cNvSpPr>
            <p:nvPr/>
          </p:nvSpPr>
          <p:spPr>
            <a:xfrm>
              <a:off x="5092784" y="2340105"/>
              <a:ext cx="3860269" cy="3656277"/>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lnSpcReduction="100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en-US" altLang="ja-JP" sz="1200" u="sng" dirty="0">
                  <a:solidFill>
                    <a:schemeClr val="tx1">
                      <a:lumMod val="75000"/>
                      <a:lumOff val="25000"/>
                    </a:schemeClr>
                  </a:solidFill>
                </a:rPr>
                <a:t>【</a:t>
              </a:r>
              <a:r>
                <a:rPr lang="ja-JP" altLang="en-US" sz="1200" u="sng" dirty="0">
                  <a:solidFill>
                    <a:schemeClr val="tx1">
                      <a:lumMod val="75000"/>
                      <a:lumOff val="25000"/>
                    </a:schemeClr>
                  </a:solidFill>
                </a:rPr>
                <a:t>人生</a:t>
              </a:r>
              <a:r>
                <a:rPr lang="en-US" altLang="ja-JP" sz="1200" u="sng" dirty="0">
                  <a:solidFill>
                    <a:schemeClr val="tx1">
                      <a:lumMod val="75000"/>
                      <a:lumOff val="25000"/>
                    </a:schemeClr>
                  </a:solidFill>
                </a:rPr>
                <a:t>100</a:t>
              </a:r>
              <a:r>
                <a:rPr lang="ja-JP" altLang="en-US" sz="1200" u="sng" dirty="0">
                  <a:solidFill>
                    <a:schemeClr val="tx1">
                      <a:lumMod val="75000"/>
                      <a:lumOff val="25000"/>
                    </a:schemeClr>
                  </a:solidFill>
                </a:rPr>
                <a:t>年時代に訪れる３つの変化</a:t>
              </a:r>
              <a:r>
                <a:rPr lang="en-US" altLang="ja-JP" sz="1200" u="sng" dirty="0">
                  <a:solidFill>
                    <a:schemeClr val="tx1">
                      <a:lumMod val="75000"/>
                      <a:lumOff val="25000"/>
                    </a:schemeClr>
                  </a:solidFill>
                </a:rPr>
                <a:t>】</a:t>
              </a:r>
              <a:r>
                <a:rPr lang="ja-JP" altLang="en-US" sz="1200" u="sng" dirty="0">
                  <a:solidFill>
                    <a:schemeClr val="tx1">
                      <a:lumMod val="75000"/>
                      <a:lumOff val="25000"/>
                    </a:schemeClr>
                  </a:solidFill>
                </a:rPr>
                <a:t>（リンダ・グラッドン）</a:t>
              </a:r>
              <a:endParaRPr lang="en-US" altLang="ja-JP" sz="1200" u="sng" dirty="0">
                <a:solidFill>
                  <a:schemeClr val="tx1">
                    <a:lumMod val="75000"/>
                    <a:lumOff val="25000"/>
                  </a:schemeClr>
                </a:solidFill>
              </a:endParaRPr>
            </a:p>
            <a:p>
              <a:pPr>
                <a:lnSpc>
                  <a:spcPct val="120000"/>
                </a:lnSpc>
              </a:pPr>
              <a:endParaRPr lang="en-US" altLang="ja-JP" sz="1200" b="0" dirty="0">
                <a:solidFill>
                  <a:schemeClr val="tx1">
                    <a:lumMod val="75000"/>
                    <a:lumOff val="25000"/>
                  </a:schemeClr>
                </a:solidFill>
              </a:endParaRPr>
            </a:p>
            <a:p>
              <a:pPr>
                <a:lnSpc>
                  <a:spcPct val="120000"/>
                </a:lnSpc>
              </a:pPr>
              <a:r>
                <a:rPr lang="ja-JP" altLang="en-US" sz="1200" b="0" dirty="0">
                  <a:solidFill>
                    <a:schemeClr val="tx1">
                      <a:lumMod val="75000"/>
                      <a:lumOff val="25000"/>
                    </a:schemeClr>
                  </a:solidFill>
                </a:rPr>
                <a:t>　首相官邸の「人生</a:t>
              </a:r>
              <a:r>
                <a:rPr lang="en-US" altLang="ja-JP" sz="1200" b="0" dirty="0">
                  <a:solidFill>
                    <a:schemeClr val="tx1">
                      <a:lumMod val="75000"/>
                      <a:lumOff val="25000"/>
                    </a:schemeClr>
                  </a:solidFill>
                </a:rPr>
                <a:t>100</a:t>
              </a:r>
              <a:r>
                <a:rPr lang="ja-JP" altLang="en-US" sz="1200" b="0" dirty="0">
                  <a:solidFill>
                    <a:schemeClr val="tx1">
                      <a:lumMod val="75000"/>
                      <a:lumOff val="25000"/>
                    </a:schemeClr>
                  </a:solidFill>
                </a:rPr>
                <a:t>年時代構想会議」の委員であるリンダ・グラッドンは、人生</a:t>
              </a:r>
              <a:r>
                <a:rPr lang="en-US" altLang="ja-JP" sz="1200" b="0" dirty="0">
                  <a:solidFill>
                    <a:schemeClr val="tx1">
                      <a:lumMod val="75000"/>
                      <a:lumOff val="25000"/>
                    </a:schemeClr>
                  </a:solidFill>
                </a:rPr>
                <a:t>100</a:t>
              </a:r>
              <a:r>
                <a:rPr lang="ja-JP" altLang="en-US" sz="1200" b="0" dirty="0">
                  <a:solidFill>
                    <a:schemeClr val="tx1">
                      <a:lumMod val="75000"/>
                      <a:lumOff val="25000"/>
                    </a:schemeClr>
                  </a:solidFill>
                </a:rPr>
                <a:t>年時代の変化として「人生のマルチステージ化」「家族構成の変化」「生涯にわたる学びの重要性」の３つを示唆した。</a:t>
              </a:r>
              <a:endParaRPr lang="en-US" altLang="ja-JP" sz="1200" b="0" dirty="0">
                <a:solidFill>
                  <a:schemeClr val="tx1">
                    <a:lumMod val="75000"/>
                    <a:lumOff val="25000"/>
                  </a:schemeClr>
                </a:solidFill>
              </a:endParaRPr>
            </a:p>
            <a:p>
              <a:pPr>
                <a:lnSpc>
                  <a:spcPct val="120000"/>
                </a:lnSpc>
              </a:pPr>
              <a:endParaRPr lang="en-US" altLang="ja-JP" sz="1200" b="0" dirty="0">
                <a:solidFill>
                  <a:schemeClr val="tx1">
                    <a:lumMod val="75000"/>
                    <a:lumOff val="25000"/>
                  </a:schemeClr>
                </a:solidFill>
              </a:endParaRPr>
            </a:p>
            <a:p>
              <a:pPr>
                <a:lnSpc>
                  <a:spcPct val="120000"/>
                </a:lnSpc>
              </a:pPr>
              <a:r>
                <a:rPr lang="ja-JP" altLang="en-US" sz="1200" b="0" dirty="0">
                  <a:solidFill>
                    <a:schemeClr val="tx1">
                      <a:lumMod val="75000"/>
                      <a:lumOff val="25000"/>
                    </a:schemeClr>
                  </a:solidFill>
                </a:rPr>
                <a:t>　特に「雇用や働き方」に関して、より長く働くためには、生涯を通じてレジリエンス（弾性力）を維持する必要があると述べている。</a:t>
              </a:r>
              <a:r>
                <a:rPr lang="en-US" altLang="ja-JP" sz="1200" b="0" dirty="0">
                  <a:solidFill>
                    <a:schemeClr val="tx1">
                      <a:lumMod val="75000"/>
                      <a:lumOff val="25000"/>
                    </a:schemeClr>
                  </a:solidFill>
                </a:rPr>
                <a:t>70</a:t>
              </a:r>
              <a:r>
                <a:rPr lang="ja-JP" altLang="en-US" sz="1200" b="0" dirty="0">
                  <a:solidFill>
                    <a:schemeClr val="tx1">
                      <a:lumMod val="75000"/>
                      <a:lumOff val="25000"/>
                    </a:schemeClr>
                  </a:solidFill>
                </a:rPr>
                <a:t>代になるまで働く意思やエネルギーを維持するためには、新たな「学びを手助けする仕事（能力向上、能力開発など）」や、「学び続けられる環境（柔軟な労働環境、休暇など）」が重要となる。このような労働の機会を拡大するためには、新しい科学技術を活用することや、多様な関係者同士の共同が重要だと述べている。</a:t>
              </a:r>
              <a:endParaRPr lang="en-US" altLang="ja-JP" sz="1200" b="0" dirty="0">
                <a:solidFill>
                  <a:schemeClr val="tx1">
                    <a:lumMod val="75000"/>
                    <a:lumOff val="25000"/>
                  </a:schemeClr>
                </a:solidFill>
              </a:endParaRPr>
            </a:p>
            <a:p>
              <a:pPr>
                <a:lnSpc>
                  <a:spcPct val="120000"/>
                </a:lnSpc>
              </a:pPr>
              <a:endParaRPr lang="en-US" altLang="ja-JP" sz="1200" b="0" dirty="0">
                <a:solidFill>
                  <a:schemeClr val="tx1">
                    <a:lumMod val="75000"/>
                    <a:lumOff val="25000"/>
                  </a:schemeClr>
                </a:solidFill>
              </a:endParaRPr>
            </a:p>
            <a:p>
              <a:pPr>
                <a:lnSpc>
                  <a:spcPct val="120000"/>
                </a:lnSpc>
              </a:pPr>
              <a:endParaRPr lang="en-US" altLang="ja-JP" sz="1200" b="0" dirty="0">
                <a:solidFill>
                  <a:schemeClr val="tx1">
                    <a:lumMod val="75000"/>
                    <a:lumOff val="25000"/>
                  </a:schemeClr>
                </a:solidFill>
              </a:endParaRPr>
            </a:p>
          </p:txBody>
        </p:sp>
        <p:sp>
          <p:nvSpPr>
            <p:cNvPr id="7" name="テキスト ボックス 6">
              <a:extLst>
                <a:ext uri="{FF2B5EF4-FFF2-40B4-BE49-F238E27FC236}">
                  <a16:creationId xmlns:a16="http://schemas.microsoft.com/office/drawing/2014/main" id="{A4788AB8-758C-4450-A4EF-A3CA629C935C}"/>
                </a:ext>
              </a:extLst>
            </p:cNvPr>
            <p:cNvSpPr txBox="1"/>
            <p:nvPr/>
          </p:nvSpPr>
          <p:spPr>
            <a:xfrm>
              <a:off x="5092784" y="5906673"/>
              <a:ext cx="3913234" cy="369332"/>
            </a:xfrm>
            <a:prstGeom prst="rect">
              <a:avLst/>
            </a:prstGeom>
            <a:noFill/>
          </p:spPr>
          <p:txBody>
            <a:bodyPr wrap="square" rtlCol="0">
              <a:spAutoFit/>
            </a:bodyPr>
            <a:lstStyle/>
            <a:p>
              <a:r>
                <a:rPr kumimoji="1" lang="ja-JP" altLang="en-US" sz="900" dirty="0">
                  <a:solidFill>
                    <a:schemeClr val="tx1">
                      <a:lumMod val="75000"/>
                      <a:lumOff val="25000"/>
                    </a:schemeClr>
                  </a:solidFill>
                </a:rPr>
                <a:t>（参考：「人生</a:t>
              </a:r>
              <a:r>
                <a:rPr kumimoji="1" lang="en-US" altLang="ja-JP" sz="900" dirty="0">
                  <a:solidFill>
                    <a:schemeClr val="tx1">
                      <a:lumMod val="75000"/>
                      <a:lumOff val="25000"/>
                    </a:schemeClr>
                  </a:solidFill>
                </a:rPr>
                <a:t>100</a:t>
              </a:r>
              <a:r>
                <a:rPr kumimoji="1" lang="ja-JP" altLang="en-US" sz="900" dirty="0">
                  <a:solidFill>
                    <a:schemeClr val="tx1">
                      <a:lumMod val="75000"/>
                      <a:lumOff val="25000"/>
                    </a:schemeClr>
                  </a:solidFill>
                </a:rPr>
                <a:t>年時代構想会議（リンダ・グラッドン提出資料）」</a:t>
              </a:r>
              <a:r>
                <a:rPr kumimoji="1" lang="en-US" altLang="ja-JP" sz="900" dirty="0">
                  <a:solidFill>
                    <a:schemeClr val="tx1">
                      <a:lumMod val="75000"/>
                      <a:lumOff val="25000"/>
                    </a:schemeClr>
                  </a:solidFill>
                </a:rPr>
                <a:t>, </a:t>
              </a:r>
              <a:r>
                <a:rPr kumimoji="1" lang="ja-JP" altLang="en-US" sz="900" dirty="0">
                  <a:solidFill>
                    <a:schemeClr val="tx1">
                      <a:lumMod val="75000"/>
                      <a:lumOff val="25000"/>
                    </a:schemeClr>
                  </a:solidFill>
                </a:rPr>
                <a:t>首相官邸</a:t>
              </a:r>
              <a:r>
                <a:rPr kumimoji="1" lang="en-US" altLang="ja-JP" sz="900" dirty="0">
                  <a:solidFill>
                    <a:schemeClr val="tx1">
                      <a:lumMod val="75000"/>
                      <a:lumOff val="25000"/>
                    </a:schemeClr>
                  </a:solidFill>
                </a:rPr>
                <a:t>,  http://www.kantei.go.jp/jp/singi/jinsei100nen/</a:t>
              </a:r>
              <a:endParaRPr kumimoji="1" lang="ja-JP" altLang="en-US" sz="900" dirty="0">
                <a:solidFill>
                  <a:schemeClr val="tx1">
                    <a:lumMod val="75000"/>
                    <a:lumOff val="25000"/>
                  </a:schemeClr>
                </a:solidFill>
              </a:endParaRPr>
            </a:p>
          </p:txBody>
        </p:sp>
      </p:grpSp>
    </p:spTree>
    <p:extLst>
      <p:ext uri="{BB962C8B-B14F-4D97-AF65-F5344CB8AC3E}">
        <p14:creationId xmlns:p14="http://schemas.microsoft.com/office/powerpoint/2010/main" val="489262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BE34293E-AFCA-44A3-8C19-42FD0D4ABE82}"/>
              </a:ext>
            </a:extLst>
          </p:cNvPr>
          <p:cNvSpPr txBox="1">
            <a:spLocks/>
          </p:cNvSpPr>
          <p:nvPr/>
        </p:nvSpPr>
        <p:spPr>
          <a:xfrm>
            <a:off x="4735365" y="6371048"/>
            <a:ext cx="4172464" cy="332534"/>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050" dirty="0">
                <a:solidFill>
                  <a:schemeClr val="tx1">
                    <a:lumMod val="75000"/>
                    <a:lumOff val="25000"/>
                  </a:schemeClr>
                </a:solidFill>
              </a:rPr>
              <a:t>お名前：鹿島建設　杉岡</a:t>
            </a:r>
            <a:endParaRPr lang="en-US" altLang="ja-JP" sz="1050" dirty="0">
              <a:solidFill>
                <a:schemeClr val="tx1">
                  <a:lumMod val="75000"/>
                  <a:lumOff val="25000"/>
                </a:schemeClr>
              </a:solidFill>
            </a:endParaRPr>
          </a:p>
        </p:txBody>
      </p:sp>
      <p:sp>
        <p:nvSpPr>
          <p:cNvPr id="4" name="タイトル 1">
            <a:extLst>
              <a:ext uri="{FF2B5EF4-FFF2-40B4-BE49-F238E27FC236}">
                <a16:creationId xmlns:a16="http://schemas.microsoft.com/office/drawing/2014/main" id="{8C687B16-812E-453C-A532-5CC704C7BD8F}"/>
              </a:ext>
            </a:extLst>
          </p:cNvPr>
          <p:cNvSpPr txBox="1">
            <a:spLocks/>
          </p:cNvSpPr>
          <p:nvPr/>
        </p:nvSpPr>
        <p:spPr>
          <a:xfrm>
            <a:off x="248989" y="434592"/>
            <a:ext cx="5122353"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１）</a:t>
            </a:r>
            <a:r>
              <a:rPr lang="ja-JP" altLang="en-US" sz="1400" u="sng" dirty="0">
                <a:solidFill>
                  <a:schemeClr val="tx1">
                    <a:lumMod val="75000"/>
                    <a:lumOff val="25000"/>
                  </a:schemeClr>
                </a:solidFill>
              </a:rPr>
              <a:t>人間が長寿化することにより起こるであろう個人の変化</a:t>
            </a:r>
            <a:endParaRPr lang="ja-JP" altLang="en-US" sz="1400" b="0" dirty="0">
              <a:solidFill>
                <a:schemeClr val="tx1">
                  <a:lumMod val="75000"/>
                  <a:lumOff val="25000"/>
                </a:schemeClr>
              </a:solidFill>
            </a:endParaRPr>
          </a:p>
        </p:txBody>
      </p:sp>
      <p:sp>
        <p:nvSpPr>
          <p:cNvPr id="5" name="タイトル 1">
            <a:extLst>
              <a:ext uri="{FF2B5EF4-FFF2-40B4-BE49-F238E27FC236}">
                <a16:creationId xmlns:a16="http://schemas.microsoft.com/office/drawing/2014/main" id="{7AA9709A-8EBB-4393-941C-5FAE627EF8F7}"/>
              </a:ext>
            </a:extLst>
          </p:cNvPr>
          <p:cNvSpPr txBox="1">
            <a:spLocks/>
          </p:cNvSpPr>
          <p:nvPr/>
        </p:nvSpPr>
        <p:spPr>
          <a:xfrm>
            <a:off x="248989" y="2227733"/>
            <a:ext cx="7659662"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２）</a:t>
            </a:r>
            <a:r>
              <a:rPr lang="ja-JP" altLang="en-US" sz="1400" u="sng" dirty="0">
                <a:solidFill>
                  <a:schemeClr val="tx1">
                    <a:lumMod val="75000"/>
                    <a:lumOff val="25000"/>
                  </a:schemeClr>
                </a:solidFill>
              </a:rPr>
              <a:t>人生</a:t>
            </a:r>
            <a:r>
              <a:rPr lang="en-US" altLang="ja-JP" sz="1400" u="sng" dirty="0">
                <a:solidFill>
                  <a:schemeClr val="tx1">
                    <a:lumMod val="75000"/>
                    <a:lumOff val="25000"/>
                  </a:schemeClr>
                </a:solidFill>
              </a:rPr>
              <a:t>100</a:t>
            </a:r>
            <a:r>
              <a:rPr lang="ja-JP" altLang="en-US" sz="1400" u="sng" dirty="0">
                <a:solidFill>
                  <a:schemeClr val="tx1">
                    <a:lumMod val="75000"/>
                    <a:lumOff val="25000"/>
                  </a:schemeClr>
                </a:solidFill>
              </a:rPr>
              <a:t>年時代の個人の変化によって生まれるであろう新たな自然とのつながり</a:t>
            </a:r>
            <a:endParaRPr lang="ja-JP" altLang="en-US" sz="1400" b="0" dirty="0">
              <a:solidFill>
                <a:schemeClr val="tx1">
                  <a:lumMod val="75000"/>
                  <a:lumOff val="25000"/>
                </a:schemeClr>
              </a:solidFill>
            </a:endParaRPr>
          </a:p>
        </p:txBody>
      </p:sp>
      <p:sp>
        <p:nvSpPr>
          <p:cNvPr id="7" name="タイトル 1">
            <a:extLst>
              <a:ext uri="{FF2B5EF4-FFF2-40B4-BE49-F238E27FC236}">
                <a16:creationId xmlns:a16="http://schemas.microsoft.com/office/drawing/2014/main" id="{4699FC92-943B-4ED1-A33A-01C5CEB3C500}"/>
              </a:ext>
            </a:extLst>
          </p:cNvPr>
          <p:cNvSpPr txBox="1">
            <a:spLocks/>
          </p:cNvSpPr>
          <p:nvPr/>
        </p:nvSpPr>
        <p:spPr>
          <a:xfrm>
            <a:off x="248989" y="4316350"/>
            <a:ext cx="7659662"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３）</a:t>
            </a:r>
            <a:r>
              <a:rPr lang="ja-JP" altLang="en-US" sz="1400" u="sng" dirty="0">
                <a:solidFill>
                  <a:schemeClr val="tx1">
                    <a:lumMod val="75000"/>
                    <a:lumOff val="25000"/>
                  </a:schemeClr>
                </a:solidFill>
              </a:rPr>
              <a:t>人生</a:t>
            </a:r>
            <a:r>
              <a:rPr lang="en-US" altLang="ja-JP" sz="1400" u="sng" dirty="0">
                <a:solidFill>
                  <a:schemeClr val="tx1">
                    <a:lumMod val="75000"/>
                    <a:lumOff val="25000"/>
                  </a:schemeClr>
                </a:solidFill>
              </a:rPr>
              <a:t>100</a:t>
            </a:r>
            <a:r>
              <a:rPr lang="ja-JP" altLang="en-US" sz="1400" u="sng" dirty="0">
                <a:solidFill>
                  <a:schemeClr val="tx1">
                    <a:lumMod val="75000"/>
                    <a:lumOff val="25000"/>
                  </a:schemeClr>
                </a:solidFill>
              </a:rPr>
              <a:t>年時代には、自然とのつながりのどのような側面・性質が重要となるか</a:t>
            </a:r>
            <a:endParaRPr lang="en-US" altLang="ja-JP" sz="1400" u="sng" dirty="0">
              <a:solidFill>
                <a:schemeClr val="tx1">
                  <a:lumMod val="75000"/>
                  <a:lumOff val="25000"/>
                </a:schemeClr>
              </a:solidFill>
            </a:endParaRPr>
          </a:p>
        </p:txBody>
      </p:sp>
      <p:sp>
        <p:nvSpPr>
          <p:cNvPr id="8" name="タイトル 1">
            <a:extLst>
              <a:ext uri="{FF2B5EF4-FFF2-40B4-BE49-F238E27FC236}">
                <a16:creationId xmlns:a16="http://schemas.microsoft.com/office/drawing/2014/main" id="{82BF58F3-F036-40DA-BD54-CF24C264BEA4}"/>
              </a:ext>
            </a:extLst>
          </p:cNvPr>
          <p:cNvSpPr txBox="1">
            <a:spLocks/>
          </p:cNvSpPr>
          <p:nvPr/>
        </p:nvSpPr>
        <p:spPr>
          <a:xfrm>
            <a:off x="280106" y="4773181"/>
            <a:ext cx="8627723" cy="1555578"/>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回答欄：インフラデザイン要件という観点から・・・</a:t>
            </a: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rPr>
              <a:t>・包括性よりたくさんのデザインの選択肢を提供する</a:t>
            </a: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latin typeface="游ゴシック" panose="020B0400000000000000" pitchFamily="50" charset="-128"/>
              </a:rPr>
              <a:t>・最初に作るときに完成形があるのではなく　</a:t>
            </a:r>
            <a:endParaRPr lang="en-US" altLang="ja-JP" sz="1400" b="0" dirty="0">
              <a:solidFill>
                <a:schemeClr val="tx1">
                  <a:lumMod val="75000"/>
                  <a:lumOff val="25000"/>
                </a:schemeClr>
              </a:solidFill>
              <a:latin typeface="游ゴシック" panose="020B0400000000000000" pitchFamily="50" charset="-128"/>
            </a:endParaRPr>
          </a:p>
          <a:p>
            <a:pPr>
              <a:lnSpc>
                <a:spcPct val="120000"/>
              </a:lnSpc>
            </a:pPr>
            <a:r>
              <a:rPr lang="ja-JP" altLang="en-US" sz="1400" b="0" dirty="0">
                <a:solidFill>
                  <a:schemeClr val="tx1">
                    <a:lumMod val="75000"/>
                    <a:lumOff val="25000"/>
                  </a:schemeClr>
                </a:solidFill>
                <a:latin typeface="游ゴシック" panose="020B0400000000000000" pitchFamily="50" charset="-128"/>
              </a:rPr>
              <a:t>　　　</a:t>
            </a:r>
            <a:r>
              <a:rPr lang="ja-JP" altLang="en-US" sz="1400" b="0" dirty="0">
                <a:solidFill>
                  <a:srgbClr val="404040"/>
                </a:solidFill>
                <a:latin typeface="游ゴシック" panose="020B0400000000000000" pitchFamily="50" charset="-128"/>
              </a:rPr>
              <a:t>時間の経過により変化する　インフラ・・・</a:t>
            </a:r>
            <a:endParaRPr lang="en-US" altLang="ja-JP" sz="1400" b="0" dirty="0">
              <a:solidFill>
                <a:srgbClr val="404040"/>
              </a:solidFill>
              <a:latin typeface="游ゴシック" panose="020B0400000000000000" pitchFamily="50" charset="-128"/>
            </a:endParaRPr>
          </a:p>
          <a:p>
            <a:pPr>
              <a:lnSpc>
                <a:spcPct val="120000"/>
              </a:lnSpc>
            </a:pPr>
            <a:r>
              <a:rPr lang="ja-JP" altLang="en-US" sz="1400" b="0" dirty="0">
                <a:solidFill>
                  <a:srgbClr val="404040"/>
                </a:solidFill>
                <a:latin typeface="游ゴシック" panose="020B0400000000000000" pitchFamily="50" charset="-128"/>
              </a:rPr>
              <a:t>　　　リノベーションしながら（昔の記憶をとどめながら）使い続けられるもののデザイン</a:t>
            </a:r>
            <a:endParaRPr lang="ja-JP" altLang="en-US" sz="1400" b="0" dirty="0"/>
          </a:p>
          <a:p>
            <a:pPr>
              <a:lnSpc>
                <a:spcPct val="120000"/>
              </a:lnSpc>
            </a:pPr>
            <a:endParaRPr lang="ja-JP" altLang="en-US" sz="1400" b="0" dirty="0">
              <a:solidFill>
                <a:schemeClr val="tx1">
                  <a:lumMod val="75000"/>
                  <a:lumOff val="25000"/>
                </a:schemeClr>
              </a:solidFill>
            </a:endParaRPr>
          </a:p>
        </p:txBody>
      </p:sp>
      <p:sp>
        <p:nvSpPr>
          <p:cNvPr id="9" name="タイトル 1">
            <a:extLst>
              <a:ext uri="{FF2B5EF4-FFF2-40B4-BE49-F238E27FC236}">
                <a16:creationId xmlns:a16="http://schemas.microsoft.com/office/drawing/2014/main" id="{B68E184E-5088-4AE8-A79E-684AFD9039F5}"/>
              </a:ext>
            </a:extLst>
          </p:cNvPr>
          <p:cNvSpPr txBox="1">
            <a:spLocks/>
          </p:cNvSpPr>
          <p:nvPr/>
        </p:nvSpPr>
        <p:spPr>
          <a:xfrm>
            <a:off x="3887714" y="85997"/>
            <a:ext cx="5256286" cy="332534"/>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en-US" altLang="ja-JP" sz="900" b="0" dirty="0">
                <a:solidFill>
                  <a:schemeClr val="tx1">
                    <a:lumMod val="75000"/>
                    <a:lumOff val="25000"/>
                  </a:schemeClr>
                </a:solidFill>
              </a:rPr>
              <a:t>【</a:t>
            </a:r>
            <a:r>
              <a:rPr lang="ja-JP" altLang="en-US" sz="900" b="0" dirty="0">
                <a:solidFill>
                  <a:schemeClr val="tx1">
                    <a:lumMod val="75000"/>
                    <a:lumOff val="25000"/>
                  </a:schemeClr>
                </a:solidFill>
              </a:rPr>
              <a:t>人生１００年時代の都市・インフラ：</a:t>
            </a:r>
            <a:r>
              <a:rPr lang="en-US" altLang="ja-JP" sz="900" b="0" dirty="0">
                <a:solidFill>
                  <a:schemeClr val="tx1">
                    <a:lumMod val="75000"/>
                    <a:lumOff val="25000"/>
                  </a:schemeClr>
                </a:solidFill>
              </a:rPr>
              <a:t>DAY</a:t>
            </a:r>
            <a:r>
              <a:rPr lang="ja-JP" altLang="en-US" sz="900" b="0" dirty="0">
                <a:solidFill>
                  <a:schemeClr val="tx1">
                    <a:lumMod val="75000"/>
                    <a:lumOff val="25000"/>
                  </a:schemeClr>
                </a:solidFill>
              </a:rPr>
              <a:t>２ワーク２人生１００年時代のライフシーンの変化</a:t>
            </a:r>
            <a:r>
              <a:rPr lang="en-US" altLang="ja-JP" sz="900" b="0" dirty="0">
                <a:solidFill>
                  <a:schemeClr val="tx1">
                    <a:lumMod val="75000"/>
                    <a:lumOff val="25000"/>
                  </a:schemeClr>
                </a:solidFill>
              </a:rPr>
              <a:t>】</a:t>
            </a:r>
            <a:endParaRPr lang="ja-JP" altLang="en-US" sz="900" b="0" dirty="0">
              <a:solidFill>
                <a:schemeClr val="tx1">
                  <a:lumMod val="75000"/>
                  <a:lumOff val="25000"/>
                </a:schemeClr>
              </a:solidFill>
            </a:endParaRPr>
          </a:p>
        </p:txBody>
      </p:sp>
      <p:sp>
        <p:nvSpPr>
          <p:cNvPr id="10" name="タイトル 1">
            <a:extLst>
              <a:ext uri="{FF2B5EF4-FFF2-40B4-BE49-F238E27FC236}">
                <a16:creationId xmlns:a16="http://schemas.microsoft.com/office/drawing/2014/main" id="{3B2367C4-4487-41FF-9D85-63FD6BE9AE1F}"/>
              </a:ext>
            </a:extLst>
          </p:cNvPr>
          <p:cNvSpPr txBox="1">
            <a:spLocks/>
          </p:cNvSpPr>
          <p:nvPr/>
        </p:nvSpPr>
        <p:spPr>
          <a:xfrm>
            <a:off x="280106" y="808508"/>
            <a:ext cx="8627723" cy="1275626"/>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回答欄：　（前回のまとめから）　　</a:t>
            </a:r>
            <a:r>
              <a:rPr lang="ja-JP" altLang="en-US" sz="1400" b="0" dirty="0">
                <a:solidFill>
                  <a:srgbClr val="404040"/>
                </a:solidFill>
                <a:latin typeface="游ゴシック" panose="020B0400000000000000" pitchFamily="50" charset="-128"/>
              </a:rPr>
              <a:t>豊かさには主観的で多様な側面がある</a:t>
            </a: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rPr>
              <a:t>・年齢による（豊かさ）を感じる感覚　が変化する　　</a:t>
            </a: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rPr>
              <a:t>・身体的感覚による違い　　　速度感・・・・時間の経過を感じる感覚の違いスケール感の違い</a:t>
            </a:r>
            <a:endParaRPr lang="en-US" altLang="ja-JP" sz="1400" b="0" dirty="0">
              <a:solidFill>
                <a:schemeClr val="tx1">
                  <a:lumMod val="75000"/>
                  <a:lumOff val="25000"/>
                </a:schemeClr>
              </a:solidFill>
            </a:endParaRPr>
          </a:p>
          <a:p>
            <a:pPr>
              <a:lnSpc>
                <a:spcPct val="120000"/>
              </a:lnSpc>
            </a:pPr>
            <a:endParaRPr lang="en-US" altLang="ja-JP" sz="1400" b="0" dirty="0">
              <a:solidFill>
                <a:schemeClr val="tx1">
                  <a:lumMod val="75000"/>
                  <a:lumOff val="25000"/>
                </a:schemeClr>
              </a:solidFill>
            </a:endParaRPr>
          </a:p>
        </p:txBody>
      </p:sp>
      <p:sp>
        <p:nvSpPr>
          <p:cNvPr id="13" name="タイトル 1">
            <a:extLst>
              <a:ext uri="{FF2B5EF4-FFF2-40B4-BE49-F238E27FC236}">
                <a16:creationId xmlns:a16="http://schemas.microsoft.com/office/drawing/2014/main" id="{CDF1F895-A802-407B-8A3A-E363398C54D5}"/>
              </a:ext>
            </a:extLst>
          </p:cNvPr>
          <p:cNvSpPr txBox="1">
            <a:spLocks/>
          </p:cNvSpPr>
          <p:nvPr/>
        </p:nvSpPr>
        <p:spPr>
          <a:xfrm>
            <a:off x="280106" y="2602288"/>
            <a:ext cx="8627723" cy="1555578"/>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回答欄：</a:t>
            </a:r>
            <a:endParaRPr lang="en-US" altLang="ja-JP" sz="1400" b="0" dirty="0">
              <a:solidFill>
                <a:schemeClr val="tx1">
                  <a:lumMod val="75000"/>
                  <a:lumOff val="25000"/>
                </a:schemeClr>
              </a:solidFill>
            </a:endParaRPr>
          </a:p>
          <a:p>
            <a:pPr>
              <a:lnSpc>
                <a:spcPct val="120000"/>
              </a:lnSpc>
            </a:pPr>
            <a:r>
              <a:rPr lang="ja-JP" altLang="en-US" sz="1400" b="0" dirty="0">
                <a:solidFill>
                  <a:schemeClr val="tx1">
                    <a:lumMod val="75000"/>
                    <a:lumOff val="25000"/>
                  </a:schemeClr>
                </a:solidFill>
              </a:rPr>
              <a:t>上記の（身体的）感覚の移り変わりに伴う　繋がり方の違い　</a:t>
            </a:r>
            <a:endParaRPr lang="en-US" altLang="ja-JP" sz="1400" b="0" dirty="0">
              <a:solidFill>
                <a:schemeClr val="tx1">
                  <a:lumMod val="75000"/>
                  <a:lumOff val="25000"/>
                </a:schemeClr>
              </a:solidFill>
            </a:endParaRPr>
          </a:p>
          <a:p>
            <a:pPr>
              <a:lnSpc>
                <a:spcPct val="120000"/>
              </a:lnSpc>
            </a:pPr>
            <a:endParaRPr lang="ja-JP" altLang="en-US" sz="1400" b="0" dirty="0">
              <a:solidFill>
                <a:schemeClr val="tx1">
                  <a:lumMod val="75000"/>
                  <a:lumOff val="25000"/>
                </a:schemeClr>
              </a:solidFill>
            </a:endParaRPr>
          </a:p>
        </p:txBody>
      </p:sp>
    </p:spTree>
    <p:extLst>
      <p:ext uri="{BB962C8B-B14F-4D97-AF65-F5344CB8AC3E}">
        <p14:creationId xmlns:p14="http://schemas.microsoft.com/office/powerpoint/2010/main" val="110681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E4CF4A3-2BFA-44D3-AF54-31CB5CF28275}"/>
              </a:ext>
            </a:extLst>
          </p:cNvPr>
          <p:cNvSpPr>
            <a:spLocks noGrp="1"/>
          </p:cNvSpPr>
          <p:nvPr>
            <p:ph type="ctrTitle"/>
          </p:nvPr>
        </p:nvSpPr>
        <p:spPr>
          <a:xfrm>
            <a:off x="284480" y="1412242"/>
            <a:ext cx="8300720" cy="4551681"/>
          </a:xfrm>
          <a:solidFill>
            <a:schemeClr val="bg1"/>
          </a:solidFill>
          <a:ln>
            <a:noFill/>
          </a:ln>
        </p:spPr>
        <p:style>
          <a:lnRef idx="2">
            <a:schemeClr val="dk1"/>
          </a:lnRef>
          <a:fillRef idx="1">
            <a:schemeClr val="lt1"/>
          </a:fillRef>
          <a:effectRef idx="0">
            <a:schemeClr val="dk1"/>
          </a:effectRef>
          <a:fontRef idx="minor">
            <a:schemeClr val="dk1"/>
          </a:fontRef>
        </p:style>
        <p:txBody>
          <a:bodyPr>
            <a:normAutofit/>
          </a:bodyPr>
          <a:lstStyle/>
          <a:p>
            <a:pPr>
              <a:lnSpc>
                <a:spcPct val="120000"/>
              </a:lnSpc>
            </a:pPr>
            <a:r>
              <a:rPr lang="ja-JP" altLang="en-US" sz="1400" u="sng" dirty="0">
                <a:solidFill>
                  <a:schemeClr val="tx1">
                    <a:lumMod val="75000"/>
                    <a:lumOff val="25000"/>
                  </a:schemeClr>
                </a:solidFill>
              </a:rPr>
              <a:t>１）人生</a:t>
            </a:r>
            <a:r>
              <a:rPr lang="en-US" altLang="ja-JP" sz="1400" u="sng" dirty="0">
                <a:solidFill>
                  <a:schemeClr val="tx1">
                    <a:lumMod val="75000"/>
                    <a:lumOff val="25000"/>
                  </a:schemeClr>
                </a:solidFill>
              </a:rPr>
              <a:t>100</a:t>
            </a:r>
            <a:r>
              <a:rPr lang="ja-JP" altLang="en-US" sz="1400" u="sng" dirty="0">
                <a:solidFill>
                  <a:schemeClr val="tx1">
                    <a:lumMod val="75000"/>
                    <a:lumOff val="25000"/>
                  </a:schemeClr>
                </a:solidFill>
              </a:rPr>
              <a:t>年時代の自然とのつながりを考えるにあたって、もしも分かったら面白そうな統計情報があれば挙げてください（事務局が調査を全て対応できるわけではありません）</a:t>
            </a:r>
            <a:br>
              <a:rPr lang="en-US" altLang="ja-JP" sz="1400" u="sng" dirty="0">
                <a:solidFill>
                  <a:schemeClr val="tx1">
                    <a:lumMod val="75000"/>
                    <a:lumOff val="25000"/>
                  </a:schemeClr>
                </a:solidFill>
              </a:rPr>
            </a:br>
            <a:br>
              <a:rPr lang="en-US" altLang="ja-JP" sz="1400" u="sng" dirty="0">
                <a:solidFill>
                  <a:schemeClr val="tx1">
                    <a:lumMod val="75000"/>
                    <a:lumOff val="25000"/>
                  </a:schemeClr>
                </a:solidFill>
              </a:rPr>
            </a:br>
            <a:br>
              <a:rPr lang="en-US" altLang="ja-JP" sz="1400" u="sng" dirty="0">
                <a:solidFill>
                  <a:schemeClr val="tx1">
                    <a:lumMod val="75000"/>
                    <a:lumOff val="25000"/>
                  </a:schemeClr>
                </a:solidFill>
              </a:rPr>
            </a:br>
            <a:br>
              <a:rPr lang="en-US" altLang="ja-JP" sz="1400" u="sng" dirty="0">
                <a:solidFill>
                  <a:schemeClr val="tx1">
                    <a:lumMod val="75000"/>
                    <a:lumOff val="25000"/>
                  </a:schemeClr>
                </a:solidFill>
              </a:rPr>
            </a:br>
            <a:br>
              <a:rPr lang="en-US" altLang="ja-JP" sz="1400" u="sng" dirty="0">
                <a:solidFill>
                  <a:schemeClr val="tx1">
                    <a:lumMod val="75000"/>
                    <a:lumOff val="25000"/>
                  </a:schemeClr>
                </a:solidFill>
              </a:rPr>
            </a:br>
            <a:br>
              <a:rPr lang="en-US" altLang="ja-JP" sz="1400" u="sng" dirty="0">
                <a:solidFill>
                  <a:schemeClr val="tx1">
                    <a:lumMod val="75000"/>
                    <a:lumOff val="25000"/>
                  </a:schemeClr>
                </a:solidFill>
              </a:rPr>
            </a:br>
            <a:r>
              <a:rPr lang="ja-JP" altLang="en-US" sz="1400" u="sng" dirty="0">
                <a:solidFill>
                  <a:schemeClr val="tx1">
                    <a:lumMod val="75000"/>
                    <a:lumOff val="25000"/>
                  </a:schemeClr>
                </a:solidFill>
              </a:rPr>
              <a:t>２）人生</a:t>
            </a:r>
            <a:r>
              <a:rPr lang="en-US" altLang="ja-JP" sz="1400" u="sng" dirty="0">
                <a:solidFill>
                  <a:schemeClr val="tx1">
                    <a:lumMod val="75000"/>
                    <a:lumOff val="25000"/>
                  </a:schemeClr>
                </a:solidFill>
              </a:rPr>
              <a:t>100</a:t>
            </a:r>
            <a:r>
              <a:rPr lang="ja-JP" altLang="en-US" sz="1400" u="sng" dirty="0">
                <a:solidFill>
                  <a:schemeClr val="tx1">
                    <a:lumMod val="75000"/>
                    <a:lumOff val="25000"/>
                  </a:schemeClr>
                </a:solidFill>
              </a:rPr>
              <a:t>年時代の自然とのつながりに関連した、書籍や論文があればチーム内で共有してみてください</a:t>
            </a:r>
            <a:br>
              <a:rPr lang="en-US" altLang="ja-JP" sz="1400" u="sng" dirty="0">
                <a:solidFill>
                  <a:schemeClr val="tx1">
                    <a:lumMod val="75000"/>
                    <a:lumOff val="25000"/>
                  </a:schemeClr>
                </a:solidFill>
              </a:rPr>
            </a:br>
            <a:br>
              <a:rPr lang="en-US" altLang="ja-JP" sz="1400" u="sng" dirty="0">
                <a:solidFill>
                  <a:schemeClr val="tx1">
                    <a:lumMod val="75000"/>
                    <a:lumOff val="25000"/>
                  </a:schemeClr>
                </a:solidFill>
              </a:rPr>
            </a:br>
            <a:endParaRPr lang="ja-JP" altLang="en-US" sz="1400" b="0" dirty="0">
              <a:solidFill>
                <a:schemeClr val="tx1">
                  <a:lumMod val="75000"/>
                  <a:lumOff val="25000"/>
                </a:schemeClr>
              </a:solidFill>
            </a:endParaRPr>
          </a:p>
        </p:txBody>
      </p:sp>
      <p:sp>
        <p:nvSpPr>
          <p:cNvPr id="12" name="タイトル 1">
            <a:extLst>
              <a:ext uri="{FF2B5EF4-FFF2-40B4-BE49-F238E27FC236}">
                <a16:creationId xmlns:a16="http://schemas.microsoft.com/office/drawing/2014/main" id="{BE34293E-AFCA-44A3-8C19-42FD0D4ABE82}"/>
              </a:ext>
            </a:extLst>
          </p:cNvPr>
          <p:cNvSpPr txBox="1">
            <a:spLocks/>
          </p:cNvSpPr>
          <p:nvPr/>
        </p:nvSpPr>
        <p:spPr>
          <a:xfrm>
            <a:off x="284480" y="609603"/>
            <a:ext cx="5374640" cy="548639"/>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2000" dirty="0">
                <a:solidFill>
                  <a:schemeClr val="tx1">
                    <a:lumMod val="75000"/>
                    <a:lumOff val="25000"/>
                  </a:schemeClr>
                </a:solidFill>
              </a:rPr>
              <a:t>次回のワークショップにむけて</a:t>
            </a:r>
            <a:endParaRPr lang="en-US" altLang="ja-JP" sz="2000" dirty="0">
              <a:solidFill>
                <a:schemeClr val="tx1">
                  <a:lumMod val="75000"/>
                  <a:lumOff val="25000"/>
                </a:schemeClr>
              </a:solidFill>
            </a:endParaRPr>
          </a:p>
        </p:txBody>
      </p:sp>
    </p:spTree>
    <p:extLst>
      <p:ext uri="{BB962C8B-B14F-4D97-AF65-F5344CB8AC3E}">
        <p14:creationId xmlns:p14="http://schemas.microsoft.com/office/powerpoint/2010/main" val="1742237166"/>
      </p:ext>
    </p:extLst>
  </p:cSld>
  <p:clrMapOvr>
    <a:masterClrMapping/>
  </p:clrMapOvr>
</p:sld>
</file>

<file path=ppt/theme/theme1.xml><?xml version="1.0" encoding="utf-8"?>
<a:theme xmlns:a="http://schemas.openxmlformats.org/drawingml/2006/main" name="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25833</TotalTime>
  <Words>1753</Words>
  <Application>Microsoft Office PowerPoint</Application>
  <PresentationFormat>画面に合わせる (4:3)</PresentationFormat>
  <Paragraphs>128</Paragraphs>
  <Slides>10</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10</vt:i4>
      </vt:variant>
    </vt:vector>
  </HeadingPairs>
  <TitlesOfParts>
    <vt:vector size="14" baseType="lpstr">
      <vt:lpstr>游ゴシック</vt:lpstr>
      <vt:lpstr>游ゴシック Light</vt:lpstr>
      <vt:lpstr>Arial</vt:lpstr>
      <vt:lpstr>Office テーマ</vt:lpstr>
      <vt:lpstr>１）前回のまとめを振り返り、「自然とのつながり」の豊かさを考えるために、自分が着目していた要素・要件を一つとりあげてください（このまとめの中に出てきていない「自然とのつながり」特有の視点を追加しても構いません）。   ２）上記の着目点に関して、豊かなライフシーンの生まれるときの状況や場面を改めて思い返してください。どのような局面で「自然とのつながり」の豊かさは実現していましたか。 （例：「非日常性から感じる豊かさ」を選んだ場合には、非日常な経験がどのような状況や環境が整っていたときに行えたのかを考えてみてください）   ３）豊かなライフシーンを阻害しているモノ・コトにどのようなものがあるかを考えてみてください。 （例：「自由であることで感じる豊かさ」を選んだ場合には、なぜ私たちは豊かさのための「自由な選択」がいつもできていないのかという理由や要因を考えてください）</vt:lpstr>
      <vt:lpstr>回答欄：前回提示させていただいた資料を振り返りながら　　日常の中で感じる　非日常の豊かさ  </vt:lpstr>
      <vt:lpstr>PowerPoint プレゼンテーション</vt:lpstr>
      <vt:lpstr>PowerPoint プレゼンテーション</vt:lpstr>
      <vt:lpstr>PowerPoint プレゼンテーション</vt:lpstr>
      <vt:lpstr>PowerPoint プレゼンテーション</vt:lpstr>
      <vt:lpstr>　リンダ・グラッドンは、プレゼンテーションの中で、人生100年時代（長寿化）により訪れる変化として、「人生のマルチステージ化」「家族構成の変化」「生涯にわたる学びの重要性」の３点を挙げています。  　この指摘を参照しながら、まずは、人生100年時代に訪れる、わたしたち個人の変化を考えてみてください。 　重要なことは、漠然と 100年後の未来や、その時に存在するであろう科学技術や社会問題を考えるのではないということです。まずは、自分が80歳になっても健康で活動できるとしたら、どのような暮らし方や働き方を選択するかを考えてみると良いかもしれません。  　人生100年時代に生きる自分の姿をぼんやりと想定できたら、それぞれのライフシーンに訪れるであろう変化を考えてみます。 　人生100年時代に際して、「自然とのつながり」の何が、どのように変化する（しない）と思いますか。個人や社会の変化と照らし合わせながら、それぞれのライフシーンの変化を考えてください。</vt:lpstr>
      <vt:lpstr>PowerPoint プレゼンテーション</vt:lpstr>
      <vt:lpstr>１）人生100年時代の自然とのつながりを考えるにあたって、もしも分かったら面白そうな統計情報があれば挙げてください（事務局が調査を全て対応できるわけではありません）      ２）人生100年時代の自然とのつながりに関連した、書籍や論文があればチーム内で共有してみてください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sakamura.kei.aa@outlook.jp</dc:creator>
  <cp:lastModifiedBy>KANSYA-JIMU</cp:lastModifiedBy>
  <cp:revision>830</cp:revision>
  <cp:lastPrinted>2021-02-10T05:11:02Z</cp:lastPrinted>
  <dcterms:created xsi:type="dcterms:W3CDTF">2018-06-24T08:41:42Z</dcterms:created>
  <dcterms:modified xsi:type="dcterms:W3CDTF">2021-03-17T02:42:12Z</dcterms:modified>
</cp:coreProperties>
</file>