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8"/>
  </p:notesMasterIdLst>
  <p:sldIdLst>
    <p:sldId id="778" r:id="rId2"/>
    <p:sldId id="779" r:id="rId3"/>
    <p:sldId id="773" r:id="rId4"/>
    <p:sldId id="780" r:id="rId5"/>
    <p:sldId id="771" r:id="rId6"/>
    <p:sldId id="772" r:id="rId7"/>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kamura.kei.aa@outlook.jp"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16" autoAdjust="0"/>
    <p:restoredTop sz="95214" autoAdjust="0"/>
  </p:normalViewPr>
  <p:slideViewPr>
    <p:cSldViewPr snapToGrid="0">
      <p:cViewPr varScale="1">
        <p:scale>
          <a:sx n="104" d="100"/>
          <a:sy n="104" d="100"/>
        </p:scale>
        <p:origin x="1188" y="96"/>
      </p:cViewPr>
      <p:guideLst>
        <p:guide orient="horz" pos="2183"/>
        <p:guide pos="2880"/>
      </p:guideLst>
    </p:cSldViewPr>
  </p:slideViewPr>
  <p:notesTextViewPr>
    <p:cViewPr>
      <p:scale>
        <a:sx n="1" d="1"/>
        <a:sy n="1" d="1"/>
      </p:scale>
      <p:origin x="0" y="0"/>
    </p:cViewPr>
  </p:notesTextViewPr>
  <p:notesViewPr>
    <p:cSldViewPr snapToGrid="0" showGuides="1">
      <p:cViewPr varScale="1">
        <p:scale>
          <a:sx n="66" d="100"/>
          <a:sy n="66" d="100"/>
        </p:scale>
        <p:origin x="2571" y="6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vl1pPr>
          </a:lstStyle>
          <a:p>
            <a:fld id="{3B745186-FE41-4A88-B4D0-51219F2A53EA}" type="datetimeFigureOut">
              <a:rPr kumimoji="1" lang="ja-JP" altLang="en-US" smtClean="0"/>
              <a:t>2021/3/19</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vl1pPr>
          </a:lstStyle>
          <a:p>
            <a:fld id="{56624E4A-88ED-4CF1-BA9D-2C78ABA53C8F}" type="slidenum">
              <a:rPr kumimoji="1" lang="ja-JP" altLang="en-US" smtClean="0"/>
              <a:t>‹#›</a:t>
            </a:fld>
            <a:endParaRPr kumimoji="1" lang="ja-JP" altLang="en-US"/>
          </a:p>
        </p:txBody>
      </p:sp>
    </p:spTree>
    <p:extLst>
      <p:ext uri="{BB962C8B-B14F-4D97-AF65-F5344CB8AC3E}">
        <p14:creationId xmlns:p14="http://schemas.microsoft.com/office/powerpoint/2010/main" val="31307498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686050" y="1387369"/>
            <a:ext cx="5829300" cy="2706413"/>
          </a:xfrm>
        </p:spPr>
        <p:txBody>
          <a:bodyPr anchor="ctr">
            <a:normAutofit/>
          </a:bodyPr>
          <a:lstStyle>
            <a:lvl1pPr algn="l">
              <a:lnSpc>
                <a:spcPts val="7200"/>
              </a:lnSpc>
              <a:defRPr sz="4800" b="1"/>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3810000" y="4321996"/>
            <a:ext cx="4705350" cy="1655762"/>
          </a:xfrm>
        </p:spPr>
        <p:txBody>
          <a:bodyPr anchor="ctr">
            <a:normAutofit/>
          </a:bodyPr>
          <a:lstStyle>
            <a:lvl1pPr marL="0" indent="0" algn="l">
              <a:buNone/>
              <a:defRPr sz="200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マスター サブタイトルの書式設定</a:t>
            </a:r>
            <a:endParaRPr lang="en-US" dirty="0"/>
          </a:p>
        </p:txBody>
      </p:sp>
      <p:sp>
        <p:nvSpPr>
          <p:cNvPr id="8" name="日付プレースホルダー 7">
            <a:extLst>
              <a:ext uri="{FF2B5EF4-FFF2-40B4-BE49-F238E27FC236}">
                <a16:creationId xmlns:a16="http://schemas.microsoft.com/office/drawing/2014/main" id="{A759A18E-6B27-455A-B96C-E60C6C2048B4}"/>
              </a:ext>
            </a:extLst>
          </p:cNvPr>
          <p:cNvSpPr>
            <a:spLocks noGrp="1"/>
          </p:cNvSpPr>
          <p:nvPr>
            <p:ph type="dt" sz="half" idx="10"/>
          </p:nvPr>
        </p:nvSpPr>
        <p:spPr/>
        <p:txBody>
          <a:bodyPr/>
          <a:lstStyle/>
          <a:p>
            <a:fld id="{F505EA5E-8A90-4266-8F9E-FAFAAA98FA6B}" type="datetime1">
              <a:rPr kumimoji="1" lang="ja-JP" altLang="en-US" smtClean="0"/>
              <a:t>2021/3/19</a:t>
            </a:fld>
            <a:endParaRPr kumimoji="1" lang="ja-JP" altLang="en-US"/>
          </a:p>
        </p:txBody>
      </p:sp>
      <p:sp>
        <p:nvSpPr>
          <p:cNvPr id="9" name="フッター プレースホルダー 8">
            <a:extLst>
              <a:ext uri="{FF2B5EF4-FFF2-40B4-BE49-F238E27FC236}">
                <a16:creationId xmlns:a16="http://schemas.microsoft.com/office/drawing/2014/main" id="{DAB6658B-7090-4DB8-BB2A-62BBD6445714}"/>
              </a:ext>
            </a:extLst>
          </p:cNvPr>
          <p:cNvSpPr>
            <a:spLocks noGrp="1"/>
          </p:cNvSpPr>
          <p:nvPr>
            <p:ph type="ftr" sz="quarter" idx="11"/>
          </p:nvPr>
        </p:nvSpPr>
        <p:spPr/>
        <p:txBody>
          <a:bodyPr/>
          <a:lstStyle/>
          <a:p>
            <a:endParaRPr kumimoji="1" lang="ja-JP" altLang="en-US"/>
          </a:p>
        </p:txBody>
      </p:sp>
      <p:sp>
        <p:nvSpPr>
          <p:cNvPr id="10" name="スライド番号プレースホルダー 9">
            <a:extLst>
              <a:ext uri="{FF2B5EF4-FFF2-40B4-BE49-F238E27FC236}">
                <a16:creationId xmlns:a16="http://schemas.microsoft.com/office/drawing/2014/main" id="{2B6D4FAA-BA02-4CD4-858A-AE2E11CA6D04}"/>
              </a:ext>
            </a:extLst>
          </p:cNvPr>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24744053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1EA4E8-A26B-49AE-83D3-7EE4C9829F6C}" type="datetime1">
              <a:rPr kumimoji="1" lang="ja-JP" altLang="en-US" smtClean="0"/>
              <a:t>2021/3/19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4202153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D02FA0-D86F-458D-A5EE-E698DCEE2115}" type="datetime1">
              <a:rPr kumimoji="1" lang="ja-JP" altLang="en-US" smtClean="0"/>
              <a:t>2021/3/19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839513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F7EBB140-F96E-4E52-82C1-3390A4FD3730}" type="datetime1">
              <a:rPr kumimoji="1" lang="ja-JP" altLang="en-US" smtClean="0"/>
              <a:t>2021/3/19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9" name="Text Placeholder 2">
            <a:extLst>
              <a:ext uri="{FF2B5EF4-FFF2-40B4-BE49-F238E27FC236}">
                <a16:creationId xmlns:a16="http://schemas.microsoft.com/office/drawing/2014/main" id="{B0C9B4AE-1369-4653-A6D9-1A042E704F8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2772316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F7EBB140-F96E-4E52-82C1-3390A4FD3730}" type="datetime1">
              <a:rPr kumimoji="1" lang="ja-JP" altLang="en-US" smtClean="0"/>
              <a:t>2021/3/19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9" name="Text Placeholder 2">
            <a:extLst>
              <a:ext uri="{FF2B5EF4-FFF2-40B4-BE49-F238E27FC236}">
                <a16:creationId xmlns:a16="http://schemas.microsoft.com/office/drawing/2014/main" id="{B0C9B4AE-1369-4653-A6D9-1A042E704F8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2168461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セクション見出し">
    <p:spTree>
      <p:nvGrpSpPr>
        <p:cNvPr id="1" name=""/>
        <p:cNvGrpSpPr/>
        <p:nvPr/>
      </p:nvGrpSpPr>
      <p:grpSpPr>
        <a:xfrm>
          <a:off x="0" y="0"/>
          <a:ext cx="0" cy="0"/>
          <a:chOff x="0" y="0"/>
          <a:chExt cx="0" cy="0"/>
        </a:xfrm>
      </p:grpSpPr>
      <p:sp>
        <p:nvSpPr>
          <p:cNvPr id="7" name="日付プレースホルダー 6">
            <a:extLst>
              <a:ext uri="{FF2B5EF4-FFF2-40B4-BE49-F238E27FC236}">
                <a16:creationId xmlns:a16="http://schemas.microsoft.com/office/drawing/2014/main" id="{A319A25F-64FE-4932-9D3F-FD23CCF62628}"/>
              </a:ext>
            </a:extLst>
          </p:cNvPr>
          <p:cNvSpPr>
            <a:spLocks noGrp="1"/>
          </p:cNvSpPr>
          <p:nvPr>
            <p:ph type="dt" sz="half" idx="10"/>
          </p:nvPr>
        </p:nvSpPr>
        <p:spPr/>
        <p:txBody>
          <a:bodyPr/>
          <a:lstStyle/>
          <a:p>
            <a:fld id="{E204D6E1-94CC-45D1-9043-540CDCF0D978}" type="datetime1">
              <a:rPr kumimoji="1" lang="ja-JP" altLang="en-US" smtClean="0"/>
              <a:t>2021/3/19</a:t>
            </a:fld>
            <a:endParaRPr kumimoji="1" lang="ja-JP" altLang="en-US"/>
          </a:p>
        </p:txBody>
      </p:sp>
      <p:sp>
        <p:nvSpPr>
          <p:cNvPr id="8" name="フッター プレースホルダー 7">
            <a:extLst>
              <a:ext uri="{FF2B5EF4-FFF2-40B4-BE49-F238E27FC236}">
                <a16:creationId xmlns:a16="http://schemas.microsoft.com/office/drawing/2014/main" id="{2ACAE143-6717-451B-98C0-996618F4757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9EFF15D-7911-4A6F-918A-FAA28D01A0AF}"/>
              </a:ext>
            </a:extLst>
          </p:cNvPr>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11" name="Text Placeholder 2">
            <a:extLst>
              <a:ext uri="{FF2B5EF4-FFF2-40B4-BE49-F238E27FC236}">
                <a16:creationId xmlns:a16="http://schemas.microsoft.com/office/drawing/2014/main" id="{C1B7DF66-B379-4DBF-A47E-6D8D2AE5E32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10" name="Content Placeholder 2">
            <a:extLst>
              <a:ext uri="{FF2B5EF4-FFF2-40B4-BE49-F238E27FC236}">
                <a16:creationId xmlns:a16="http://schemas.microsoft.com/office/drawing/2014/main" id="{8404907C-A052-4EF1-834D-29B68B32818C}"/>
              </a:ext>
            </a:extLst>
          </p:cNvPr>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2204909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907750C-0DA4-49D9-93AC-F66177087D9E}" type="datetime1">
              <a:rPr kumimoji="1" lang="ja-JP" altLang="en-US" smtClean="0"/>
              <a:t>2021/3/19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6" name="Text Placeholder 2">
            <a:extLst>
              <a:ext uri="{FF2B5EF4-FFF2-40B4-BE49-F238E27FC236}">
                <a16:creationId xmlns:a16="http://schemas.microsoft.com/office/drawing/2014/main" id="{A1B77E1A-B37F-44A4-8EFD-5D2872D35BC3}"/>
              </a:ext>
            </a:extLst>
          </p:cNvPr>
          <p:cNvSpPr>
            <a:spLocks noGrp="1"/>
          </p:cNvSpPr>
          <p:nvPr>
            <p:ph type="body" idx="13"/>
          </p:nvPr>
        </p:nvSpPr>
        <p:spPr>
          <a:xfrm>
            <a:off x="623889" y="230187"/>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7" name="Content Placeholder 2">
            <a:extLst>
              <a:ext uri="{FF2B5EF4-FFF2-40B4-BE49-F238E27FC236}">
                <a16:creationId xmlns:a16="http://schemas.microsoft.com/office/drawing/2014/main" id="{721E432C-EA2D-4EBF-9FCC-1B3E9C65A645}"/>
              </a:ext>
            </a:extLst>
          </p:cNvPr>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3565015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CFEEAF-38F8-4862-AB33-73CA29BDE519}" type="datetime1">
              <a:rPr kumimoji="1" lang="ja-JP" altLang="en-US" smtClean="0"/>
              <a:t>2021/3/19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834522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2"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CE06A06-4694-41B4-85C8-5C0244B8FCD3}" type="datetime1">
              <a:rPr kumimoji="1" lang="ja-JP" altLang="en-US" smtClean="0"/>
              <a:t>2021/3/19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3303956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3A34BD-4C24-41AB-97B9-9633702B90B2}" type="datetime1">
              <a:rPr kumimoji="1" lang="ja-JP" altLang="en-US" smtClean="0"/>
              <a:t>2021/3/19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445839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CCD6B91-A749-44C9-AD89-12B2616D4737}" type="datetime1">
              <a:rPr kumimoji="1" lang="ja-JP" altLang="en-US" smtClean="0"/>
              <a:t>2021/3/19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1120444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30"/>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659B90-1F7A-4B12-B0A7-65C81DF665AB}" type="datetime1">
              <a:rPr kumimoji="1" lang="ja-JP" altLang="en-US" smtClean="0"/>
              <a:t>2021/3/19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3676463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5EA5E-8A90-4266-8F9E-FAFAAA98FA6B}" type="datetime1">
              <a:rPr kumimoji="1" lang="ja-JP" altLang="en-US" smtClean="0"/>
              <a:t>2021/3/19</a:t>
            </a:fld>
            <a:endParaRPr kumimoji="1" lang="ja-JP" altLang="en-US"/>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C27EC7-229D-48B3-A49A-EA085645C675}"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877A7133-B6A6-4DF2-9A03-4E76C5203A1C}"/>
              </a:ext>
            </a:extLst>
          </p:cNvPr>
          <p:cNvSpPr/>
          <p:nvPr userDrawn="1"/>
        </p:nvSpPr>
        <p:spPr>
          <a:xfrm>
            <a:off x="9002110" y="-1"/>
            <a:ext cx="141890" cy="3429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8" name="正方形/長方形 7">
            <a:extLst>
              <a:ext uri="{FF2B5EF4-FFF2-40B4-BE49-F238E27FC236}">
                <a16:creationId xmlns:a16="http://schemas.microsoft.com/office/drawing/2014/main" id="{57A75C66-4543-47E1-826F-693DD5F07638}"/>
              </a:ext>
            </a:extLst>
          </p:cNvPr>
          <p:cNvSpPr/>
          <p:nvPr userDrawn="1"/>
        </p:nvSpPr>
        <p:spPr>
          <a:xfrm>
            <a:off x="9002110" y="3429003"/>
            <a:ext cx="141890" cy="3429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Tree>
    <p:extLst>
      <p:ext uri="{BB962C8B-B14F-4D97-AF65-F5344CB8AC3E}">
        <p14:creationId xmlns:p14="http://schemas.microsoft.com/office/powerpoint/2010/main" val="38180851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4" r:id="rId5"/>
    <p:sldLayoutId id="2147483665" r:id="rId6"/>
    <p:sldLayoutId id="2147483667" r:id="rId7"/>
    <p:sldLayoutId id="2147483668" r:id="rId8"/>
    <p:sldLayoutId id="2147483669" r:id="rId9"/>
    <p:sldLayoutId id="2147483670" r:id="rId10"/>
    <p:sldLayoutId id="2147483671" r:id="rId11"/>
    <p:sldLayoutId id="214748371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84480" y="1412242"/>
            <a:ext cx="8300720" cy="4551681"/>
          </a:xfrm>
          <a:solidFill>
            <a:schemeClr val="bg1"/>
          </a:solidFill>
          <a:ln>
            <a:noFill/>
          </a:ln>
        </p:spPr>
        <p:style>
          <a:lnRef idx="2">
            <a:schemeClr val="dk1"/>
          </a:lnRef>
          <a:fillRef idx="1">
            <a:schemeClr val="lt1"/>
          </a:fillRef>
          <a:effectRef idx="0">
            <a:schemeClr val="dk1"/>
          </a:effectRef>
          <a:fontRef idx="minor">
            <a:schemeClr val="dk1"/>
          </a:fontRef>
        </p:style>
        <p:txBody>
          <a:bodyPr>
            <a:normAutofit/>
          </a:bodyPr>
          <a:lstStyle/>
          <a:p>
            <a:pPr>
              <a:lnSpc>
                <a:spcPct val="120000"/>
              </a:lnSpc>
            </a:pPr>
            <a:r>
              <a:rPr lang="ja-JP" altLang="en-US" sz="1400" b="0" dirty="0">
                <a:solidFill>
                  <a:schemeClr val="tx1">
                    <a:lumMod val="75000"/>
                    <a:lumOff val="25000"/>
                  </a:schemeClr>
                </a:solidFill>
              </a:rPr>
              <a:t>１）前回のまとめを振り返り、「学びや学び方」の豊かさを考えるために、</a:t>
            </a:r>
            <a:r>
              <a:rPr lang="ja-JP" altLang="en-US" sz="1400" u="sng" dirty="0">
                <a:solidFill>
                  <a:schemeClr val="tx1">
                    <a:lumMod val="75000"/>
                    <a:lumOff val="25000"/>
                  </a:schemeClr>
                </a:solidFill>
              </a:rPr>
              <a:t>自分が着目していた要素・要件を一つとりあげてください</a:t>
            </a:r>
            <a:r>
              <a:rPr lang="ja-JP" altLang="en-US" sz="1400" b="0" dirty="0">
                <a:solidFill>
                  <a:schemeClr val="tx1">
                    <a:lumMod val="75000"/>
                    <a:lumOff val="25000"/>
                  </a:schemeClr>
                </a:solidFill>
              </a:rPr>
              <a:t>（このまとめの中に出てきていない「学びや学び方」特有の視点を追加しても構いません）。</a:t>
            </a: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r>
              <a:rPr lang="ja-JP" altLang="en-US" sz="1400" b="0" dirty="0">
                <a:solidFill>
                  <a:schemeClr val="tx1">
                    <a:lumMod val="75000"/>
                    <a:lumOff val="25000"/>
                  </a:schemeClr>
                </a:solidFill>
              </a:rPr>
              <a:t>２）上記の着目点に関して、豊かなライフシーンの生まれるときの状況や場面を改めて思い返してください。</a:t>
            </a:r>
            <a:r>
              <a:rPr lang="ja-JP" altLang="en-US" sz="1400" u="sng" dirty="0">
                <a:solidFill>
                  <a:schemeClr val="tx1">
                    <a:lumMod val="75000"/>
                    <a:lumOff val="25000"/>
                  </a:schemeClr>
                </a:solidFill>
              </a:rPr>
              <a:t>どのような局面で「学びや学び方」の豊かさは実現していましたか。</a:t>
            </a:r>
            <a:br>
              <a:rPr lang="en-US" altLang="ja-JP" sz="1400" u="sng" dirty="0">
                <a:solidFill>
                  <a:schemeClr val="tx1">
                    <a:lumMod val="75000"/>
                    <a:lumOff val="25000"/>
                  </a:schemeClr>
                </a:solidFill>
              </a:rPr>
            </a:br>
            <a:r>
              <a:rPr lang="ja-JP" altLang="en-US" sz="1400" b="0" dirty="0">
                <a:solidFill>
                  <a:schemeClr val="tx1">
                    <a:lumMod val="75000"/>
                    <a:lumOff val="25000"/>
                  </a:schemeClr>
                </a:solidFill>
              </a:rPr>
              <a:t>（例：「非日常性から感じる豊かさ」を選んだ場合には、非日常な経験がどのような状況や環境が整っていたときに行えたのかを考えてみてください）</a:t>
            </a: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豊かなライフシーンを阻害しているモノ・コトにどのようなものがあるかを考えてみてください。</a:t>
            </a:r>
            <a:br>
              <a:rPr lang="en-US" altLang="ja-JP" sz="1400" u="sng" dirty="0">
                <a:solidFill>
                  <a:schemeClr val="tx1">
                    <a:lumMod val="75000"/>
                    <a:lumOff val="25000"/>
                  </a:schemeClr>
                </a:solidFill>
              </a:rPr>
            </a:br>
            <a:r>
              <a:rPr lang="ja-JP" altLang="en-US" sz="1400" b="0" dirty="0">
                <a:solidFill>
                  <a:schemeClr val="tx1">
                    <a:lumMod val="75000"/>
                    <a:lumOff val="25000"/>
                  </a:schemeClr>
                </a:solidFill>
              </a:rPr>
              <a:t>（例：「自由であることで感じる豊かさ」を選んだ場合には、なぜ私たちは豊かさのための「自由な選択」がいつもできていないのかという理由や要因を考えてください）</a:t>
            </a: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284481" y="619757"/>
            <a:ext cx="6657496"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800" dirty="0">
                <a:solidFill>
                  <a:schemeClr val="tx1">
                    <a:lumMod val="75000"/>
                    <a:lumOff val="25000"/>
                  </a:schemeClr>
                </a:solidFill>
              </a:rPr>
              <a:t>豊かさを生み出す場、阻害するコト（個人ワーク：</a:t>
            </a:r>
            <a:r>
              <a:rPr lang="en-US" altLang="ja-JP" sz="1800" dirty="0">
                <a:solidFill>
                  <a:schemeClr val="tx1">
                    <a:lumMod val="75000"/>
                    <a:lumOff val="25000"/>
                  </a:schemeClr>
                </a:solidFill>
              </a:rPr>
              <a:t>15</a:t>
            </a:r>
            <a:r>
              <a:rPr lang="ja-JP" altLang="en-US" sz="1800" dirty="0">
                <a:solidFill>
                  <a:schemeClr val="tx1">
                    <a:lumMod val="75000"/>
                    <a:lumOff val="25000"/>
                  </a:schemeClr>
                </a:solidFill>
              </a:rPr>
              <a:t>分程度）</a:t>
            </a:r>
            <a:endParaRPr lang="en-US" altLang="ja-JP" sz="1800" dirty="0">
              <a:solidFill>
                <a:schemeClr val="tx1">
                  <a:lumMod val="75000"/>
                  <a:lumOff val="25000"/>
                </a:schemeClr>
              </a:solidFill>
            </a:endParaRPr>
          </a:p>
        </p:txBody>
      </p:sp>
    </p:spTree>
    <p:extLst>
      <p:ext uri="{BB962C8B-B14F-4D97-AF65-F5344CB8AC3E}">
        <p14:creationId xmlns:p14="http://schemas.microsoft.com/office/powerpoint/2010/main" val="2747383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48990" y="730447"/>
            <a:ext cx="8627723" cy="414543"/>
          </a:xfrm>
          <a:solidFill>
            <a:schemeClr val="bg1"/>
          </a:solidFill>
          <a:ln>
            <a:noFill/>
          </a:ln>
        </p:spPr>
        <p:style>
          <a:lnRef idx="2">
            <a:schemeClr val="dk1"/>
          </a:lnRef>
          <a:fillRef idx="1">
            <a:schemeClr val="lt1"/>
          </a:fillRef>
          <a:effectRef idx="0">
            <a:schemeClr val="dk1"/>
          </a:effectRef>
          <a:fontRef idx="minor">
            <a:schemeClr val="dk1"/>
          </a:fontRef>
        </p:style>
        <p:txBody>
          <a:bodyPr anchor="t">
            <a:normAutofit/>
          </a:bodyPr>
          <a:lstStyle/>
          <a:p>
            <a:pPr>
              <a:lnSpc>
                <a:spcPct val="120000"/>
              </a:lnSpc>
            </a:pPr>
            <a:r>
              <a:rPr lang="ja-JP" altLang="en-US" sz="1400" b="0" dirty="0">
                <a:solidFill>
                  <a:schemeClr val="tx1">
                    <a:lumMod val="75000"/>
                    <a:lumOff val="25000"/>
                  </a:schemeClr>
                </a:solidFill>
              </a:rPr>
              <a:t>回答欄：「非日常性から感じる豊かさ」</a:t>
            </a:r>
            <a:r>
              <a:rPr lang="en-US" altLang="ja-JP" sz="1400" b="0" dirty="0">
                <a:solidFill>
                  <a:schemeClr val="tx1">
                    <a:lumMod val="75000"/>
                    <a:lumOff val="25000"/>
                  </a:schemeClr>
                </a:solidFill>
              </a:rPr>
              <a:t>…</a:t>
            </a:r>
            <a:r>
              <a:rPr lang="ja-JP" altLang="en-US" sz="1400" b="0" dirty="0">
                <a:solidFill>
                  <a:schemeClr val="tx1">
                    <a:lumMod val="75000"/>
                    <a:lumOff val="25000"/>
                  </a:schemeClr>
                </a:solidFill>
              </a:rPr>
              <a:t>「豊かな自然」の中で、「創造型の仕事に取り組む」</a:t>
            </a: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4735365" y="6371048"/>
            <a:ext cx="4172464" cy="33253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050" dirty="0">
                <a:solidFill>
                  <a:schemeClr val="tx1">
                    <a:lumMod val="75000"/>
                    <a:lumOff val="25000"/>
                  </a:schemeClr>
                </a:solidFill>
              </a:rPr>
              <a:t>お名前：大成建設　渡邊　哲也</a:t>
            </a:r>
            <a:endParaRPr lang="en-US" altLang="ja-JP" sz="105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8C687B16-812E-453C-A532-5CC704C7BD8F}"/>
              </a:ext>
            </a:extLst>
          </p:cNvPr>
          <p:cNvSpPr txBox="1">
            <a:spLocks/>
          </p:cNvSpPr>
          <p:nvPr/>
        </p:nvSpPr>
        <p:spPr>
          <a:xfrm>
            <a:off x="248990" y="297741"/>
            <a:ext cx="2936273"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１）</a:t>
            </a:r>
            <a:r>
              <a:rPr lang="ja-JP" altLang="en-US" sz="1400" u="sng" dirty="0">
                <a:solidFill>
                  <a:schemeClr val="tx1">
                    <a:lumMod val="75000"/>
                    <a:lumOff val="25000"/>
                  </a:schemeClr>
                </a:solidFill>
              </a:rPr>
              <a:t>着目した豊かさの要素・要件</a:t>
            </a:r>
            <a:endParaRPr lang="ja-JP" altLang="en-US" sz="1400" b="0"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7AA9709A-8EBB-4393-941C-5FAE627EF8F7}"/>
              </a:ext>
            </a:extLst>
          </p:cNvPr>
          <p:cNvSpPr txBox="1">
            <a:spLocks/>
          </p:cNvSpPr>
          <p:nvPr/>
        </p:nvSpPr>
        <p:spPr>
          <a:xfrm>
            <a:off x="248990" y="1350625"/>
            <a:ext cx="4359346"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２）</a:t>
            </a:r>
            <a:r>
              <a:rPr lang="ja-JP" altLang="en-US" sz="1400" u="sng" dirty="0">
                <a:solidFill>
                  <a:schemeClr val="tx1">
                    <a:lumMod val="75000"/>
                    <a:lumOff val="25000"/>
                  </a:schemeClr>
                </a:solidFill>
              </a:rPr>
              <a:t>豊かさの要素・要件が生まれた背景や要因</a:t>
            </a:r>
            <a:endParaRPr lang="ja-JP" altLang="en-US" sz="1400" b="0" dirty="0">
              <a:solidFill>
                <a:schemeClr val="tx1">
                  <a:lumMod val="75000"/>
                  <a:lumOff val="25000"/>
                </a:schemeClr>
              </a:solidFill>
            </a:endParaRPr>
          </a:p>
        </p:txBody>
      </p:sp>
      <p:sp>
        <p:nvSpPr>
          <p:cNvPr id="6" name="タイトル 1">
            <a:extLst>
              <a:ext uri="{FF2B5EF4-FFF2-40B4-BE49-F238E27FC236}">
                <a16:creationId xmlns:a16="http://schemas.microsoft.com/office/drawing/2014/main" id="{5063F392-5CE1-4F2D-958D-DA8948730174}"/>
              </a:ext>
            </a:extLst>
          </p:cNvPr>
          <p:cNvSpPr txBox="1">
            <a:spLocks/>
          </p:cNvSpPr>
          <p:nvPr/>
        </p:nvSpPr>
        <p:spPr>
          <a:xfrm>
            <a:off x="248990" y="1781475"/>
            <a:ext cx="8627723" cy="190258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fontScale="92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通常の仕事では、「ルーティン」「消化型・問題解決型」の業務が多々ある。それをいつも同じ均質的なオフィスで片付ける。</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上記の環境は「新規事業を生み出すためのアイデア合宿＠逗子海岸」のときのことだが、「ルーティン⇒創造・ゼロイチ」「いつものオフィス⇒初めての自然環境」の</a:t>
            </a:r>
            <a:r>
              <a:rPr lang="en-US" altLang="ja-JP" sz="1400" b="0" dirty="0">
                <a:solidFill>
                  <a:schemeClr val="tx1">
                    <a:lumMod val="75000"/>
                    <a:lumOff val="25000"/>
                  </a:schemeClr>
                </a:solidFill>
              </a:rPr>
              <a:t>2</a:t>
            </a:r>
            <a:r>
              <a:rPr lang="ja-JP" altLang="en-US" sz="1400" b="0" dirty="0">
                <a:solidFill>
                  <a:schemeClr val="tx1">
                    <a:lumMod val="75000"/>
                    <a:lumOff val="25000"/>
                  </a:schemeClr>
                </a:solidFill>
              </a:rPr>
              <a:t>つが重なり、同じ「仕事」でも全く違う感覚があった。</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日光や風を感じるのに良い季節であったことも重なり、一人で考えるのも、グループで議論するのも、「否定的」「現状主義的」にならずに済む感覚があった。</a:t>
            </a:r>
          </a:p>
        </p:txBody>
      </p:sp>
      <p:sp>
        <p:nvSpPr>
          <p:cNvPr id="7" name="タイトル 1">
            <a:extLst>
              <a:ext uri="{FF2B5EF4-FFF2-40B4-BE49-F238E27FC236}">
                <a16:creationId xmlns:a16="http://schemas.microsoft.com/office/drawing/2014/main" id="{4699FC92-943B-4ED1-A33A-01C5CEB3C500}"/>
              </a:ext>
            </a:extLst>
          </p:cNvPr>
          <p:cNvSpPr txBox="1">
            <a:spLocks/>
          </p:cNvSpPr>
          <p:nvPr/>
        </p:nvSpPr>
        <p:spPr>
          <a:xfrm>
            <a:off x="248990" y="3886704"/>
            <a:ext cx="4425956"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fontScale="92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着目する豊かさの要素・要件を阻害するコト・モノ</a:t>
            </a:r>
            <a:endParaRPr lang="ja-JP" altLang="en-US" sz="1400" b="0" dirty="0">
              <a:solidFill>
                <a:schemeClr val="tx1">
                  <a:lumMod val="75000"/>
                  <a:lumOff val="25000"/>
                </a:schemeClr>
              </a:solidFill>
            </a:endParaRPr>
          </a:p>
        </p:txBody>
      </p:sp>
      <p:sp>
        <p:nvSpPr>
          <p:cNvPr id="8" name="タイトル 1">
            <a:extLst>
              <a:ext uri="{FF2B5EF4-FFF2-40B4-BE49-F238E27FC236}">
                <a16:creationId xmlns:a16="http://schemas.microsoft.com/office/drawing/2014/main" id="{82BF58F3-F036-40DA-BD54-CF24C264BEA4}"/>
              </a:ext>
            </a:extLst>
          </p:cNvPr>
          <p:cNvSpPr txBox="1">
            <a:spLocks/>
          </p:cNvSpPr>
          <p:nvPr/>
        </p:nvSpPr>
        <p:spPr>
          <a:xfrm>
            <a:off x="248990" y="4297664"/>
            <a:ext cx="8627723" cy="190258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この合宿では、携帯・イントラネット・メール等を封鎖し、自ら情報検索する以外「自分が追われること」「ヒトの都合に合わせて無理やり調整すること」が無かった。</a:t>
            </a:r>
            <a:r>
              <a:rPr lang="en-US" altLang="ja-JP" sz="1400" b="0" dirty="0">
                <a:solidFill>
                  <a:schemeClr val="tx1">
                    <a:lumMod val="75000"/>
                    <a:lumOff val="25000"/>
                  </a:schemeClr>
                </a:solidFill>
              </a:rPr>
              <a:t>3</a:t>
            </a:r>
            <a:r>
              <a:rPr lang="ja-JP" altLang="en-US" sz="1400" b="0" dirty="0">
                <a:solidFill>
                  <a:schemeClr val="tx1">
                    <a:lumMod val="75000"/>
                    <a:lumOff val="25000"/>
                  </a:schemeClr>
                </a:solidFill>
              </a:rPr>
              <a:t>日間の最終日に成果を上げればよく、途中のマイルストーン的な管理・報告は必要なかった。焦る気持ちは若干あるが、全く進まない時間を自分で許せる感覚があった。</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双方向・</a:t>
            </a:r>
            <a:r>
              <a:rPr lang="en-US" altLang="ja-JP" sz="1400" b="0" dirty="0">
                <a:solidFill>
                  <a:schemeClr val="tx1">
                    <a:lumMod val="75000"/>
                    <a:lumOff val="25000"/>
                  </a:schemeClr>
                </a:solidFill>
              </a:rPr>
              <a:t>SNS</a:t>
            </a:r>
            <a:r>
              <a:rPr lang="ja-JP" altLang="en-US" sz="1400" b="0" dirty="0">
                <a:solidFill>
                  <a:schemeClr val="tx1">
                    <a:lumMod val="75000"/>
                    <a:lumOff val="25000"/>
                  </a:schemeClr>
                </a:solidFill>
              </a:rPr>
              <a:t>全盛の今、強制的に自分の時間・空間に割り込まれる、さして重要ではない情報群がノイズとして豊かさを阻害している気がする。</a:t>
            </a:r>
          </a:p>
        </p:txBody>
      </p:sp>
      <p:sp>
        <p:nvSpPr>
          <p:cNvPr id="9" name="タイトル 1">
            <a:extLst>
              <a:ext uri="{FF2B5EF4-FFF2-40B4-BE49-F238E27FC236}">
                <a16:creationId xmlns:a16="http://schemas.microsoft.com/office/drawing/2014/main" id="{B68E184E-5088-4AE8-A79E-684AFD9039F5}"/>
              </a:ext>
            </a:extLst>
          </p:cNvPr>
          <p:cNvSpPr txBox="1">
            <a:spLocks/>
          </p:cNvSpPr>
          <p:nvPr/>
        </p:nvSpPr>
        <p:spPr>
          <a:xfrm>
            <a:off x="4832394" y="85996"/>
            <a:ext cx="4420610" cy="278141"/>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900" b="0" dirty="0">
                <a:solidFill>
                  <a:schemeClr val="tx1">
                    <a:lumMod val="75000"/>
                    <a:lumOff val="25000"/>
                  </a:schemeClr>
                </a:solidFill>
              </a:rPr>
              <a:t>【</a:t>
            </a:r>
            <a:r>
              <a:rPr lang="ja-JP" altLang="en-US" sz="900" b="0" dirty="0">
                <a:solidFill>
                  <a:schemeClr val="tx1">
                    <a:lumMod val="75000"/>
                    <a:lumOff val="25000"/>
                  </a:schemeClr>
                </a:solidFill>
              </a:rPr>
              <a:t>人生１００年時代の都市・インフラ：</a:t>
            </a:r>
            <a:r>
              <a:rPr lang="en-US" altLang="ja-JP" sz="900" b="0" dirty="0">
                <a:solidFill>
                  <a:schemeClr val="tx1">
                    <a:lumMod val="75000"/>
                    <a:lumOff val="25000"/>
                  </a:schemeClr>
                </a:solidFill>
              </a:rPr>
              <a:t>DAY</a:t>
            </a:r>
            <a:r>
              <a:rPr lang="ja-JP" altLang="en-US" sz="900" b="0" dirty="0">
                <a:solidFill>
                  <a:schemeClr val="tx1">
                    <a:lumMod val="75000"/>
                    <a:lumOff val="25000"/>
                  </a:schemeClr>
                </a:solidFill>
              </a:rPr>
              <a:t>２ワーク１豊かさを深掘りする</a:t>
            </a:r>
            <a:r>
              <a:rPr lang="en-US" altLang="ja-JP" sz="900" b="0" dirty="0">
                <a:solidFill>
                  <a:schemeClr val="tx1">
                    <a:lumMod val="75000"/>
                    <a:lumOff val="25000"/>
                  </a:schemeClr>
                </a:solidFill>
              </a:rPr>
              <a:t>】</a:t>
            </a:r>
            <a:endParaRPr lang="ja-JP" altLang="en-US" sz="900" b="0" dirty="0">
              <a:solidFill>
                <a:schemeClr val="tx1">
                  <a:lumMod val="75000"/>
                  <a:lumOff val="25000"/>
                </a:schemeClr>
              </a:solidFill>
            </a:endParaRPr>
          </a:p>
        </p:txBody>
      </p:sp>
    </p:spTree>
    <p:extLst>
      <p:ext uri="{BB962C8B-B14F-4D97-AF65-F5344CB8AC3E}">
        <p14:creationId xmlns:p14="http://schemas.microsoft.com/office/powerpoint/2010/main" val="764900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EB273D-AC9D-41E5-8274-9D0F2B791303}"/>
              </a:ext>
            </a:extLst>
          </p:cNvPr>
          <p:cNvSpPr>
            <a:spLocks noGrp="1"/>
          </p:cNvSpPr>
          <p:nvPr>
            <p:ph type="ctrTitle"/>
          </p:nvPr>
        </p:nvSpPr>
        <p:spPr>
          <a:xfrm>
            <a:off x="284479" y="1125038"/>
            <a:ext cx="4287521" cy="5541216"/>
          </a:xfrm>
          <a:noFill/>
          <a:ln>
            <a:noFill/>
          </a:ln>
        </p:spPr>
        <p:style>
          <a:lnRef idx="2">
            <a:schemeClr val="dk1"/>
          </a:lnRef>
          <a:fillRef idx="1">
            <a:schemeClr val="lt1"/>
          </a:fillRef>
          <a:effectRef idx="0">
            <a:schemeClr val="dk1"/>
          </a:effectRef>
          <a:fontRef idx="minor">
            <a:schemeClr val="dk1"/>
          </a:fontRef>
        </p:style>
        <p:txBody>
          <a:bodyPr anchor="t">
            <a:normAutofit/>
          </a:bodyPr>
          <a:lstStyle/>
          <a:p>
            <a:pPr>
              <a:lnSpc>
                <a:spcPct val="120000"/>
              </a:lnSpc>
            </a:pPr>
            <a:r>
              <a:rPr lang="ja-JP" altLang="en-US" sz="1300" b="0" dirty="0">
                <a:solidFill>
                  <a:schemeClr val="tx1">
                    <a:lumMod val="75000"/>
                    <a:lumOff val="25000"/>
                  </a:schemeClr>
                </a:solidFill>
              </a:rPr>
              <a:t>　リンダ・グラッドンは、プレゼンテーションの中で、人生</a:t>
            </a:r>
            <a:r>
              <a:rPr lang="en-US" altLang="ja-JP" sz="1300" b="0" dirty="0">
                <a:solidFill>
                  <a:schemeClr val="tx1">
                    <a:lumMod val="75000"/>
                    <a:lumOff val="25000"/>
                  </a:schemeClr>
                </a:solidFill>
              </a:rPr>
              <a:t>100</a:t>
            </a:r>
            <a:r>
              <a:rPr lang="ja-JP" altLang="en-US" sz="1300" b="0" dirty="0">
                <a:solidFill>
                  <a:schemeClr val="tx1">
                    <a:lumMod val="75000"/>
                    <a:lumOff val="25000"/>
                  </a:schemeClr>
                </a:solidFill>
              </a:rPr>
              <a:t>年時代（長寿化）により訪れる変化として、「人生のマルチステージ化」「家族構成の変化」「生涯にわたる学びの重要性」の３点を挙げています。</a:t>
            </a:r>
            <a:br>
              <a:rPr lang="en-US" altLang="ja-JP" sz="1300" b="0" dirty="0">
                <a:solidFill>
                  <a:schemeClr val="tx1">
                    <a:lumMod val="75000"/>
                    <a:lumOff val="25000"/>
                  </a:schemeClr>
                </a:solidFill>
              </a:rPr>
            </a:b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この指摘を参照しながら、まずは、</a:t>
            </a:r>
            <a:r>
              <a:rPr lang="ja-JP" altLang="en-US" sz="1300" u="sng" dirty="0">
                <a:solidFill>
                  <a:schemeClr val="tx1">
                    <a:lumMod val="75000"/>
                    <a:lumOff val="25000"/>
                  </a:schemeClr>
                </a:solidFill>
              </a:rPr>
              <a:t>人生</a:t>
            </a:r>
            <a:r>
              <a:rPr lang="en-US" altLang="ja-JP" sz="1300" u="sng" dirty="0">
                <a:solidFill>
                  <a:schemeClr val="tx1">
                    <a:lumMod val="75000"/>
                    <a:lumOff val="25000"/>
                  </a:schemeClr>
                </a:solidFill>
              </a:rPr>
              <a:t>100</a:t>
            </a:r>
            <a:r>
              <a:rPr lang="ja-JP" altLang="en-US" sz="1300" u="sng" dirty="0">
                <a:solidFill>
                  <a:schemeClr val="tx1">
                    <a:lumMod val="75000"/>
                    <a:lumOff val="25000"/>
                  </a:schemeClr>
                </a:solidFill>
              </a:rPr>
              <a:t>年時代に訪れる、わたしたち個人の変化を考えてみてください。</a:t>
            </a: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重要なことは、漠然と</a:t>
            </a:r>
            <a:r>
              <a:rPr lang="en-US" altLang="ja-JP" sz="1300" b="0" dirty="0">
                <a:solidFill>
                  <a:schemeClr val="tx1">
                    <a:lumMod val="75000"/>
                    <a:lumOff val="25000"/>
                  </a:schemeClr>
                </a:solidFill>
              </a:rPr>
              <a:t> 100</a:t>
            </a:r>
            <a:r>
              <a:rPr lang="ja-JP" altLang="en-US" sz="1300" b="0" dirty="0">
                <a:solidFill>
                  <a:schemeClr val="tx1">
                    <a:lumMod val="75000"/>
                    <a:lumOff val="25000"/>
                  </a:schemeClr>
                </a:solidFill>
              </a:rPr>
              <a:t>年後の未来や、その時に存在するであろう科学技術や社会問題を考えるのではないということです。まずは、自分が</a:t>
            </a:r>
            <a:r>
              <a:rPr lang="en-US" altLang="ja-JP" sz="1300" b="0" dirty="0">
                <a:solidFill>
                  <a:schemeClr val="tx1">
                    <a:lumMod val="75000"/>
                    <a:lumOff val="25000"/>
                  </a:schemeClr>
                </a:solidFill>
              </a:rPr>
              <a:t>80</a:t>
            </a:r>
            <a:r>
              <a:rPr lang="ja-JP" altLang="en-US" sz="1300" b="0" dirty="0">
                <a:solidFill>
                  <a:schemeClr val="tx1">
                    <a:lumMod val="75000"/>
                    <a:lumOff val="25000"/>
                  </a:schemeClr>
                </a:solidFill>
              </a:rPr>
              <a:t>歳になっても健康で活動できるとしたら、どのような暮らし方や働き方を選択するかを考えてみると良いかもしれません。</a:t>
            </a:r>
            <a:br>
              <a:rPr lang="en-US" altLang="ja-JP" sz="1300" b="0" dirty="0">
                <a:solidFill>
                  <a:schemeClr val="tx1">
                    <a:lumMod val="75000"/>
                    <a:lumOff val="25000"/>
                  </a:schemeClr>
                </a:solidFill>
              </a:rPr>
            </a:b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人生</a:t>
            </a:r>
            <a:r>
              <a:rPr lang="en-US" altLang="ja-JP" sz="1300" b="0" dirty="0">
                <a:solidFill>
                  <a:schemeClr val="tx1">
                    <a:lumMod val="75000"/>
                    <a:lumOff val="25000"/>
                  </a:schemeClr>
                </a:solidFill>
              </a:rPr>
              <a:t>100</a:t>
            </a:r>
            <a:r>
              <a:rPr lang="ja-JP" altLang="en-US" sz="1300" b="0" dirty="0">
                <a:solidFill>
                  <a:schemeClr val="tx1">
                    <a:lumMod val="75000"/>
                    <a:lumOff val="25000"/>
                  </a:schemeClr>
                </a:solidFill>
              </a:rPr>
              <a:t>年時代に生きる自分の姿をぼんやりと想定できたら、それぞれのライフシーンに訪れるであろう変化を考えてみます。</a:t>
            </a: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a:t>
            </a:r>
            <a:r>
              <a:rPr lang="ja-JP" altLang="en-US" sz="1300" u="sng" dirty="0">
                <a:solidFill>
                  <a:schemeClr val="tx1">
                    <a:lumMod val="75000"/>
                    <a:lumOff val="25000"/>
                  </a:schemeClr>
                </a:solidFill>
              </a:rPr>
              <a:t>人生</a:t>
            </a:r>
            <a:r>
              <a:rPr lang="en-US" altLang="ja-JP" sz="1300" u="sng" dirty="0">
                <a:solidFill>
                  <a:schemeClr val="tx1">
                    <a:lumMod val="75000"/>
                    <a:lumOff val="25000"/>
                  </a:schemeClr>
                </a:solidFill>
              </a:rPr>
              <a:t>100</a:t>
            </a:r>
            <a:r>
              <a:rPr lang="ja-JP" altLang="en-US" sz="1300" u="sng" dirty="0">
                <a:solidFill>
                  <a:schemeClr val="tx1">
                    <a:lumMod val="75000"/>
                    <a:lumOff val="25000"/>
                  </a:schemeClr>
                </a:solidFill>
              </a:rPr>
              <a:t>年時代に際して、「学びや学び方」の何が、どのように変化する（しない）と思いますか。</a:t>
            </a:r>
            <a:r>
              <a:rPr lang="ja-JP" altLang="en-US" sz="1300" b="0" dirty="0">
                <a:solidFill>
                  <a:schemeClr val="tx1">
                    <a:lumMod val="75000"/>
                    <a:lumOff val="25000"/>
                  </a:schemeClr>
                </a:solidFill>
              </a:rPr>
              <a:t>個人や社会の変化と照らし合わせながら、それぞれのライフシーンの変化を考えてください。</a:t>
            </a:r>
            <a:endParaRPr lang="en-US" altLang="ja-JP" sz="1300" b="0" dirty="0">
              <a:solidFill>
                <a:schemeClr val="tx1">
                  <a:lumMod val="75000"/>
                  <a:lumOff val="25000"/>
                </a:schemeClr>
              </a:solidFill>
            </a:endParaRPr>
          </a:p>
        </p:txBody>
      </p:sp>
      <p:sp>
        <p:nvSpPr>
          <p:cNvPr id="6" name="タイトル 1">
            <a:extLst>
              <a:ext uri="{FF2B5EF4-FFF2-40B4-BE49-F238E27FC236}">
                <a16:creationId xmlns:a16="http://schemas.microsoft.com/office/drawing/2014/main" id="{1569625A-B1C1-4166-BF90-293E10AF6A09}"/>
              </a:ext>
            </a:extLst>
          </p:cNvPr>
          <p:cNvSpPr txBox="1">
            <a:spLocks/>
          </p:cNvSpPr>
          <p:nvPr/>
        </p:nvSpPr>
        <p:spPr>
          <a:xfrm>
            <a:off x="284481" y="268468"/>
            <a:ext cx="7435046"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1800" dirty="0">
                <a:solidFill>
                  <a:schemeClr val="tx1">
                    <a:lumMod val="75000"/>
                    <a:lumOff val="25000"/>
                  </a:schemeClr>
                </a:solidFill>
              </a:rPr>
              <a:t>100</a:t>
            </a:r>
            <a:r>
              <a:rPr lang="ja-JP" altLang="en-US" sz="1800" dirty="0">
                <a:solidFill>
                  <a:schemeClr val="tx1">
                    <a:lumMod val="75000"/>
                    <a:lumOff val="25000"/>
                  </a:schemeClr>
                </a:solidFill>
              </a:rPr>
              <a:t>年後ではなく、人生</a:t>
            </a:r>
            <a:r>
              <a:rPr lang="en-US" altLang="ja-JP" sz="1800" dirty="0">
                <a:solidFill>
                  <a:schemeClr val="tx1">
                    <a:lumMod val="75000"/>
                    <a:lumOff val="25000"/>
                  </a:schemeClr>
                </a:solidFill>
              </a:rPr>
              <a:t>100</a:t>
            </a:r>
            <a:r>
              <a:rPr lang="ja-JP" altLang="en-US" sz="1800" dirty="0">
                <a:solidFill>
                  <a:schemeClr val="tx1">
                    <a:lumMod val="75000"/>
                    <a:lumOff val="25000"/>
                  </a:schemeClr>
                </a:solidFill>
              </a:rPr>
              <a:t>年時代を考える（個人ワーク：</a:t>
            </a:r>
            <a:r>
              <a:rPr lang="en-US" altLang="ja-JP" sz="1800" dirty="0">
                <a:solidFill>
                  <a:schemeClr val="tx1">
                    <a:lumMod val="75000"/>
                    <a:lumOff val="25000"/>
                  </a:schemeClr>
                </a:solidFill>
              </a:rPr>
              <a:t>15</a:t>
            </a:r>
            <a:r>
              <a:rPr lang="ja-JP" altLang="en-US" sz="1800" dirty="0">
                <a:solidFill>
                  <a:schemeClr val="tx1">
                    <a:lumMod val="75000"/>
                    <a:lumOff val="25000"/>
                  </a:schemeClr>
                </a:solidFill>
              </a:rPr>
              <a:t>分程度）</a:t>
            </a:r>
            <a:endParaRPr lang="en-US" altLang="ja-JP" sz="1800" dirty="0">
              <a:solidFill>
                <a:schemeClr val="tx1">
                  <a:lumMod val="75000"/>
                  <a:lumOff val="25000"/>
                </a:schemeClr>
              </a:solidFill>
            </a:endParaRPr>
          </a:p>
        </p:txBody>
      </p:sp>
      <p:grpSp>
        <p:nvGrpSpPr>
          <p:cNvPr id="4" name="グループ化 3">
            <a:extLst>
              <a:ext uri="{FF2B5EF4-FFF2-40B4-BE49-F238E27FC236}">
                <a16:creationId xmlns:a16="http://schemas.microsoft.com/office/drawing/2014/main" id="{18B3E074-41BC-46D8-A4A3-8F305F43A3E8}"/>
              </a:ext>
            </a:extLst>
          </p:cNvPr>
          <p:cNvGrpSpPr/>
          <p:nvPr/>
        </p:nvGrpSpPr>
        <p:grpSpPr>
          <a:xfrm>
            <a:off x="5092784" y="1112926"/>
            <a:ext cx="4051216" cy="4137303"/>
            <a:chOff x="5092784" y="2240582"/>
            <a:chExt cx="4051216" cy="4137303"/>
          </a:xfrm>
        </p:grpSpPr>
        <p:sp>
          <p:nvSpPr>
            <p:cNvPr id="3" name="正方形/長方形 2">
              <a:extLst>
                <a:ext uri="{FF2B5EF4-FFF2-40B4-BE49-F238E27FC236}">
                  <a16:creationId xmlns:a16="http://schemas.microsoft.com/office/drawing/2014/main" id="{15CF2FF7-3ECE-490D-8008-2546D63B4BB7}"/>
                </a:ext>
              </a:extLst>
            </p:cNvPr>
            <p:cNvSpPr/>
            <p:nvPr/>
          </p:nvSpPr>
          <p:spPr>
            <a:xfrm>
              <a:off x="5092784" y="2240582"/>
              <a:ext cx="4051216" cy="41373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タイトル 1">
              <a:extLst>
                <a:ext uri="{FF2B5EF4-FFF2-40B4-BE49-F238E27FC236}">
                  <a16:creationId xmlns:a16="http://schemas.microsoft.com/office/drawing/2014/main" id="{5762A824-64B8-40AF-900F-E01AA6A45F2C}"/>
                </a:ext>
              </a:extLst>
            </p:cNvPr>
            <p:cNvSpPr txBox="1">
              <a:spLocks/>
            </p:cNvSpPr>
            <p:nvPr/>
          </p:nvSpPr>
          <p:spPr>
            <a:xfrm>
              <a:off x="5092784" y="2340105"/>
              <a:ext cx="3860269" cy="3656277"/>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lnSpcReduction="100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1200" u="sng" dirty="0">
                  <a:solidFill>
                    <a:schemeClr val="tx1">
                      <a:lumMod val="75000"/>
                      <a:lumOff val="25000"/>
                    </a:schemeClr>
                  </a:solidFill>
                </a:rPr>
                <a:t>【</a:t>
              </a:r>
              <a:r>
                <a:rPr lang="ja-JP" altLang="en-US" sz="1200" u="sng" dirty="0">
                  <a:solidFill>
                    <a:schemeClr val="tx1">
                      <a:lumMod val="75000"/>
                      <a:lumOff val="25000"/>
                    </a:schemeClr>
                  </a:solidFill>
                </a:rPr>
                <a:t>人生</a:t>
              </a:r>
              <a:r>
                <a:rPr lang="en-US" altLang="ja-JP" sz="1200" u="sng" dirty="0">
                  <a:solidFill>
                    <a:schemeClr val="tx1">
                      <a:lumMod val="75000"/>
                      <a:lumOff val="25000"/>
                    </a:schemeClr>
                  </a:solidFill>
                </a:rPr>
                <a:t>100</a:t>
              </a:r>
              <a:r>
                <a:rPr lang="ja-JP" altLang="en-US" sz="1200" u="sng" dirty="0">
                  <a:solidFill>
                    <a:schemeClr val="tx1">
                      <a:lumMod val="75000"/>
                      <a:lumOff val="25000"/>
                    </a:schemeClr>
                  </a:solidFill>
                </a:rPr>
                <a:t>年時代に訪れる３つの変化</a:t>
              </a:r>
              <a:r>
                <a:rPr lang="en-US" altLang="ja-JP" sz="1200" u="sng" dirty="0">
                  <a:solidFill>
                    <a:schemeClr val="tx1">
                      <a:lumMod val="75000"/>
                      <a:lumOff val="25000"/>
                    </a:schemeClr>
                  </a:solidFill>
                </a:rPr>
                <a:t>】</a:t>
              </a:r>
              <a:r>
                <a:rPr lang="ja-JP" altLang="en-US" sz="1200" u="sng" dirty="0">
                  <a:solidFill>
                    <a:schemeClr val="tx1">
                      <a:lumMod val="75000"/>
                      <a:lumOff val="25000"/>
                    </a:schemeClr>
                  </a:solidFill>
                </a:rPr>
                <a:t>（リンダ・グラッドン）</a:t>
              </a:r>
              <a:endParaRPr lang="en-US" altLang="ja-JP" sz="1200" u="sng"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r>
                <a:rPr lang="ja-JP" altLang="en-US" sz="1200" b="0" dirty="0">
                  <a:solidFill>
                    <a:schemeClr val="tx1">
                      <a:lumMod val="75000"/>
                      <a:lumOff val="25000"/>
                    </a:schemeClr>
                  </a:solidFill>
                </a:rPr>
                <a:t>　首相官邸の「人生</a:t>
              </a:r>
              <a:r>
                <a:rPr lang="en-US" altLang="ja-JP" sz="1200" b="0" dirty="0">
                  <a:solidFill>
                    <a:schemeClr val="tx1">
                      <a:lumMod val="75000"/>
                      <a:lumOff val="25000"/>
                    </a:schemeClr>
                  </a:solidFill>
                </a:rPr>
                <a:t>100</a:t>
              </a:r>
              <a:r>
                <a:rPr lang="ja-JP" altLang="en-US" sz="1200" b="0" dirty="0">
                  <a:solidFill>
                    <a:schemeClr val="tx1">
                      <a:lumMod val="75000"/>
                      <a:lumOff val="25000"/>
                    </a:schemeClr>
                  </a:solidFill>
                </a:rPr>
                <a:t>年時代構想会議」の委員であるリンダ・グラッドンは、人生</a:t>
              </a:r>
              <a:r>
                <a:rPr lang="en-US" altLang="ja-JP" sz="1200" b="0" dirty="0">
                  <a:solidFill>
                    <a:schemeClr val="tx1">
                      <a:lumMod val="75000"/>
                      <a:lumOff val="25000"/>
                    </a:schemeClr>
                  </a:solidFill>
                </a:rPr>
                <a:t>100</a:t>
              </a:r>
              <a:r>
                <a:rPr lang="ja-JP" altLang="en-US" sz="1200" b="0" dirty="0">
                  <a:solidFill>
                    <a:schemeClr val="tx1">
                      <a:lumMod val="75000"/>
                      <a:lumOff val="25000"/>
                    </a:schemeClr>
                  </a:solidFill>
                </a:rPr>
                <a:t>年時代の変化として「人生のマルチステージ化」「家族構成の変化」「生涯にわたる学びの重要性」の３つを示唆した。</a:t>
              </a: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r>
                <a:rPr lang="ja-JP" altLang="en-US" sz="1200" b="0" dirty="0">
                  <a:solidFill>
                    <a:schemeClr val="tx1">
                      <a:lumMod val="75000"/>
                      <a:lumOff val="25000"/>
                    </a:schemeClr>
                  </a:solidFill>
                </a:rPr>
                <a:t>　特に「雇用や働き方」に関して、より長く働くためには、生涯を通じてレジリエンス（弾性力）を維持する必要があると述べている。</a:t>
              </a:r>
              <a:r>
                <a:rPr lang="en-US" altLang="ja-JP" sz="1200" b="0" dirty="0">
                  <a:solidFill>
                    <a:schemeClr val="tx1">
                      <a:lumMod val="75000"/>
                      <a:lumOff val="25000"/>
                    </a:schemeClr>
                  </a:solidFill>
                </a:rPr>
                <a:t>70</a:t>
              </a:r>
              <a:r>
                <a:rPr lang="ja-JP" altLang="en-US" sz="1200" b="0" dirty="0">
                  <a:solidFill>
                    <a:schemeClr val="tx1">
                      <a:lumMod val="75000"/>
                      <a:lumOff val="25000"/>
                    </a:schemeClr>
                  </a:solidFill>
                </a:rPr>
                <a:t>代になるまで働く意思やエネルギーを維持するためには、新たな「学びを手助けする仕事（能力向上、能力開発など）」や、「学び続けられる環境（柔軟な労働環境、休暇など）」が重要となる。このような労働の機会を拡大するためには、新しい科学技術を活用することや、多様な関係者同士の共同が重要だと述べている。</a:t>
              </a: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p:txBody>
        </p:sp>
        <p:sp>
          <p:nvSpPr>
            <p:cNvPr id="7" name="テキスト ボックス 6">
              <a:extLst>
                <a:ext uri="{FF2B5EF4-FFF2-40B4-BE49-F238E27FC236}">
                  <a16:creationId xmlns:a16="http://schemas.microsoft.com/office/drawing/2014/main" id="{A4788AB8-758C-4450-A4EF-A3CA629C935C}"/>
                </a:ext>
              </a:extLst>
            </p:cNvPr>
            <p:cNvSpPr txBox="1"/>
            <p:nvPr/>
          </p:nvSpPr>
          <p:spPr>
            <a:xfrm>
              <a:off x="5092784" y="5906673"/>
              <a:ext cx="3913234" cy="369332"/>
            </a:xfrm>
            <a:prstGeom prst="rect">
              <a:avLst/>
            </a:prstGeom>
            <a:noFill/>
          </p:spPr>
          <p:txBody>
            <a:bodyPr wrap="square" rtlCol="0">
              <a:spAutoFit/>
            </a:bodyPr>
            <a:lstStyle/>
            <a:p>
              <a:r>
                <a:rPr kumimoji="1" lang="ja-JP" altLang="en-US" sz="900" dirty="0">
                  <a:solidFill>
                    <a:schemeClr val="tx1">
                      <a:lumMod val="75000"/>
                      <a:lumOff val="25000"/>
                    </a:schemeClr>
                  </a:solidFill>
                </a:rPr>
                <a:t>（参考：「人生</a:t>
              </a:r>
              <a:r>
                <a:rPr kumimoji="1" lang="en-US" altLang="ja-JP" sz="900" dirty="0">
                  <a:solidFill>
                    <a:schemeClr val="tx1">
                      <a:lumMod val="75000"/>
                      <a:lumOff val="25000"/>
                    </a:schemeClr>
                  </a:solidFill>
                </a:rPr>
                <a:t>100</a:t>
              </a:r>
              <a:r>
                <a:rPr kumimoji="1" lang="ja-JP" altLang="en-US" sz="900" dirty="0">
                  <a:solidFill>
                    <a:schemeClr val="tx1">
                      <a:lumMod val="75000"/>
                      <a:lumOff val="25000"/>
                    </a:schemeClr>
                  </a:solidFill>
                </a:rPr>
                <a:t>年時代構想会議（リンダ・グラッドン提出資料）」</a:t>
              </a:r>
              <a:r>
                <a:rPr kumimoji="1" lang="en-US" altLang="ja-JP" sz="900" dirty="0">
                  <a:solidFill>
                    <a:schemeClr val="tx1">
                      <a:lumMod val="75000"/>
                      <a:lumOff val="25000"/>
                    </a:schemeClr>
                  </a:solidFill>
                </a:rPr>
                <a:t>, </a:t>
              </a:r>
              <a:r>
                <a:rPr kumimoji="1" lang="ja-JP" altLang="en-US" sz="900" dirty="0">
                  <a:solidFill>
                    <a:schemeClr val="tx1">
                      <a:lumMod val="75000"/>
                      <a:lumOff val="25000"/>
                    </a:schemeClr>
                  </a:solidFill>
                </a:rPr>
                <a:t>首相官邸</a:t>
              </a:r>
              <a:r>
                <a:rPr kumimoji="1" lang="en-US" altLang="ja-JP" sz="900" dirty="0">
                  <a:solidFill>
                    <a:schemeClr val="tx1">
                      <a:lumMod val="75000"/>
                      <a:lumOff val="25000"/>
                    </a:schemeClr>
                  </a:solidFill>
                </a:rPr>
                <a:t>,  http://www.kantei.go.jp/jp/singi/jinsei100nen/</a:t>
              </a:r>
              <a:endParaRPr kumimoji="1" lang="ja-JP" altLang="en-US" sz="900" dirty="0">
                <a:solidFill>
                  <a:schemeClr val="tx1">
                    <a:lumMod val="75000"/>
                    <a:lumOff val="25000"/>
                  </a:schemeClr>
                </a:solidFill>
              </a:endParaRPr>
            </a:p>
          </p:txBody>
        </p:sp>
      </p:grpSp>
    </p:spTree>
    <p:extLst>
      <p:ext uri="{BB962C8B-B14F-4D97-AF65-F5344CB8AC3E}">
        <p14:creationId xmlns:p14="http://schemas.microsoft.com/office/powerpoint/2010/main" val="48926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4735365" y="6371048"/>
            <a:ext cx="4172464" cy="33253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050" dirty="0">
                <a:solidFill>
                  <a:schemeClr val="tx1">
                    <a:lumMod val="75000"/>
                    <a:lumOff val="25000"/>
                  </a:schemeClr>
                </a:solidFill>
              </a:rPr>
              <a:t>お名前：大成建設　渡邊哲也</a:t>
            </a:r>
            <a:endParaRPr lang="en-US" altLang="ja-JP" sz="105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8C687B16-812E-453C-A532-5CC704C7BD8F}"/>
              </a:ext>
            </a:extLst>
          </p:cNvPr>
          <p:cNvSpPr txBox="1">
            <a:spLocks/>
          </p:cNvSpPr>
          <p:nvPr/>
        </p:nvSpPr>
        <p:spPr>
          <a:xfrm>
            <a:off x="248989" y="434592"/>
            <a:ext cx="5122353"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１）</a:t>
            </a:r>
            <a:r>
              <a:rPr lang="ja-JP" altLang="en-US" sz="1400" u="sng" dirty="0">
                <a:solidFill>
                  <a:schemeClr val="tx1">
                    <a:lumMod val="75000"/>
                    <a:lumOff val="25000"/>
                  </a:schemeClr>
                </a:solidFill>
              </a:rPr>
              <a:t>人間が長寿化することにより起こるであろう個人の変化</a:t>
            </a:r>
            <a:endParaRPr lang="ja-JP" altLang="en-US" sz="1400" b="0"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7AA9709A-8EBB-4393-941C-5FAE627EF8F7}"/>
              </a:ext>
            </a:extLst>
          </p:cNvPr>
          <p:cNvSpPr txBox="1">
            <a:spLocks/>
          </p:cNvSpPr>
          <p:nvPr/>
        </p:nvSpPr>
        <p:spPr>
          <a:xfrm>
            <a:off x="248989" y="2671008"/>
            <a:ext cx="7659662"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２）</a:t>
            </a:r>
            <a:r>
              <a:rPr lang="ja-JP" altLang="en-US" sz="1400" u="sng" dirty="0">
                <a:solidFill>
                  <a:schemeClr val="tx1">
                    <a:lumMod val="75000"/>
                    <a:lumOff val="25000"/>
                  </a:schemeClr>
                </a:solidFill>
              </a:rPr>
              <a:t>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年時代の個人の変化によって生まれるであろう新たな学びや学び方</a:t>
            </a:r>
            <a:endParaRPr lang="ja-JP" altLang="en-US" sz="1400" b="0" dirty="0">
              <a:solidFill>
                <a:schemeClr val="tx1">
                  <a:lumMod val="75000"/>
                  <a:lumOff val="25000"/>
                </a:schemeClr>
              </a:solidFill>
            </a:endParaRPr>
          </a:p>
        </p:txBody>
      </p:sp>
      <p:sp>
        <p:nvSpPr>
          <p:cNvPr id="7" name="タイトル 1">
            <a:extLst>
              <a:ext uri="{FF2B5EF4-FFF2-40B4-BE49-F238E27FC236}">
                <a16:creationId xmlns:a16="http://schemas.microsoft.com/office/drawing/2014/main" id="{4699FC92-943B-4ED1-A33A-01C5CEB3C500}"/>
              </a:ext>
            </a:extLst>
          </p:cNvPr>
          <p:cNvSpPr txBox="1">
            <a:spLocks/>
          </p:cNvSpPr>
          <p:nvPr/>
        </p:nvSpPr>
        <p:spPr>
          <a:xfrm>
            <a:off x="248989" y="4550272"/>
            <a:ext cx="7659662"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年時代には、学びや学び方のどのような側面・性質が重要となるか</a:t>
            </a:r>
            <a:endParaRPr lang="en-US" altLang="ja-JP" sz="1400" u="sng" dirty="0">
              <a:solidFill>
                <a:schemeClr val="tx1">
                  <a:lumMod val="75000"/>
                  <a:lumOff val="25000"/>
                </a:schemeClr>
              </a:solidFill>
            </a:endParaRPr>
          </a:p>
        </p:txBody>
      </p:sp>
      <p:sp>
        <p:nvSpPr>
          <p:cNvPr id="8" name="タイトル 1">
            <a:extLst>
              <a:ext uri="{FF2B5EF4-FFF2-40B4-BE49-F238E27FC236}">
                <a16:creationId xmlns:a16="http://schemas.microsoft.com/office/drawing/2014/main" id="{82BF58F3-F036-40DA-BD54-CF24C264BEA4}"/>
              </a:ext>
            </a:extLst>
          </p:cNvPr>
          <p:cNvSpPr txBox="1">
            <a:spLocks/>
          </p:cNvSpPr>
          <p:nvPr/>
        </p:nvSpPr>
        <p:spPr>
          <a:xfrm>
            <a:off x="248989" y="4866150"/>
            <a:ext cx="8627723" cy="139629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社会人</a:t>
            </a:r>
            <a:r>
              <a:rPr lang="en-US" altLang="ja-JP" sz="1400" b="0" dirty="0">
                <a:solidFill>
                  <a:schemeClr val="tx1">
                    <a:lumMod val="75000"/>
                    <a:lumOff val="25000"/>
                  </a:schemeClr>
                </a:solidFill>
              </a:rPr>
              <a:t>1</a:t>
            </a:r>
            <a:r>
              <a:rPr lang="ja-JP" altLang="en-US" sz="1400" b="0" dirty="0">
                <a:solidFill>
                  <a:schemeClr val="tx1">
                    <a:lumMod val="75000"/>
                    <a:lumOff val="25000"/>
                  </a:schemeClr>
                </a:solidFill>
              </a:rPr>
              <a:t>年生から、いわゆるリタイヤまで、ある特定分野で右肩上がりにスキル・知識が高まっていったあと、その後もう</a:t>
            </a:r>
            <a:r>
              <a:rPr lang="en-US" altLang="ja-JP" sz="1400" b="0" dirty="0">
                <a:solidFill>
                  <a:schemeClr val="tx1">
                    <a:lumMod val="75000"/>
                    <a:lumOff val="25000"/>
                  </a:schemeClr>
                </a:solidFill>
              </a:rPr>
              <a:t>1</a:t>
            </a:r>
            <a:r>
              <a:rPr lang="ja-JP" altLang="en-US" sz="1400" b="0" dirty="0">
                <a:solidFill>
                  <a:schemeClr val="tx1">
                    <a:lumMod val="75000"/>
                    <a:lumOff val="25000"/>
                  </a:schemeClr>
                </a:solidFill>
              </a:rPr>
              <a:t>周出来るだけの時間があります。</a:t>
            </a:r>
            <a:r>
              <a:rPr lang="en-US" altLang="ja-JP" sz="1400" b="0" dirty="0">
                <a:solidFill>
                  <a:schemeClr val="tx1">
                    <a:lumMod val="75000"/>
                    <a:lumOff val="25000"/>
                  </a:schemeClr>
                </a:solidFill>
              </a:rPr>
              <a:t>1</a:t>
            </a:r>
            <a:r>
              <a:rPr lang="ja-JP" altLang="en-US" sz="1400" b="0" dirty="0">
                <a:solidFill>
                  <a:schemeClr val="tx1">
                    <a:lumMod val="75000"/>
                    <a:lumOff val="25000"/>
                  </a:schemeClr>
                </a:solidFill>
              </a:rPr>
              <a:t>年生とリスタート</a:t>
            </a:r>
            <a:r>
              <a:rPr lang="en-US" altLang="ja-JP" sz="1400" b="0" dirty="0">
                <a:solidFill>
                  <a:schemeClr val="tx1">
                    <a:lumMod val="75000"/>
                    <a:lumOff val="25000"/>
                  </a:schemeClr>
                </a:solidFill>
              </a:rPr>
              <a:t>1</a:t>
            </a:r>
            <a:r>
              <a:rPr lang="ja-JP" altLang="en-US" sz="1400" b="0" dirty="0">
                <a:solidFill>
                  <a:schemeClr val="tx1">
                    <a:lumMod val="75000"/>
                    <a:lumOff val="25000"/>
                  </a:schemeClr>
                </a:solidFill>
              </a:rPr>
              <a:t>年生がわだかまりなく学びの場を共有し、現役時代の知恵（リタイヤ組）と、今のトレンド・知識・技術（</a:t>
            </a:r>
            <a:r>
              <a:rPr lang="en-US" altLang="ja-JP" sz="1400" b="0" dirty="0">
                <a:solidFill>
                  <a:schemeClr val="tx1">
                    <a:lumMod val="75000"/>
                    <a:lumOff val="25000"/>
                  </a:schemeClr>
                </a:solidFill>
              </a:rPr>
              <a:t>1</a:t>
            </a:r>
            <a:r>
              <a:rPr lang="ja-JP" altLang="en-US" sz="1400" b="0" dirty="0">
                <a:solidFill>
                  <a:schemeClr val="tx1">
                    <a:lumMod val="75000"/>
                    <a:lumOff val="25000"/>
                  </a:schemeClr>
                </a:solidFill>
              </a:rPr>
              <a:t>年生）が融合するような、「多年代学びの場」が当たり前になってほしいと思います。</a:t>
            </a:r>
          </a:p>
        </p:txBody>
      </p:sp>
      <p:sp>
        <p:nvSpPr>
          <p:cNvPr id="9" name="タイトル 1">
            <a:extLst>
              <a:ext uri="{FF2B5EF4-FFF2-40B4-BE49-F238E27FC236}">
                <a16:creationId xmlns:a16="http://schemas.microsoft.com/office/drawing/2014/main" id="{B68E184E-5088-4AE8-A79E-684AFD9039F5}"/>
              </a:ext>
            </a:extLst>
          </p:cNvPr>
          <p:cNvSpPr txBox="1">
            <a:spLocks/>
          </p:cNvSpPr>
          <p:nvPr/>
        </p:nvSpPr>
        <p:spPr>
          <a:xfrm>
            <a:off x="3887714" y="85997"/>
            <a:ext cx="5256286" cy="332534"/>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900" b="0" dirty="0">
                <a:solidFill>
                  <a:schemeClr val="tx1">
                    <a:lumMod val="75000"/>
                    <a:lumOff val="25000"/>
                  </a:schemeClr>
                </a:solidFill>
              </a:rPr>
              <a:t>【</a:t>
            </a:r>
            <a:r>
              <a:rPr lang="ja-JP" altLang="en-US" sz="900" b="0" dirty="0">
                <a:solidFill>
                  <a:schemeClr val="tx1">
                    <a:lumMod val="75000"/>
                    <a:lumOff val="25000"/>
                  </a:schemeClr>
                </a:solidFill>
              </a:rPr>
              <a:t>人生１００年時代の都市・インフラ：</a:t>
            </a:r>
            <a:r>
              <a:rPr lang="en-US" altLang="ja-JP" sz="900" b="0" dirty="0">
                <a:solidFill>
                  <a:schemeClr val="tx1">
                    <a:lumMod val="75000"/>
                    <a:lumOff val="25000"/>
                  </a:schemeClr>
                </a:solidFill>
              </a:rPr>
              <a:t>DAY</a:t>
            </a:r>
            <a:r>
              <a:rPr lang="ja-JP" altLang="en-US" sz="900" b="0" dirty="0">
                <a:solidFill>
                  <a:schemeClr val="tx1">
                    <a:lumMod val="75000"/>
                    <a:lumOff val="25000"/>
                  </a:schemeClr>
                </a:solidFill>
              </a:rPr>
              <a:t>２ワーク２人生１００年時代のライフシーンの変化</a:t>
            </a:r>
            <a:r>
              <a:rPr lang="en-US" altLang="ja-JP" sz="900" b="0" dirty="0">
                <a:solidFill>
                  <a:schemeClr val="tx1">
                    <a:lumMod val="75000"/>
                    <a:lumOff val="25000"/>
                  </a:schemeClr>
                </a:solidFill>
              </a:rPr>
              <a:t>】</a:t>
            </a:r>
            <a:endParaRPr lang="ja-JP" altLang="en-US" sz="900" b="0" dirty="0">
              <a:solidFill>
                <a:schemeClr val="tx1">
                  <a:lumMod val="75000"/>
                  <a:lumOff val="25000"/>
                </a:schemeClr>
              </a:solidFill>
            </a:endParaRPr>
          </a:p>
        </p:txBody>
      </p:sp>
      <p:sp>
        <p:nvSpPr>
          <p:cNvPr id="10" name="タイトル 1">
            <a:extLst>
              <a:ext uri="{FF2B5EF4-FFF2-40B4-BE49-F238E27FC236}">
                <a16:creationId xmlns:a16="http://schemas.microsoft.com/office/drawing/2014/main" id="{3B2367C4-4487-41FF-9D85-63FD6BE9AE1F}"/>
              </a:ext>
            </a:extLst>
          </p:cNvPr>
          <p:cNvSpPr txBox="1">
            <a:spLocks/>
          </p:cNvSpPr>
          <p:nvPr/>
        </p:nvSpPr>
        <p:spPr>
          <a:xfrm>
            <a:off x="248989" y="862516"/>
            <a:ext cx="8627723" cy="158210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lnSpcReduction="100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経済的な不安が無い前提があれば、仕事でもボランティアでも、「他の人から喜ばれる」「自分の存在に意味があると感じられる」「働き方」「教え方」が出来ればと思います。「学び方」に関しては、「自分が人に喜ばれるために必要」な学びをしたいのではないかと感じます。</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一方で、現役時代に時間やお金で諦めていた分野や趣味を広げたいと思うかもしれませんが、どちらかというと自己満足より、他者から認められることに喜び・豊かさを感じると思います。</a:t>
            </a:r>
          </a:p>
        </p:txBody>
      </p:sp>
      <p:sp>
        <p:nvSpPr>
          <p:cNvPr id="13" name="タイトル 1">
            <a:extLst>
              <a:ext uri="{FF2B5EF4-FFF2-40B4-BE49-F238E27FC236}">
                <a16:creationId xmlns:a16="http://schemas.microsoft.com/office/drawing/2014/main" id="{CDF1F895-A802-407B-8A3A-E363398C54D5}"/>
              </a:ext>
            </a:extLst>
          </p:cNvPr>
          <p:cNvSpPr txBox="1">
            <a:spLocks/>
          </p:cNvSpPr>
          <p:nvPr/>
        </p:nvSpPr>
        <p:spPr>
          <a:xfrm>
            <a:off x="248989" y="3036218"/>
            <a:ext cx="8627723" cy="139629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現役時代を終了し、社会からは現役時代の分野・仕事では求められなくなっている可能性があると思います。経済的に自立していれば、全く違った分野を若い人と混じって学び始めることもこれからの時代当たり前になってくると思います。ただ、学ぶことが自己の満足だけで終わるのは寂しく、やはり現役時代と異なる学びを社会で生かし、いつでも社会・周辺に求められる人になりたいと感じると思います。</a:t>
            </a:r>
          </a:p>
        </p:txBody>
      </p:sp>
    </p:spTree>
    <p:extLst>
      <p:ext uri="{BB962C8B-B14F-4D97-AF65-F5344CB8AC3E}">
        <p14:creationId xmlns:p14="http://schemas.microsoft.com/office/powerpoint/2010/main" val="110681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84480" y="1412242"/>
            <a:ext cx="8300720" cy="4551681"/>
          </a:xfrm>
          <a:solidFill>
            <a:schemeClr val="bg1"/>
          </a:solidFill>
          <a:ln>
            <a:noFill/>
          </a:ln>
        </p:spPr>
        <p:style>
          <a:lnRef idx="2">
            <a:schemeClr val="dk1"/>
          </a:lnRef>
          <a:fillRef idx="1">
            <a:schemeClr val="lt1"/>
          </a:fillRef>
          <a:effectRef idx="0">
            <a:schemeClr val="dk1"/>
          </a:effectRef>
          <a:fontRef idx="minor">
            <a:schemeClr val="dk1"/>
          </a:fontRef>
        </p:style>
        <p:txBody>
          <a:bodyPr>
            <a:normAutofit/>
          </a:bodyPr>
          <a:lstStyle/>
          <a:p>
            <a:pPr>
              <a:lnSpc>
                <a:spcPct val="120000"/>
              </a:lnSpc>
            </a:pPr>
            <a:r>
              <a:rPr lang="ja-JP" altLang="en-US" sz="1400" u="sng" dirty="0">
                <a:solidFill>
                  <a:schemeClr val="tx1">
                    <a:lumMod val="75000"/>
                    <a:lumOff val="25000"/>
                  </a:schemeClr>
                </a:solidFill>
              </a:rPr>
              <a:t>１）人生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年時代の学びや学び方を考えるにあたって、もしも分かったら面白そうな統計情報があれば挙げてください（事務局が調査を全て対応できるわけではありません）</a:t>
            </a: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r>
              <a:rPr lang="ja-JP" altLang="en-US" sz="1400" u="sng" dirty="0">
                <a:solidFill>
                  <a:schemeClr val="tx1">
                    <a:lumMod val="75000"/>
                    <a:lumOff val="25000"/>
                  </a:schemeClr>
                </a:solidFill>
              </a:rPr>
              <a:t>２）人生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年時代の学びや学び方に関連した、書籍や論文があればチーム内で共有してみてください</a:t>
            </a: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endParaRPr lang="ja-JP" altLang="en-US" sz="1400" b="0" dirty="0">
              <a:solidFill>
                <a:schemeClr val="tx1">
                  <a:lumMod val="75000"/>
                  <a:lumOff val="25000"/>
                </a:schemeClr>
              </a:solidFill>
            </a:endParaRP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284480" y="609603"/>
            <a:ext cx="5374640"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次回のワークショップにむけて</a:t>
            </a:r>
            <a:endParaRPr lang="en-US" altLang="ja-JP" sz="2000" dirty="0">
              <a:solidFill>
                <a:schemeClr val="tx1">
                  <a:lumMod val="75000"/>
                  <a:lumOff val="25000"/>
                </a:schemeClr>
              </a:solidFill>
            </a:endParaRPr>
          </a:p>
        </p:txBody>
      </p:sp>
    </p:spTree>
    <p:extLst>
      <p:ext uri="{BB962C8B-B14F-4D97-AF65-F5344CB8AC3E}">
        <p14:creationId xmlns:p14="http://schemas.microsoft.com/office/powerpoint/2010/main" val="1742237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1569625A-B1C1-4166-BF90-293E10AF6A09}"/>
              </a:ext>
            </a:extLst>
          </p:cNvPr>
          <p:cNvSpPr txBox="1">
            <a:spLocks/>
          </p:cNvSpPr>
          <p:nvPr/>
        </p:nvSpPr>
        <p:spPr>
          <a:xfrm>
            <a:off x="629919" y="1574801"/>
            <a:ext cx="6255331"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人生１００年時代に学びや学び方の</a:t>
            </a:r>
            <a:endParaRPr lang="en-US" altLang="ja-JP" sz="200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6926D8DB-7EC4-4585-B970-9F468F5F8096}"/>
              </a:ext>
            </a:extLst>
          </p:cNvPr>
          <p:cNvSpPr txBox="1">
            <a:spLocks/>
          </p:cNvSpPr>
          <p:nvPr/>
        </p:nvSpPr>
        <p:spPr>
          <a:xfrm>
            <a:off x="7193280" y="5059681"/>
            <a:ext cx="1259840"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が変わる。</a:t>
            </a:r>
            <a:endParaRPr lang="en-US" altLang="ja-JP" sz="2000" dirty="0">
              <a:solidFill>
                <a:schemeClr val="tx1">
                  <a:lumMod val="75000"/>
                  <a:lumOff val="25000"/>
                </a:schemeClr>
              </a:solidFill>
            </a:endParaRPr>
          </a:p>
        </p:txBody>
      </p:sp>
      <p:sp>
        <p:nvSpPr>
          <p:cNvPr id="7" name="正方形/長方形 6">
            <a:extLst>
              <a:ext uri="{FF2B5EF4-FFF2-40B4-BE49-F238E27FC236}">
                <a16:creationId xmlns:a16="http://schemas.microsoft.com/office/drawing/2014/main" id="{29906DB2-0A5D-4DB3-A3F7-448B2B63A127}"/>
              </a:ext>
            </a:extLst>
          </p:cNvPr>
          <p:cNvSpPr/>
          <p:nvPr/>
        </p:nvSpPr>
        <p:spPr>
          <a:xfrm>
            <a:off x="629920" y="2250443"/>
            <a:ext cx="7701280" cy="2809238"/>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a:extLst>
              <a:ext uri="{FF2B5EF4-FFF2-40B4-BE49-F238E27FC236}">
                <a16:creationId xmlns:a16="http://schemas.microsoft.com/office/drawing/2014/main" id="{A053647E-8284-477E-B7EC-D3C724946FBC}"/>
              </a:ext>
            </a:extLst>
          </p:cNvPr>
          <p:cNvSpPr txBox="1">
            <a:spLocks/>
          </p:cNvSpPr>
          <p:nvPr/>
        </p:nvSpPr>
        <p:spPr>
          <a:xfrm>
            <a:off x="284480" y="609603"/>
            <a:ext cx="1808480"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本日のまとめ</a:t>
            </a:r>
            <a:endParaRPr lang="en-US" altLang="ja-JP" sz="2000" dirty="0">
              <a:solidFill>
                <a:schemeClr val="tx1">
                  <a:lumMod val="75000"/>
                  <a:lumOff val="25000"/>
                </a:schemeClr>
              </a:solidFill>
            </a:endParaRPr>
          </a:p>
        </p:txBody>
      </p:sp>
    </p:spTree>
    <p:extLst>
      <p:ext uri="{BB962C8B-B14F-4D97-AF65-F5344CB8AC3E}">
        <p14:creationId xmlns:p14="http://schemas.microsoft.com/office/powerpoint/2010/main" val="1462683454"/>
      </p:ext>
    </p:extLst>
  </p:cSld>
  <p:clrMapOvr>
    <a:masterClrMapping/>
  </p:clrMapOvr>
</p:sld>
</file>

<file path=ppt/theme/theme1.xml><?xml version="1.0" encoding="utf-8"?>
<a:theme xmlns:a="http://schemas.openxmlformats.org/drawingml/2006/main" name="Office テーマ">
  <a:themeElements>
    <a:clrScheme name="ペーパー">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25765</TotalTime>
  <Words>1533</Words>
  <Application>Microsoft Office PowerPoint</Application>
  <PresentationFormat>画面に合わせる (4:3)</PresentationFormat>
  <Paragraphs>40</Paragraphs>
  <Slides>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游ゴシック</vt:lpstr>
      <vt:lpstr>游ゴシック Light</vt:lpstr>
      <vt:lpstr>Arial</vt:lpstr>
      <vt:lpstr>Office テーマ</vt:lpstr>
      <vt:lpstr>１）前回のまとめを振り返り、「学びや学び方」の豊かさを考えるために、自分が着目していた要素・要件を一つとりあげてください（このまとめの中に出てきていない「学びや学び方」特有の視点を追加しても構いません）。   ２）上記の着目点に関して、豊かなライフシーンの生まれるときの状況や場面を改めて思い返してください。どのような局面で「学びや学び方」の豊かさは実現していましたか。 （例：「非日常性から感じる豊かさ」を選んだ場合には、非日常な経験がどのような状況や環境が整っていたときに行えたのかを考えてみてください）   ３）豊かなライフシーンを阻害しているモノ・コトにどのようなものがあるかを考えてみてください。 （例：「自由であることで感じる豊かさ」を選んだ場合には、なぜ私たちは豊かさのための「自由な選択」がいつもできていないのかという理由や要因を考えてください）</vt:lpstr>
      <vt:lpstr>回答欄：「非日常性から感じる豊かさ」…「豊かな自然」の中で、「創造型の仕事に取り組む」</vt:lpstr>
      <vt:lpstr>　リンダ・グラッドンは、プレゼンテーションの中で、人生100年時代（長寿化）により訪れる変化として、「人生のマルチステージ化」「家族構成の変化」「生涯にわたる学びの重要性」の３点を挙げています。  　この指摘を参照しながら、まずは、人生100年時代に訪れる、わたしたち個人の変化を考えてみてください。 　重要なことは、漠然と 100年後の未来や、その時に存在するであろう科学技術や社会問題を考えるのではないということです。まずは、自分が80歳になっても健康で活動できるとしたら、どのような暮らし方や働き方を選択するかを考えてみると良いかもしれません。  　人生100年時代に生きる自分の姿をぼんやりと想定できたら、それぞれのライフシーンに訪れるであろう変化を考えてみます。 　人生100年時代に際して、「学びや学び方」の何が、どのように変化する（しない）と思いますか。個人や社会の変化と照らし合わせながら、それぞれのライフシーンの変化を考えてください。</vt:lpstr>
      <vt:lpstr>PowerPoint プレゼンテーション</vt:lpstr>
      <vt:lpstr>１）人生100年時代の学びや学び方を考えるにあたって、もしも分かったら面白そうな統計情報があれば挙げてください（事務局が調査を全て対応できるわけではありません）      ２）人生100年時代の学びや学び方に関連した、書籍や論文があればチーム内で共有してみてください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sakamura.kei.aa@outlook.jp</dc:creator>
  <cp:lastModifiedBy>KANSYA-JIMU</cp:lastModifiedBy>
  <cp:revision>834</cp:revision>
  <cp:lastPrinted>2021-02-10T05:11:02Z</cp:lastPrinted>
  <dcterms:created xsi:type="dcterms:W3CDTF">2018-06-24T08:41:42Z</dcterms:created>
  <dcterms:modified xsi:type="dcterms:W3CDTF">2021-03-19T02:50:25Z</dcterms:modified>
</cp:coreProperties>
</file>