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4" d="100"/>
          <a:sy n="104" d="100"/>
        </p:scale>
        <p:origin x="84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B78CDED-049B-45FD-8A2B-41B6595EFA9B}" type="datetimeFigureOut">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F5D2C1F-64C4-4EA8-885B-6D22F6E9ED5A}" type="slidenum">
              <a:rPr kumimoji="1" lang="ja-JP" altLang="en-US" smtClean="0"/>
              <a:t>‹#›</a:t>
            </a:fld>
            <a:endParaRPr kumimoji="1" lang="ja-JP" altLang="en-US"/>
          </a:p>
        </p:txBody>
      </p:sp>
    </p:spTree>
    <p:extLst>
      <p:ext uri="{BB962C8B-B14F-4D97-AF65-F5344CB8AC3E}">
        <p14:creationId xmlns:p14="http://schemas.microsoft.com/office/powerpoint/2010/main" val="3470672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B78CDED-049B-45FD-8A2B-41B6595EFA9B}" type="datetimeFigureOut">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F5D2C1F-64C4-4EA8-885B-6D22F6E9ED5A}" type="slidenum">
              <a:rPr kumimoji="1" lang="ja-JP" altLang="en-US" smtClean="0"/>
              <a:t>‹#›</a:t>
            </a:fld>
            <a:endParaRPr kumimoji="1" lang="ja-JP" altLang="en-US"/>
          </a:p>
        </p:txBody>
      </p:sp>
    </p:spTree>
    <p:extLst>
      <p:ext uri="{BB962C8B-B14F-4D97-AF65-F5344CB8AC3E}">
        <p14:creationId xmlns:p14="http://schemas.microsoft.com/office/powerpoint/2010/main" val="2286700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B78CDED-049B-45FD-8A2B-41B6595EFA9B}" type="datetimeFigureOut">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F5D2C1F-64C4-4EA8-885B-6D22F6E9ED5A}" type="slidenum">
              <a:rPr kumimoji="1" lang="ja-JP" altLang="en-US" smtClean="0"/>
              <a:t>‹#›</a:t>
            </a:fld>
            <a:endParaRPr kumimoji="1" lang="ja-JP" altLang="en-US"/>
          </a:p>
        </p:txBody>
      </p:sp>
    </p:spTree>
    <p:extLst>
      <p:ext uri="{BB962C8B-B14F-4D97-AF65-F5344CB8AC3E}">
        <p14:creationId xmlns:p14="http://schemas.microsoft.com/office/powerpoint/2010/main" val="838359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B78CDED-049B-45FD-8A2B-41B6595EFA9B}" type="datetimeFigureOut">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F5D2C1F-64C4-4EA8-885B-6D22F6E9ED5A}" type="slidenum">
              <a:rPr kumimoji="1" lang="ja-JP" altLang="en-US" smtClean="0"/>
              <a:t>‹#›</a:t>
            </a:fld>
            <a:endParaRPr kumimoji="1" lang="ja-JP" altLang="en-US"/>
          </a:p>
        </p:txBody>
      </p:sp>
    </p:spTree>
    <p:extLst>
      <p:ext uri="{BB962C8B-B14F-4D97-AF65-F5344CB8AC3E}">
        <p14:creationId xmlns:p14="http://schemas.microsoft.com/office/powerpoint/2010/main" val="3729005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B78CDED-049B-45FD-8A2B-41B6595EFA9B}" type="datetimeFigureOut">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F5D2C1F-64C4-4EA8-885B-6D22F6E9ED5A}" type="slidenum">
              <a:rPr kumimoji="1" lang="ja-JP" altLang="en-US" smtClean="0"/>
              <a:t>‹#›</a:t>
            </a:fld>
            <a:endParaRPr kumimoji="1" lang="ja-JP" altLang="en-US"/>
          </a:p>
        </p:txBody>
      </p:sp>
    </p:spTree>
    <p:extLst>
      <p:ext uri="{BB962C8B-B14F-4D97-AF65-F5344CB8AC3E}">
        <p14:creationId xmlns:p14="http://schemas.microsoft.com/office/powerpoint/2010/main" val="4171071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B78CDED-049B-45FD-8A2B-41B6595EFA9B}" type="datetimeFigureOut">
              <a:rPr kumimoji="1" lang="ja-JP" altLang="en-US" smtClean="0"/>
              <a:t>2021/3/18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F5D2C1F-64C4-4EA8-885B-6D22F6E9ED5A}" type="slidenum">
              <a:rPr kumimoji="1" lang="ja-JP" altLang="en-US" smtClean="0"/>
              <a:t>‹#›</a:t>
            </a:fld>
            <a:endParaRPr kumimoji="1" lang="ja-JP" altLang="en-US"/>
          </a:p>
        </p:txBody>
      </p:sp>
    </p:spTree>
    <p:extLst>
      <p:ext uri="{BB962C8B-B14F-4D97-AF65-F5344CB8AC3E}">
        <p14:creationId xmlns:p14="http://schemas.microsoft.com/office/powerpoint/2010/main" val="1671484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B78CDED-049B-45FD-8A2B-41B6595EFA9B}" type="datetimeFigureOut">
              <a:rPr kumimoji="1" lang="ja-JP" altLang="en-US" smtClean="0"/>
              <a:t>2021/3/18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F5D2C1F-64C4-4EA8-885B-6D22F6E9ED5A}" type="slidenum">
              <a:rPr kumimoji="1" lang="ja-JP" altLang="en-US" smtClean="0"/>
              <a:t>‹#›</a:t>
            </a:fld>
            <a:endParaRPr kumimoji="1" lang="ja-JP" altLang="en-US"/>
          </a:p>
        </p:txBody>
      </p:sp>
    </p:spTree>
    <p:extLst>
      <p:ext uri="{BB962C8B-B14F-4D97-AF65-F5344CB8AC3E}">
        <p14:creationId xmlns:p14="http://schemas.microsoft.com/office/powerpoint/2010/main" val="425372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B78CDED-049B-45FD-8A2B-41B6595EFA9B}" type="datetimeFigureOut">
              <a:rPr kumimoji="1" lang="ja-JP" altLang="en-US" smtClean="0"/>
              <a:t>2021/3/18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F5D2C1F-64C4-4EA8-885B-6D22F6E9ED5A}" type="slidenum">
              <a:rPr kumimoji="1" lang="ja-JP" altLang="en-US" smtClean="0"/>
              <a:t>‹#›</a:t>
            </a:fld>
            <a:endParaRPr kumimoji="1" lang="ja-JP" altLang="en-US"/>
          </a:p>
        </p:txBody>
      </p:sp>
    </p:spTree>
    <p:extLst>
      <p:ext uri="{BB962C8B-B14F-4D97-AF65-F5344CB8AC3E}">
        <p14:creationId xmlns:p14="http://schemas.microsoft.com/office/powerpoint/2010/main" val="3707454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78CDED-049B-45FD-8A2B-41B6595EFA9B}" type="datetimeFigureOut">
              <a:rPr kumimoji="1" lang="ja-JP" altLang="en-US" smtClean="0"/>
              <a:t>2021/3/18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F5D2C1F-64C4-4EA8-885B-6D22F6E9ED5A}" type="slidenum">
              <a:rPr kumimoji="1" lang="ja-JP" altLang="en-US" smtClean="0"/>
              <a:t>‹#›</a:t>
            </a:fld>
            <a:endParaRPr kumimoji="1" lang="ja-JP" altLang="en-US"/>
          </a:p>
        </p:txBody>
      </p:sp>
    </p:spTree>
    <p:extLst>
      <p:ext uri="{BB962C8B-B14F-4D97-AF65-F5344CB8AC3E}">
        <p14:creationId xmlns:p14="http://schemas.microsoft.com/office/powerpoint/2010/main" val="1466999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B78CDED-049B-45FD-8A2B-41B6595EFA9B}" type="datetimeFigureOut">
              <a:rPr kumimoji="1" lang="ja-JP" altLang="en-US" smtClean="0"/>
              <a:t>2021/3/18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F5D2C1F-64C4-4EA8-885B-6D22F6E9ED5A}" type="slidenum">
              <a:rPr kumimoji="1" lang="ja-JP" altLang="en-US" smtClean="0"/>
              <a:t>‹#›</a:t>
            </a:fld>
            <a:endParaRPr kumimoji="1" lang="ja-JP" altLang="en-US"/>
          </a:p>
        </p:txBody>
      </p:sp>
    </p:spTree>
    <p:extLst>
      <p:ext uri="{BB962C8B-B14F-4D97-AF65-F5344CB8AC3E}">
        <p14:creationId xmlns:p14="http://schemas.microsoft.com/office/powerpoint/2010/main" val="1834118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B78CDED-049B-45FD-8A2B-41B6595EFA9B}" type="datetimeFigureOut">
              <a:rPr kumimoji="1" lang="ja-JP" altLang="en-US" smtClean="0"/>
              <a:t>2021/3/18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F5D2C1F-64C4-4EA8-885B-6D22F6E9ED5A}" type="slidenum">
              <a:rPr kumimoji="1" lang="ja-JP" altLang="en-US" smtClean="0"/>
              <a:t>‹#›</a:t>
            </a:fld>
            <a:endParaRPr kumimoji="1" lang="ja-JP" altLang="en-US"/>
          </a:p>
        </p:txBody>
      </p:sp>
    </p:spTree>
    <p:extLst>
      <p:ext uri="{BB962C8B-B14F-4D97-AF65-F5344CB8AC3E}">
        <p14:creationId xmlns:p14="http://schemas.microsoft.com/office/powerpoint/2010/main" val="1512031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78CDED-049B-45FD-8A2B-41B6595EFA9B}" type="datetimeFigureOut">
              <a:rPr kumimoji="1" lang="ja-JP" altLang="en-US" smtClean="0"/>
              <a:t>2021/3/18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5D2C1F-64C4-4EA8-885B-6D22F6E9ED5A}" type="slidenum">
              <a:rPr kumimoji="1" lang="ja-JP" altLang="en-US" smtClean="0"/>
              <a:t>‹#›</a:t>
            </a:fld>
            <a:endParaRPr kumimoji="1" lang="ja-JP" altLang="en-US"/>
          </a:p>
        </p:txBody>
      </p:sp>
    </p:spTree>
    <p:extLst>
      <p:ext uri="{BB962C8B-B14F-4D97-AF65-F5344CB8AC3E}">
        <p14:creationId xmlns:p14="http://schemas.microsoft.com/office/powerpoint/2010/main" val="41882025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E2ED86B-0E71-4CCB-94AA-9A327BA4C8F3}"/>
              </a:ext>
            </a:extLst>
          </p:cNvPr>
          <p:cNvSpPr txBox="1"/>
          <p:nvPr/>
        </p:nvSpPr>
        <p:spPr>
          <a:xfrm>
            <a:off x="676275" y="191950"/>
            <a:ext cx="2348720" cy="276999"/>
          </a:xfrm>
          <a:prstGeom prst="rect">
            <a:avLst/>
          </a:prstGeom>
          <a:noFill/>
        </p:spPr>
        <p:txBody>
          <a:bodyPr wrap="none" rtlCol="0">
            <a:spAutoFit/>
          </a:bodyPr>
          <a:lstStyle/>
          <a:p>
            <a:r>
              <a:rPr kumimoji="1" lang="en-US" altLang="ja-JP" sz="1200" dirty="0"/>
              <a:t>210312</a:t>
            </a:r>
            <a:r>
              <a:rPr kumimoji="1" lang="ja-JP" altLang="en-US" sz="1200" dirty="0"/>
              <a:t>　本日出たキーワード集</a:t>
            </a:r>
          </a:p>
        </p:txBody>
      </p:sp>
      <p:sp>
        <p:nvSpPr>
          <p:cNvPr id="5" name="テキスト ボックス 4">
            <a:extLst>
              <a:ext uri="{FF2B5EF4-FFF2-40B4-BE49-F238E27FC236}">
                <a16:creationId xmlns:a16="http://schemas.microsoft.com/office/drawing/2014/main" id="{598FF930-1D63-47B7-B650-99CCB53E5F6F}"/>
              </a:ext>
            </a:extLst>
          </p:cNvPr>
          <p:cNvSpPr txBox="1"/>
          <p:nvPr/>
        </p:nvSpPr>
        <p:spPr>
          <a:xfrm>
            <a:off x="676275" y="468949"/>
            <a:ext cx="3597395" cy="276999"/>
          </a:xfrm>
          <a:prstGeom prst="rect">
            <a:avLst/>
          </a:prstGeom>
          <a:noFill/>
        </p:spPr>
        <p:txBody>
          <a:bodyPr wrap="none" rtlCol="0">
            <a:spAutoFit/>
          </a:bodyPr>
          <a:lstStyle/>
          <a:p>
            <a:r>
              <a:rPr kumimoji="1" lang="en-US" altLang="ja-JP" sz="1200" dirty="0"/>
              <a:t>Work</a:t>
            </a:r>
            <a:r>
              <a:rPr kumimoji="1" lang="ja-JP" altLang="en-US" sz="1200" dirty="0"/>
              <a:t>１：豊かさに関わるモノ・コトを深掘りする</a:t>
            </a:r>
          </a:p>
        </p:txBody>
      </p:sp>
      <p:sp>
        <p:nvSpPr>
          <p:cNvPr id="6" name="テキスト ボックス 5">
            <a:extLst>
              <a:ext uri="{FF2B5EF4-FFF2-40B4-BE49-F238E27FC236}">
                <a16:creationId xmlns:a16="http://schemas.microsoft.com/office/drawing/2014/main" id="{5B776EB5-28CB-44D3-B50E-66B0B22408DE}"/>
              </a:ext>
            </a:extLst>
          </p:cNvPr>
          <p:cNvSpPr txBox="1"/>
          <p:nvPr/>
        </p:nvSpPr>
        <p:spPr>
          <a:xfrm>
            <a:off x="676275" y="838227"/>
            <a:ext cx="3094117" cy="276999"/>
          </a:xfrm>
          <a:prstGeom prst="rect">
            <a:avLst/>
          </a:prstGeom>
          <a:noFill/>
        </p:spPr>
        <p:txBody>
          <a:bodyPr wrap="none" rtlCol="0">
            <a:spAutoFit/>
          </a:bodyPr>
          <a:lstStyle/>
          <a:p>
            <a:r>
              <a:rPr kumimoji="1" lang="ja-JP" altLang="en-US" sz="1200" dirty="0"/>
              <a:t>移動は目的なのか、手段なのか→両方あり</a:t>
            </a:r>
          </a:p>
        </p:txBody>
      </p:sp>
      <p:sp>
        <p:nvSpPr>
          <p:cNvPr id="7" name="テキスト ボックス 6">
            <a:extLst>
              <a:ext uri="{FF2B5EF4-FFF2-40B4-BE49-F238E27FC236}">
                <a16:creationId xmlns:a16="http://schemas.microsoft.com/office/drawing/2014/main" id="{E5C595AF-A821-4F42-B5BD-843A8FDD105E}"/>
              </a:ext>
            </a:extLst>
          </p:cNvPr>
          <p:cNvSpPr txBox="1"/>
          <p:nvPr/>
        </p:nvSpPr>
        <p:spPr>
          <a:xfrm>
            <a:off x="676275" y="1115226"/>
            <a:ext cx="7109639" cy="1200329"/>
          </a:xfrm>
          <a:prstGeom prst="rect">
            <a:avLst/>
          </a:prstGeom>
          <a:noFill/>
        </p:spPr>
        <p:txBody>
          <a:bodyPr wrap="none" rtlCol="0">
            <a:spAutoFit/>
          </a:bodyPr>
          <a:lstStyle/>
          <a:p>
            <a:r>
              <a:rPr kumimoji="1" lang="ja-JP" altLang="en-US" sz="1200" dirty="0"/>
              <a:t>「目的」だとすると、豊かさにつながるのは</a:t>
            </a:r>
            <a:endParaRPr kumimoji="1" lang="en-US" altLang="ja-JP" sz="1200" dirty="0"/>
          </a:p>
          <a:p>
            <a:r>
              <a:rPr kumimoji="1" lang="ja-JP" altLang="en-US" sz="1200" dirty="0"/>
              <a:t>・非日常そのもの、あるいは非日常への扉</a:t>
            </a:r>
            <a:endParaRPr kumimoji="1" lang="en-US" altLang="ja-JP" sz="1200" dirty="0"/>
          </a:p>
          <a:p>
            <a:r>
              <a:rPr kumimoji="1" lang="ja-JP" altLang="en-US" sz="1200" dirty="0"/>
              <a:t>・移動そのものが目的化されるような魅力のある移動（何かが体験できるとか、ひたすら快適とか）</a:t>
            </a:r>
            <a:endParaRPr kumimoji="1" lang="en-US" altLang="ja-JP" sz="1200" dirty="0"/>
          </a:p>
          <a:p>
            <a:r>
              <a:rPr kumimoji="1" lang="ja-JP" altLang="en-US" sz="1200" dirty="0"/>
              <a:t>・自由に、好きなところへ行く移動</a:t>
            </a:r>
            <a:endParaRPr kumimoji="1" lang="en-US" altLang="ja-JP" sz="1200" dirty="0"/>
          </a:p>
          <a:p>
            <a:r>
              <a:rPr kumimoji="1" lang="ja-JP" altLang="en-US" sz="1200" dirty="0"/>
              <a:t>・新しいものへの出会いを誘発する移動</a:t>
            </a:r>
            <a:endParaRPr kumimoji="1" lang="en-US" altLang="ja-JP" sz="1200" dirty="0"/>
          </a:p>
          <a:p>
            <a:r>
              <a:rPr kumimoji="1" lang="ja-JP" altLang="en-US" sz="1200" dirty="0"/>
              <a:t>・選択肢が多様であると、選ぶことが移動の目的化につながる</a:t>
            </a:r>
          </a:p>
        </p:txBody>
      </p:sp>
      <p:sp>
        <p:nvSpPr>
          <p:cNvPr id="8" name="テキスト ボックス 7">
            <a:extLst>
              <a:ext uri="{FF2B5EF4-FFF2-40B4-BE49-F238E27FC236}">
                <a16:creationId xmlns:a16="http://schemas.microsoft.com/office/drawing/2014/main" id="{F3106BA2-2885-423A-A597-0D5DE43ABEF9}"/>
              </a:ext>
            </a:extLst>
          </p:cNvPr>
          <p:cNvSpPr txBox="1"/>
          <p:nvPr/>
        </p:nvSpPr>
        <p:spPr>
          <a:xfrm>
            <a:off x="669061" y="2558728"/>
            <a:ext cx="7263527" cy="1384995"/>
          </a:xfrm>
          <a:prstGeom prst="rect">
            <a:avLst/>
          </a:prstGeom>
          <a:noFill/>
        </p:spPr>
        <p:txBody>
          <a:bodyPr wrap="none" rtlCol="0">
            <a:spAutoFit/>
          </a:bodyPr>
          <a:lstStyle/>
          <a:p>
            <a:r>
              <a:rPr kumimoji="1" lang="ja-JP" altLang="en-US" sz="1200" dirty="0"/>
              <a:t>「手段」だとすると</a:t>
            </a:r>
            <a:endParaRPr kumimoji="1" lang="en-US" altLang="ja-JP" sz="1200" dirty="0"/>
          </a:p>
          <a:p>
            <a:r>
              <a:rPr kumimoji="1" lang="ja-JP" altLang="en-US" sz="1200" dirty="0"/>
              <a:t>・マストラが最適化されておらず、時間のロスがもったいない</a:t>
            </a:r>
            <a:endParaRPr kumimoji="1" lang="en-US" altLang="ja-JP" sz="1200" dirty="0"/>
          </a:p>
          <a:p>
            <a:r>
              <a:rPr kumimoji="1" lang="ja-JP" altLang="en-US" sz="1200" dirty="0"/>
              <a:t>・移動自体に体力がいる</a:t>
            </a:r>
            <a:endParaRPr kumimoji="1" lang="en-US" altLang="ja-JP" sz="1200" dirty="0"/>
          </a:p>
          <a:p>
            <a:r>
              <a:rPr kumimoji="1" lang="ja-JP" altLang="en-US" sz="1200" dirty="0"/>
              <a:t>・義務的移動は手段としての移動の最たるもの</a:t>
            </a:r>
            <a:endParaRPr kumimoji="1" lang="en-US" altLang="ja-JP" sz="1200" dirty="0"/>
          </a:p>
          <a:p>
            <a:r>
              <a:rPr kumimoji="1" lang="ja-JP" altLang="en-US" sz="1200" dirty="0"/>
              <a:t>・新しい出会いを誘発しない移動は、もはや目的ではなく手段？（ライフステージなどに関係しそう）</a:t>
            </a:r>
            <a:endParaRPr kumimoji="1" lang="en-US" altLang="ja-JP" sz="1200" dirty="0"/>
          </a:p>
          <a:p>
            <a:r>
              <a:rPr kumimoji="1" lang="ja-JP" altLang="en-US" sz="1200" dirty="0"/>
              <a:t>・制約のある移動は、手段であって豊かとは言えない。</a:t>
            </a:r>
            <a:endParaRPr kumimoji="1" lang="en-US" altLang="ja-JP" sz="1200" dirty="0"/>
          </a:p>
          <a:p>
            <a:r>
              <a:rPr kumimoji="1" lang="ja-JP" altLang="en-US" sz="1200" dirty="0"/>
              <a:t>・「どこでもドア」は、豊かな移動を生むのか、単なる手段なのか？</a:t>
            </a:r>
          </a:p>
        </p:txBody>
      </p:sp>
      <p:sp>
        <p:nvSpPr>
          <p:cNvPr id="9" name="テキスト ボックス 8">
            <a:extLst>
              <a:ext uri="{FF2B5EF4-FFF2-40B4-BE49-F238E27FC236}">
                <a16:creationId xmlns:a16="http://schemas.microsoft.com/office/drawing/2014/main" id="{26C0B878-D03C-4B68-95E6-E84A4484D47A}"/>
              </a:ext>
            </a:extLst>
          </p:cNvPr>
          <p:cNvSpPr txBox="1"/>
          <p:nvPr/>
        </p:nvSpPr>
        <p:spPr>
          <a:xfrm>
            <a:off x="669061" y="4313055"/>
            <a:ext cx="6729727" cy="2308324"/>
          </a:xfrm>
          <a:prstGeom prst="rect">
            <a:avLst/>
          </a:prstGeom>
          <a:noFill/>
        </p:spPr>
        <p:txBody>
          <a:bodyPr wrap="none" rtlCol="0">
            <a:spAutoFit/>
          </a:bodyPr>
          <a:lstStyle/>
          <a:p>
            <a:r>
              <a:rPr kumimoji="1" lang="en-US" altLang="ja-JP" sz="1200" dirty="0"/>
              <a:t>【</a:t>
            </a:r>
            <a:r>
              <a:rPr kumimoji="1" lang="ja-JP" altLang="en-US" sz="1200" dirty="0"/>
              <a:t>気になった話</a:t>
            </a:r>
            <a:r>
              <a:rPr kumimoji="1" lang="en-US" altLang="ja-JP" sz="1200" dirty="0"/>
              <a:t>】</a:t>
            </a:r>
          </a:p>
          <a:p>
            <a:r>
              <a:rPr kumimoji="1" lang="ja-JP" altLang="en-US" sz="1200" dirty="0"/>
              <a:t>究極的に「移動しなくてよい」どこでもドア的世の中ができたら、それはいいのか悪いのか？</a:t>
            </a:r>
            <a:endParaRPr kumimoji="1" lang="en-US" altLang="ja-JP" sz="1200" dirty="0"/>
          </a:p>
          <a:p>
            <a:endParaRPr kumimoji="1" lang="en-US" altLang="ja-JP" sz="1200" dirty="0"/>
          </a:p>
          <a:p>
            <a:r>
              <a:rPr kumimoji="1" lang="ja-JP" altLang="en-US" sz="1200" dirty="0"/>
              <a:t>例えば通勤は、仕事における人の時空間の一致が目的。</a:t>
            </a:r>
            <a:endParaRPr kumimoji="1" lang="en-US" altLang="ja-JP" sz="1200" dirty="0"/>
          </a:p>
          <a:p>
            <a:r>
              <a:rPr kumimoji="1" lang="ja-JP" altLang="en-US" sz="1200" dirty="0"/>
              <a:t>空間の一致はバーチャルで実現できそうだが、時間の一致はリアルでないと難しい？</a:t>
            </a:r>
            <a:endParaRPr kumimoji="1" lang="en-US" altLang="ja-JP" sz="1200" dirty="0"/>
          </a:p>
          <a:p>
            <a:r>
              <a:rPr kumimoji="1" lang="ja-JP" altLang="en-US" sz="1200" dirty="0"/>
              <a:t>それが移動に価値をもたらすのか？</a:t>
            </a:r>
            <a:endParaRPr kumimoji="1" lang="en-US" altLang="ja-JP" sz="1200" dirty="0"/>
          </a:p>
          <a:p>
            <a:endParaRPr kumimoji="1" lang="en-US" altLang="ja-JP" sz="1200" dirty="0"/>
          </a:p>
          <a:p>
            <a:r>
              <a:rPr kumimoji="1" lang="ja-JP" altLang="en-US" sz="1200" dirty="0"/>
              <a:t>人生</a:t>
            </a:r>
            <a:r>
              <a:rPr kumimoji="1" lang="en-US" altLang="ja-JP" sz="1200" dirty="0"/>
              <a:t>100</a:t>
            </a:r>
            <a:r>
              <a:rPr kumimoji="1" lang="ja-JP" altLang="en-US" sz="1200" dirty="0"/>
              <a:t>年時代を俯瞰して、ライフステージの変転に対して「幸せになる準備ができているか」</a:t>
            </a:r>
            <a:endParaRPr kumimoji="1" lang="en-US" altLang="ja-JP" sz="1200" dirty="0"/>
          </a:p>
          <a:p>
            <a:r>
              <a:rPr kumimoji="1" lang="ja-JP" altLang="en-US" sz="1200" dirty="0"/>
              <a:t>そのために、モビリティはどう貢献するのか？</a:t>
            </a:r>
            <a:endParaRPr kumimoji="1" lang="en-US" altLang="ja-JP" sz="1200" dirty="0"/>
          </a:p>
          <a:p>
            <a:endParaRPr kumimoji="1" lang="en-US" altLang="ja-JP" sz="1200" dirty="0"/>
          </a:p>
          <a:p>
            <a:r>
              <a:rPr kumimoji="1" lang="ja-JP" altLang="en-US" sz="1200" dirty="0"/>
              <a:t>実は、体が移動を欲するということがあるのでは？</a:t>
            </a:r>
            <a:endParaRPr kumimoji="1" lang="en-US" altLang="ja-JP" sz="1200" dirty="0"/>
          </a:p>
          <a:p>
            <a:r>
              <a:rPr kumimoji="1" lang="ja-JP" altLang="en-US" sz="1200" dirty="0"/>
              <a:t>動いていないと、体に悪い</a:t>
            </a:r>
          </a:p>
        </p:txBody>
      </p:sp>
    </p:spTree>
    <p:extLst>
      <p:ext uri="{BB962C8B-B14F-4D97-AF65-F5344CB8AC3E}">
        <p14:creationId xmlns:p14="http://schemas.microsoft.com/office/powerpoint/2010/main" val="2923422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E2ED86B-0E71-4CCB-94AA-9A327BA4C8F3}"/>
              </a:ext>
            </a:extLst>
          </p:cNvPr>
          <p:cNvSpPr txBox="1"/>
          <p:nvPr/>
        </p:nvSpPr>
        <p:spPr>
          <a:xfrm>
            <a:off x="676275" y="191950"/>
            <a:ext cx="2348720" cy="276999"/>
          </a:xfrm>
          <a:prstGeom prst="rect">
            <a:avLst/>
          </a:prstGeom>
          <a:noFill/>
        </p:spPr>
        <p:txBody>
          <a:bodyPr wrap="none" rtlCol="0">
            <a:spAutoFit/>
          </a:bodyPr>
          <a:lstStyle/>
          <a:p>
            <a:r>
              <a:rPr kumimoji="1" lang="en-US" altLang="ja-JP" sz="1200" dirty="0"/>
              <a:t>210312</a:t>
            </a:r>
            <a:r>
              <a:rPr kumimoji="1" lang="ja-JP" altLang="en-US" sz="1200" dirty="0"/>
              <a:t>　本日出たキーワード集</a:t>
            </a:r>
          </a:p>
        </p:txBody>
      </p:sp>
      <p:sp>
        <p:nvSpPr>
          <p:cNvPr id="5" name="テキスト ボックス 4">
            <a:extLst>
              <a:ext uri="{FF2B5EF4-FFF2-40B4-BE49-F238E27FC236}">
                <a16:creationId xmlns:a16="http://schemas.microsoft.com/office/drawing/2014/main" id="{598FF930-1D63-47B7-B650-99CCB53E5F6F}"/>
              </a:ext>
            </a:extLst>
          </p:cNvPr>
          <p:cNvSpPr txBox="1"/>
          <p:nvPr/>
        </p:nvSpPr>
        <p:spPr>
          <a:xfrm>
            <a:off x="676275" y="468949"/>
            <a:ext cx="3371372" cy="276999"/>
          </a:xfrm>
          <a:prstGeom prst="rect">
            <a:avLst/>
          </a:prstGeom>
          <a:noFill/>
        </p:spPr>
        <p:txBody>
          <a:bodyPr wrap="none" rtlCol="0">
            <a:spAutoFit/>
          </a:bodyPr>
          <a:lstStyle/>
          <a:p>
            <a:r>
              <a:rPr kumimoji="1" lang="en-US" altLang="ja-JP" sz="1200" dirty="0"/>
              <a:t>Work</a:t>
            </a:r>
            <a:r>
              <a:rPr kumimoji="1" lang="ja-JP" altLang="en-US" sz="1200" dirty="0"/>
              <a:t>２：人生</a:t>
            </a:r>
            <a:r>
              <a:rPr kumimoji="1" lang="en-US" altLang="ja-JP" sz="1200" dirty="0"/>
              <a:t>100</a:t>
            </a:r>
            <a:r>
              <a:rPr kumimoji="1" lang="ja-JP" altLang="en-US" sz="1200" dirty="0"/>
              <a:t>年時代のライフシーンの変化</a:t>
            </a:r>
          </a:p>
        </p:txBody>
      </p:sp>
      <p:sp>
        <p:nvSpPr>
          <p:cNvPr id="6" name="テキスト ボックス 5">
            <a:extLst>
              <a:ext uri="{FF2B5EF4-FFF2-40B4-BE49-F238E27FC236}">
                <a16:creationId xmlns:a16="http://schemas.microsoft.com/office/drawing/2014/main" id="{5B776EB5-28CB-44D3-B50E-66B0B22408DE}"/>
              </a:ext>
            </a:extLst>
          </p:cNvPr>
          <p:cNvSpPr txBox="1"/>
          <p:nvPr/>
        </p:nvSpPr>
        <p:spPr>
          <a:xfrm>
            <a:off x="676275" y="838227"/>
            <a:ext cx="2339102" cy="276999"/>
          </a:xfrm>
          <a:prstGeom prst="rect">
            <a:avLst/>
          </a:prstGeom>
          <a:noFill/>
        </p:spPr>
        <p:txBody>
          <a:bodyPr wrap="none" rtlCol="0">
            <a:spAutoFit/>
          </a:bodyPr>
          <a:lstStyle/>
          <a:p>
            <a:r>
              <a:rPr kumimoji="1" lang="ja-JP" altLang="en-US" sz="1200" dirty="0"/>
              <a:t>個人の変化（ポジティブ要素）</a:t>
            </a:r>
          </a:p>
        </p:txBody>
      </p:sp>
      <p:sp>
        <p:nvSpPr>
          <p:cNvPr id="7" name="テキスト ボックス 6">
            <a:extLst>
              <a:ext uri="{FF2B5EF4-FFF2-40B4-BE49-F238E27FC236}">
                <a16:creationId xmlns:a16="http://schemas.microsoft.com/office/drawing/2014/main" id="{E5C595AF-A821-4F42-B5BD-843A8FDD105E}"/>
              </a:ext>
            </a:extLst>
          </p:cNvPr>
          <p:cNvSpPr txBox="1"/>
          <p:nvPr/>
        </p:nvSpPr>
        <p:spPr>
          <a:xfrm>
            <a:off x="676275" y="1115226"/>
            <a:ext cx="3570208" cy="1384995"/>
          </a:xfrm>
          <a:prstGeom prst="rect">
            <a:avLst/>
          </a:prstGeom>
          <a:noFill/>
        </p:spPr>
        <p:txBody>
          <a:bodyPr wrap="none" rtlCol="0">
            <a:spAutoFit/>
          </a:bodyPr>
          <a:lstStyle/>
          <a:p>
            <a:r>
              <a:rPr kumimoji="1" lang="ja-JP" altLang="en-US" sz="1200" dirty="0"/>
              <a:t>・健康年齢が延びる→出会いが増える</a:t>
            </a:r>
            <a:endParaRPr kumimoji="1" lang="en-US" altLang="ja-JP" sz="1200" dirty="0"/>
          </a:p>
          <a:p>
            <a:r>
              <a:rPr kumimoji="1" lang="ja-JP" altLang="en-US" sz="1200" dirty="0"/>
              <a:t>・リタイアしない社会・生き方</a:t>
            </a:r>
            <a:endParaRPr kumimoji="1" lang="en-US" altLang="ja-JP" sz="1200" dirty="0"/>
          </a:p>
          <a:p>
            <a:r>
              <a:rPr kumimoji="1" lang="ja-JP" altLang="en-US" sz="1200" dirty="0"/>
              <a:t>・老化や障害が克服される（補助あり）</a:t>
            </a:r>
            <a:endParaRPr kumimoji="1" lang="en-US" altLang="ja-JP" sz="1200" dirty="0"/>
          </a:p>
          <a:p>
            <a:r>
              <a:rPr kumimoji="1" lang="ja-JP" altLang="en-US" sz="1200" dirty="0"/>
              <a:t>・余暇が増え、活動時間帯が多様化する</a:t>
            </a:r>
            <a:endParaRPr kumimoji="1" lang="en-US" altLang="ja-JP" sz="1200" dirty="0"/>
          </a:p>
          <a:p>
            <a:r>
              <a:rPr kumimoji="1" lang="ja-JP" altLang="en-US" sz="1200" dirty="0"/>
              <a:t>・高齢化しても意欲が減退しにくくなる</a:t>
            </a:r>
            <a:endParaRPr kumimoji="1" lang="en-US" altLang="ja-JP" sz="1200" dirty="0"/>
          </a:p>
          <a:p>
            <a:r>
              <a:rPr kumimoji="1" lang="ja-JP" altLang="en-US" sz="1200" dirty="0"/>
              <a:t>・行動範囲や思考領域が個人の中で変容していく</a:t>
            </a:r>
            <a:endParaRPr kumimoji="1" lang="en-US" altLang="ja-JP" sz="1200" dirty="0"/>
          </a:p>
          <a:p>
            <a:r>
              <a:rPr kumimoji="1" lang="ja-JP" altLang="en-US" sz="1200" dirty="0"/>
              <a:t>・コミュニティへの参画機会が増える</a:t>
            </a:r>
          </a:p>
        </p:txBody>
      </p:sp>
      <p:sp>
        <p:nvSpPr>
          <p:cNvPr id="8" name="テキスト ボックス 7">
            <a:extLst>
              <a:ext uri="{FF2B5EF4-FFF2-40B4-BE49-F238E27FC236}">
                <a16:creationId xmlns:a16="http://schemas.microsoft.com/office/drawing/2014/main" id="{F3106BA2-2885-423A-A597-0D5DE43ABEF9}"/>
              </a:ext>
            </a:extLst>
          </p:cNvPr>
          <p:cNvSpPr txBox="1"/>
          <p:nvPr/>
        </p:nvSpPr>
        <p:spPr>
          <a:xfrm>
            <a:off x="669061" y="2558728"/>
            <a:ext cx="3108543" cy="276999"/>
          </a:xfrm>
          <a:prstGeom prst="rect">
            <a:avLst/>
          </a:prstGeom>
          <a:noFill/>
        </p:spPr>
        <p:txBody>
          <a:bodyPr wrap="none" rtlCol="0">
            <a:spAutoFit/>
          </a:bodyPr>
          <a:lstStyle/>
          <a:p>
            <a:r>
              <a:rPr kumimoji="1" lang="ja-JP" altLang="en-US" sz="1200" dirty="0"/>
              <a:t>生まれるであろう新たな移動・モビリティ</a:t>
            </a:r>
          </a:p>
        </p:txBody>
      </p:sp>
      <p:sp>
        <p:nvSpPr>
          <p:cNvPr id="9" name="テキスト ボックス 8">
            <a:extLst>
              <a:ext uri="{FF2B5EF4-FFF2-40B4-BE49-F238E27FC236}">
                <a16:creationId xmlns:a16="http://schemas.microsoft.com/office/drawing/2014/main" id="{26C0B878-D03C-4B68-95E6-E84A4484D47A}"/>
              </a:ext>
            </a:extLst>
          </p:cNvPr>
          <p:cNvSpPr txBox="1"/>
          <p:nvPr/>
        </p:nvSpPr>
        <p:spPr>
          <a:xfrm>
            <a:off x="669061" y="4095623"/>
            <a:ext cx="8340745" cy="1569660"/>
          </a:xfrm>
          <a:prstGeom prst="rect">
            <a:avLst/>
          </a:prstGeom>
          <a:noFill/>
        </p:spPr>
        <p:txBody>
          <a:bodyPr wrap="none" rtlCol="0">
            <a:spAutoFit/>
          </a:bodyPr>
          <a:lstStyle/>
          <a:p>
            <a:r>
              <a:rPr kumimoji="1" lang="ja-JP" altLang="en-US" sz="1200" dirty="0"/>
              <a:t>移動・モビリティのどのような側面が重要となるか</a:t>
            </a:r>
            <a:endParaRPr kumimoji="1" lang="en-US" altLang="ja-JP" sz="1200" dirty="0"/>
          </a:p>
          <a:p>
            <a:r>
              <a:rPr kumimoji="1" lang="ja-JP" altLang="en-US" sz="1200" dirty="0"/>
              <a:t>・個人個人に最適化されること</a:t>
            </a:r>
            <a:endParaRPr kumimoji="1" lang="en-US" altLang="ja-JP" sz="1200" dirty="0"/>
          </a:p>
          <a:p>
            <a:r>
              <a:rPr kumimoji="1" lang="ja-JP" altLang="en-US" sz="1200" dirty="0"/>
              <a:t>・ライフスタイルに応じた安全性・自由度の確保</a:t>
            </a:r>
            <a:endParaRPr kumimoji="1" lang="en-US" altLang="ja-JP" sz="1200" dirty="0"/>
          </a:p>
          <a:p>
            <a:r>
              <a:rPr kumimoji="1" lang="ja-JP" altLang="en-US" sz="1200" dirty="0"/>
              <a:t>・初体験・非日常性に誘う選択肢の多様さ</a:t>
            </a:r>
            <a:endParaRPr kumimoji="1" lang="en-US" altLang="ja-JP" sz="1200" dirty="0"/>
          </a:p>
          <a:p>
            <a:r>
              <a:rPr kumimoji="1" lang="ja-JP" altLang="en-US" sz="1200" dirty="0"/>
              <a:t>・行きたいところに行けること、そのためのモビリティとインフラ（スピード・頻度・快適さ・ナビゲーションなど）</a:t>
            </a:r>
            <a:endParaRPr kumimoji="1" lang="en-US" altLang="ja-JP" sz="1200" dirty="0"/>
          </a:p>
          <a:p>
            <a:r>
              <a:rPr kumimoji="1" lang="ja-JP" altLang="en-US" sz="1200" dirty="0"/>
              <a:t>・自力で動けること（歩行支援など含む）と安全制御：移動の身体化</a:t>
            </a:r>
            <a:endParaRPr kumimoji="1" lang="en-US" altLang="ja-JP" sz="1200" dirty="0"/>
          </a:p>
          <a:p>
            <a:r>
              <a:rPr kumimoji="1" lang="ja-JP" altLang="en-US" sz="1200" dirty="0"/>
              <a:t>・「動きたくなる」目的性：コミュニティ、アクティビティ</a:t>
            </a:r>
            <a:endParaRPr kumimoji="1" lang="en-US" altLang="ja-JP" sz="1200" dirty="0"/>
          </a:p>
          <a:p>
            <a:r>
              <a:rPr kumimoji="1" lang="ja-JP" altLang="en-US" sz="1200" dirty="0"/>
              <a:t>→今あるモビリティのためのインフラをどう変えていくのか？　マストラは？　駅広は？　ラストワンマイルは？</a:t>
            </a:r>
          </a:p>
        </p:txBody>
      </p:sp>
      <p:sp>
        <p:nvSpPr>
          <p:cNvPr id="10" name="テキスト ボックス 9">
            <a:extLst>
              <a:ext uri="{FF2B5EF4-FFF2-40B4-BE49-F238E27FC236}">
                <a16:creationId xmlns:a16="http://schemas.microsoft.com/office/drawing/2014/main" id="{7546A3DB-99F9-4687-8DD6-9436C0568AF9}"/>
              </a:ext>
            </a:extLst>
          </p:cNvPr>
          <p:cNvSpPr txBox="1"/>
          <p:nvPr/>
        </p:nvSpPr>
        <p:spPr>
          <a:xfrm>
            <a:off x="5168355" y="1115226"/>
            <a:ext cx="2492990" cy="646331"/>
          </a:xfrm>
          <a:prstGeom prst="rect">
            <a:avLst/>
          </a:prstGeom>
          <a:noFill/>
        </p:spPr>
        <p:txBody>
          <a:bodyPr wrap="none" rtlCol="0">
            <a:spAutoFit/>
          </a:bodyPr>
          <a:lstStyle/>
          <a:p>
            <a:r>
              <a:rPr kumimoji="1" lang="ja-JP" altLang="en-US" sz="1200" dirty="0"/>
              <a:t>・経験が阻害する、感受性の低下</a:t>
            </a:r>
            <a:endParaRPr kumimoji="1" lang="en-US" altLang="ja-JP" sz="1200" dirty="0"/>
          </a:p>
          <a:p>
            <a:r>
              <a:rPr kumimoji="1" lang="ja-JP" altLang="en-US" sz="1200" dirty="0"/>
              <a:t>・体力、気持ちの劣化</a:t>
            </a:r>
            <a:endParaRPr kumimoji="1" lang="en-US" altLang="ja-JP" sz="1200" dirty="0"/>
          </a:p>
          <a:p>
            <a:r>
              <a:rPr kumimoji="1" lang="ja-JP" altLang="en-US" sz="1200" dirty="0"/>
              <a:t>・経済的不安</a:t>
            </a:r>
          </a:p>
        </p:txBody>
      </p:sp>
      <p:sp>
        <p:nvSpPr>
          <p:cNvPr id="11" name="テキスト ボックス 10">
            <a:extLst>
              <a:ext uri="{FF2B5EF4-FFF2-40B4-BE49-F238E27FC236}">
                <a16:creationId xmlns:a16="http://schemas.microsoft.com/office/drawing/2014/main" id="{37DC2FF1-9447-4045-8846-F3AEC2A668CB}"/>
              </a:ext>
            </a:extLst>
          </p:cNvPr>
          <p:cNvSpPr txBox="1"/>
          <p:nvPr/>
        </p:nvSpPr>
        <p:spPr>
          <a:xfrm>
            <a:off x="5168355" y="838227"/>
            <a:ext cx="2339102" cy="276999"/>
          </a:xfrm>
          <a:prstGeom prst="rect">
            <a:avLst/>
          </a:prstGeom>
          <a:noFill/>
        </p:spPr>
        <p:txBody>
          <a:bodyPr wrap="none" rtlCol="0">
            <a:spAutoFit/>
          </a:bodyPr>
          <a:lstStyle/>
          <a:p>
            <a:r>
              <a:rPr kumimoji="1" lang="ja-JP" altLang="en-US" sz="1200" dirty="0"/>
              <a:t>個人の変化（ネガティブ要素）</a:t>
            </a:r>
          </a:p>
        </p:txBody>
      </p:sp>
      <p:sp>
        <p:nvSpPr>
          <p:cNvPr id="2" name="矢印: 左右 1">
            <a:extLst>
              <a:ext uri="{FF2B5EF4-FFF2-40B4-BE49-F238E27FC236}">
                <a16:creationId xmlns:a16="http://schemas.microsoft.com/office/drawing/2014/main" id="{33174B9E-FBE1-4D8F-8302-E9FD3A86C46E}"/>
              </a:ext>
            </a:extLst>
          </p:cNvPr>
          <p:cNvSpPr/>
          <p:nvPr/>
        </p:nvSpPr>
        <p:spPr>
          <a:xfrm>
            <a:off x="4158551" y="1115226"/>
            <a:ext cx="738968" cy="646331"/>
          </a:xfrm>
          <a:prstGeom prst="leftRightArrow">
            <a:avLst>
              <a:gd name="adj1" fmla="val 50000"/>
              <a:gd name="adj2" fmla="val 34425"/>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44ED5F02-486A-4C24-8BA8-E0B615C611C6}"/>
              </a:ext>
            </a:extLst>
          </p:cNvPr>
          <p:cNvSpPr txBox="1"/>
          <p:nvPr/>
        </p:nvSpPr>
        <p:spPr>
          <a:xfrm>
            <a:off x="676275" y="2835727"/>
            <a:ext cx="8032968" cy="1200329"/>
          </a:xfrm>
          <a:prstGeom prst="rect">
            <a:avLst/>
          </a:prstGeom>
          <a:noFill/>
        </p:spPr>
        <p:txBody>
          <a:bodyPr wrap="none" rtlCol="0">
            <a:spAutoFit/>
          </a:bodyPr>
          <a:lstStyle/>
          <a:p>
            <a:r>
              <a:rPr kumimoji="1" lang="ja-JP" altLang="en-US" sz="1200" dirty="0"/>
              <a:t>・義務的移動は減少、行きたいところに行きやすくなる</a:t>
            </a:r>
            <a:endParaRPr kumimoji="1" lang="en-US" altLang="ja-JP" sz="1200" dirty="0"/>
          </a:p>
          <a:p>
            <a:r>
              <a:rPr kumimoji="1" lang="ja-JP" altLang="en-US" sz="1200" dirty="0"/>
              <a:t>・年齢制限モビリティ「○○才以上専用」：年齢に付加価値（あるいはフィジカルコンデションでの仕分けなど）</a:t>
            </a:r>
            <a:endParaRPr kumimoji="1" lang="en-US" altLang="ja-JP" sz="1200" dirty="0"/>
          </a:p>
          <a:p>
            <a:r>
              <a:rPr kumimoji="1" lang="ja-JP" altLang="en-US" sz="1200" dirty="0"/>
              <a:t>・高齢者にも機会を与え、実現に寄与できるようなモビリティ</a:t>
            </a:r>
            <a:endParaRPr kumimoji="1" lang="en-US" altLang="ja-JP" sz="1200" dirty="0"/>
          </a:p>
          <a:p>
            <a:r>
              <a:rPr kumimoji="1" lang="ja-JP" altLang="en-US" sz="1200" dirty="0"/>
              <a:t>・パーソナルモビリティとしての車いすの活用→車いすがモビリティの単位化し、インフラもこれに合わせて整備</a:t>
            </a:r>
            <a:endParaRPr kumimoji="1" lang="en-US" altLang="ja-JP" sz="1200" dirty="0"/>
          </a:p>
          <a:p>
            <a:r>
              <a:rPr kumimoji="1" lang="ja-JP" altLang="en-US" sz="1200" dirty="0"/>
              <a:t>・自動運転化</a:t>
            </a:r>
            <a:endParaRPr kumimoji="1" lang="en-US" altLang="ja-JP" sz="1200" dirty="0"/>
          </a:p>
          <a:p>
            <a:r>
              <a:rPr kumimoji="1" lang="ja-JP" altLang="en-US" sz="1200" dirty="0"/>
              <a:t>・「シェア」の多様化</a:t>
            </a:r>
          </a:p>
        </p:txBody>
      </p:sp>
      <p:sp>
        <p:nvSpPr>
          <p:cNvPr id="13" name="テキスト ボックス 12">
            <a:extLst>
              <a:ext uri="{FF2B5EF4-FFF2-40B4-BE49-F238E27FC236}">
                <a16:creationId xmlns:a16="http://schemas.microsoft.com/office/drawing/2014/main" id="{A9D7C752-B365-4300-87DA-696FED5FEC0D}"/>
              </a:ext>
            </a:extLst>
          </p:cNvPr>
          <p:cNvSpPr txBox="1"/>
          <p:nvPr/>
        </p:nvSpPr>
        <p:spPr>
          <a:xfrm>
            <a:off x="669061" y="5724850"/>
            <a:ext cx="5710218" cy="1015663"/>
          </a:xfrm>
          <a:prstGeom prst="rect">
            <a:avLst/>
          </a:prstGeom>
          <a:noFill/>
        </p:spPr>
        <p:txBody>
          <a:bodyPr wrap="none" rtlCol="0">
            <a:spAutoFit/>
          </a:bodyPr>
          <a:lstStyle/>
          <a:p>
            <a:r>
              <a:rPr kumimoji="1" lang="en-US" altLang="ja-JP" sz="1200" dirty="0"/>
              <a:t>【</a:t>
            </a:r>
            <a:r>
              <a:rPr kumimoji="1" lang="ja-JP" altLang="en-US" sz="1200" dirty="0"/>
              <a:t>気になった話</a:t>
            </a:r>
            <a:r>
              <a:rPr kumimoji="1" lang="en-US" altLang="ja-JP" sz="1200" dirty="0"/>
              <a:t>】</a:t>
            </a:r>
          </a:p>
          <a:p>
            <a:r>
              <a:rPr kumimoji="1" lang="ja-JP" altLang="en-US" sz="1200" dirty="0"/>
              <a:t>モビリティのパーソナル化</a:t>
            </a:r>
            <a:endParaRPr kumimoji="1" lang="en-US" altLang="ja-JP" sz="1200" dirty="0"/>
          </a:p>
          <a:p>
            <a:r>
              <a:rPr kumimoji="1" lang="ja-JP" altLang="en-US" sz="1200" dirty="0"/>
              <a:t>今のモビリティシステムを支配する日本人の概念をどう変えていくのか</a:t>
            </a:r>
            <a:endParaRPr kumimoji="1" lang="en-US" altLang="ja-JP" sz="1200" dirty="0"/>
          </a:p>
          <a:p>
            <a:r>
              <a:rPr kumimoji="1" lang="ja-JP" altLang="en-US" sz="1200" dirty="0"/>
              <a:t>→安全は前提だが最も安全なのは「動かないこと」、バランスも大切</a:t>
            </a:r>
            <a:endParaRPr kumimoji="1" lang="en-US" altLang="ja-JP" sz="1200" dirty="0"/>
          </a:p>
          <a:p>
            <a:r>
              <a:rPr kumimoji="1" lang="ja-JP" altLang="en-US" sz="1200"/>
              <a:t>人が動かなくなると、交通需要が減る、コミュニティが希薄になる→「外へ！」</a:t>
            </a:r>
            <a:endParaRPr kumimoji="1" lang="en-US" altLang="ja-JP" sz="1200" dirty="0"/>
          </a:p>
        </p:txBody>
      </p:sp>
    </p:spTree>
    <p:extLst>
      <p:ext uri="{BB962C8B-B14F-4D97-AF65-F5344CB8AC3E}">
        <p14:creationId xmlns:p14="http://schemas.microsoft.com/office/powerpoint/2010/main" val="65773316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A40A6A81B2B27342AE189D1606541175" ma:contentTypeVersion="13" ma:contentTypeDescription="新しいドキュメントを作成します。" ma:contentTypeScope="" ma:versionID="55d26b0ea7967a7f614cddbbd33e7d62">
  <xsd:schema xmlns:xsd="http://www.w3.org/2001/XMLSchema" xmlns:xs="http://www.w3.org/2001/XMLSchema" xmlns:p="http://schemas.microsoft.com/office/2006/metadata/properties" xmlns:ns3="70a607d9-8aeb-4df5-ad43-9b3ab6ba5dae" xmlns:ns4="b3da8c4d-5db6-4c49-8e22-beb01dc346d4" targetNamespace="http://schemas.microsoft.com/office/2006/metadata/properties" ma:root="true" ma:fieldsID="f09ada78d41939e8fee52efb0eab07c1" ns3:_="" ns4:_="">
    <xsd:import namespace="70a607d9-8aeb-4df5-ad43-9b3ab6ba5dae"/>
    <xsd:import namespace="b3da8c4d-5db6-4c49-8e22-beb01dc346d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a607d9-8aeb-4df5-ad43-9b3ab6ba5d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3da8c4d-5db6-4c49-8e22-beb01dc346d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E67093E-5FD9-4C32-8A62-1E741EE2B7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a607d9-8aeb-4df5-ad43-9b3ab6ba5dae"/>
    <ds:schemaRef ds:uri="b3da8c4d-5db6-4c49-8e22-beb01dc346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EC16F34-EBAD-48C7-BCED-194E17C6B50C}">
  <ds:schemaRefs>
    <ds:schemaRef ds:uri="http://purl.org/dc/elements/1.1/"/>
    <ds:schemaRef ds:uri="70a607d9-8aeb-4df5-ad43-9b3ab6ba5dae"/>
    <ds:schemaRef ds:uri="http://schemas.microsoft.com/office/2006/documentManagement/types"/>
    <ds:schemaRef ds:uri="http://schemas.microsoft.com/office/2006/metadata/properties"/>
    <ds:schemaRef ds:uri="http://www.w3.org/XML/1998/namespace"/>
    <ds:schemaRef ds:uri="http://schemas.microsoft.com/office/infopath/2007/PartnerControls"/>
    <ds:schemaRef ds:uri="http://purl.org/dc/dcmitype/"/>
    <ds:schemaRef ds:uri="http://schemas.openxmlformats.org/package/2006/metadata/core-properties"/>
    <ds:schemaRef ds:uri="b3da8c4d-5db6-4c49-8e22-beb01dc346d4"/>
    <ds:schemaRef ds:uri="http://purl.org/dc/terms/"/>
  </ds:schemaRefs>
</ds:datastoreItem>
</file>

<file path=customXml/itemProps3.xml><?xml version="1.0" encoding="utf-8"?>
<ds:datastoreItem xmlns:ds="http://schemas.openxmlformats.org/officeDocument/2006/customXml" ds:itemID="{C851A95E-B9D0-4AE0-89C9-B4F6B564C7E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45</TotalTime>
  <Words>735</Words>
  <Application>Microsoft Office PowerPoint</Application>
  <PresentationFormat>画面に合わせる (4:3)</PresentationFormat>
  <Paragraphs>62</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山本　師範</dc:creator>
  <cp:lastModifiedBy>KANSYA-JIMU</cp:lastModifiedBy>
  <cp:revision>6</cp:revision>
  <dcterms:created xsi:type="dcterms:W3CDTF">2021-03-12T11:50:56Z</dcterms:created>
  <dcterms:modified xsi:type="dcterms:W3CDTF">2021-03-18T06:21:00Z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0x010100A40A6A81B2B27342AE189D1606541175</vt:lpwstr>
  </property>
</Properties>
</file>