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
  </p:notesMasterIdLst>
  <p:sldIdLst>
    <p:sldId id="779" r:id="rId2"/>
    <p:sldId id="780" r:id="rId3"/>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kamura.kei.aa@outlook.jp"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1667" autoAdjust="0"/>
    <p:restoredTop sz="88184" autoAdjust="0"/>
  </p:normalViewPr>
  <p:slideViewPr>
    <p:cSldViewPr snapToGrid="0">
      <p:cViewPr varScale="1">
        <p:scale>
          <a:sx n="70" d="100"/>
          <a:sy n="70" d="100"/>
        </p:scale>
        <p:origin x="948" y="48"/>
      </p:cViewPr>
      <p:guideLst>
        <p:guide orient="horz" pos="2183"/>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66" d="100"/>
          <a:sy n="66" d="100"/>
        </p:scale>
        <p:origin x="2571"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3B745186-FE41-4A88-B4D0-51219F2A53EA}" type="datetimeFigureOut">
              <a:rPr kumimoji="1" lang="ja-JP" altLang="en-US" smtClean="0"/>
              <a:t>2021/3/26</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56624E4A-88ED-4CF1-BA9D-2C78ABA53C8F}" type="slidenum">
              <a:rPr kumimoji="1" lang="ja-JP" altLang="en-US" smtClean="0"/>
              <a:t>‹#›</a:t>
            </a:fld>
            <a:endParaRPr kumimoji="1" lang="ja-JP" altLang="en-US"/>
          </a:p>
        </p:txBody>
      </p:sp>
    </p:spTree>
    <p:extLst>
      <p:ext uri="{BB962C8B-B14F-4D97-AF65-F5344CB8AC3E}">
        <p14:creationId xmlns:p14="http://schemas.microsoft.com/office/powerpoint/2010/main" val="3130749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686050" y="1387369"/>
            <a:ext cx="5829300" cy="2706413"/>
          </a:xfrm>
        </p:spPr>
        <p:txBody>
          <a:bodyPr anchor="ctr">
            <a:normAutofit/>
          </a:bodyPr>
          <a:lstStyle>
            <a:lvl1pPr algn="l">
              <a:lnSpc>
                <a:spcPts val="7200"/>
              </a:lnSpc>
              <a:defRPr sz="4800" b="1"/>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3810000" y="4321996"/>
            <a:ext cx="4705350" cy="1655762"/>
          </a:xfrm>
        </p:spPr>
        <p:txBody>
          <a:bodyPr anchor="ctr">
            <a:normAutofit/>
          </a:bodyPr>
          <a:lstStyle>
            <a:lvl1pPr marL="0" indent="0" algn="l">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8" name="日付プレースホルダー 7">
            <a:extLst>
              <a:ext uri="{FF2B5EF4-FFF2-40B4-BE49-F238E27FC236}">
                <a16:creationId xmlns:a16="http://schemas.microsoft.com/office/drawing/2014/main" id="{A759A18E-6B27-455A-B96C-E60C6C2048B4}"/>
              </a:ext>
            </a:extLst>
          </p:cNvPr>
          <p:cNvSpPr>
            <a:spLocks noGrp="1"/>
          </p:cNvSpPr>
          <p:nvPr>
            <p:ph type="dt" sz="half" idx="10"/>
          </p:nvPr>
        </p:nvSpPr>
        <p:spPr/>
        <p:txBody>
          <a:bodyPr/>
          <a:lstStyle/>
          <a:p>
            <a:fld id="{F505EA5E-8A90-4266-8F9E-FAFAAA98FA6B}" type="datetime1">
              <a:rPr kumimoji="1" lang="ja-JP" altLang="en-US" smtClean="0"/>
              <a:t>2021/3/26</a:t>
            </a:fld>
            <a:endParaRPr kumimoji="1" lang="ja-JP" altLang="en-US"/>
          </a:p>
        </p:txBody>
      </p:sp>
      <p:sp>
        <p:nvSpPr>
          <p:cNvPr id="9" name="フッター プレースホルダー 8">
            <a:extLst>
              <a:ext uri="{FF2B5EF4-FFF2-40B4-BE49-F238E27FC236}">
                <a16:creationId xmlns:a16="http://schemas.microsoft.com/office/drawing/2014/main" id="{DAB6658B-7090-4DB8-BB2A-62BBD6445714}"/>
              </a:ext>
            </a:extLst>
          </p:cNvPr>
          <p:cNvSpPr>
            <a:spLocks noGrp="1"/>
          </p:cNvSpPr>
          <p:nvPr>
            <p:ph type="ftr" sz="quarter" idx="11"/>
          </p:nvPr>
        </p:nvSpPr>
        <p:spPr/>
        <p:txBody>
          <a:bodyPr/>
          <a:lstStyle/>
          <a:p>
            <a:endParaRPr kumimoji="1" lang="ja-JP" altLang="en-US"/>
          </a:p>
        </p:txBody>
      </p:sp>
      <p:sp>
        <p:nvSpPr>
          <p:cNvPr id="10" name="スライド番号プレースホルダー 9">
            <a:extLst>
              <a:ext uri="{FF2B5EF4-FFF2-40B4-BE49-F238E27FC236}">
                <a16:creationId xmlns:a16="http://schemas.microsoft.com/office/drawing/2014/main" id="{2B6D4FAA-BA02-4CD4-858A-AE2E11CA6D04}"/>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24744053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1EA4E8-A26B-49AE-83D3-7EE4C9829F6C}"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20215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D02FA0-D86F-458D-A5EE-E698DCEE2115}"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9513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77231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16846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セクション見出し">
    <p:spTree>
      <p:nvGrpSpPr>
        <p:cNvPr id="1" name=""/>
        <p:cNvGrpSpPr/>
        <p:nvPr/>
      </p:nvGrpSpPr>
      <p:grpSpPr>
        <a:xfrm>
          <a:off x="0" y="0"/>
          <a:ext cx="0" cy="0"/>
          <a:chOff x="0" y="0"/>
          <a:chExt cx="0" cy="0"/>
        </a:xfrm>
      </p:grpSpPr>
      <p:sp>
        <p:nvSpPr>
          <p:cNvPr id="7" name="日付プレースホルダー 6">
            <a:extLst>
              <a:ext uri="{FF2B5EF4-FFF2-40B4-BE49-F238E27FC236}">
                <a16:creationId xmlns:a16="http://schemas.microsoft.com/office/drawing/2014/main" id="{A319A25F-64FE-4932-9D3F-FD23CCF62628}"/>
              </a:ext>
            </a:extLst>
          </p:cNvPr>
          <p:cNvSpPr>
            <a:spLocks noGrp="1"/>
          </p:cNvSpPr>
          <p:nvPr>
            <p:ph type="dt" sz="half" idx="10"/>
          </p:nvPr>
        </p:nvSpPr>
        <p:spPr/>
        <p:txBody>
          <a:bodyPr/>
          <a:lstStyle/>
          <a:p>
            <a:fld id="{E204D6E1-94CC-45D1-9043-540CDCF0D978}" type="datetime1">
              <a:rPr kumimoji="1" lang="ja-JP" altLang="en-US" smtClean="0"/>
              <a:t>2021/3/26</a:t>
            </a:fld>
            <a:endParaRPr kumimoji="1" lang="ja-JP" altLang="en-US"/>
          </a:p>
        </p:txBody>
      </p:sp>
      <p:sp>
        <p:nvSpPr>
          <p:cNvPr id="8" name="フッター プレースホルダー 7">
            <a:extLst>
              <a:ext uri="{FF2B5EF4-FFF2-40B4-BE49-F238E27FC236}">
                <a16:creationId xmlns:a16="http://schemas.microsoft.com/office/drawing/2014/main" id="{2ACAE143-6717-451B-98C0-996618F475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EFF15D-7911-4A6F-918A-FAA28D01A0AF}"/>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11" name="Text Placeholder 2">
            <a:extLst>
              <a:ext uri="{FF2B5EF4-FFF2-40B4-BE49-F238E27FC236}">
                <a16:creationId xmlns:a16="http://schemas.microsoft.com/office/drawing/2014/main" id="{C1B7DF66-B379-4DBF-A47E-6D8D2AE5E32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10" name="Content Placeholder 2">
            <a:extLst>
              <a:ext uri="{FF2B5EF4-FFF2-40B4-BE49-F238E27FC236}">
                <a16:creationId xmlns:a16="http://schemas.microsoft.com/office/drawing/2014/main" id="{8404907C-A052-4EF1-834D-29B68B32818C}"/>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22049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07750C-0DA4-49D9-93AC-F66177087D9E}" type="datetime1">
              <a:rPr kumimoji="1" lang="ja-JP" altLang="en-US" smtClean="0"/>
              <a:t>2021/3/26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6" name="Text Placeholder 2">
            <a:extLst>
              <a:ext uri="{FF2B5EF4-FFF2-40B4-BE49-F238E27FC236}">
                <a16:creationId xmlns:a16="http://schemas.microsoft.com/office/drawing/2014/main" id="{A1B77E1A-B37F-44A4-8EFD-5D2872D35BC3}"/>
              </a:ext>
            </a:extLst>
          </p:cNvPr>
          <p:cNvSpPr>
            <a:spLocks noGrp="1"/>
          </p:cNvSpPr>
          <p:nvPr>
            <p:ph type="body" idx="13"/>
          </p:nvPr>
        </p:nvSpPr>
        <p:spPr>
          <a:xfrm>
            <a:off x="623889" y="230187"/>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7" name="Content Placeholder 2">
            <a:extLst>
              <a:ext uri="{FF2B5EF4-FFF2-40B4-BE49-F238E27FC236}">
                <a16:creationId xmlns:a16="http://schemas.microsoft.com/office/drawing/2014/main" id="{721E432C-EA2D-4EBF-9FCC-1B3E9C65A645}"/>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356501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CFEEAF-38F8-4862-AB33-73CA29BDE519}" type="datetime1">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452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E06A06-4694-41B4-85C8-5C0244B8FCD3}" type="datetime1">
              <a:rPr kumimoji="1" lang="ja-JP" altLang="en-US" smtClean="0"/>
              <a:t>2021/3/26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30395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A34BD-4C24-41AB-97B9-9633702B90B2}" type="datetime1">
              <a:rPr kumimoji="1" lang="ja-JP" altLang="en-US" smtClean="0"/>
              <a:t>2021/3/26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4583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CCD6B91-A749-44C9-AD89-12B2616D4737}" type="datetime1">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112044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659B90-1F7A-4B12-B0A7-65C81DF665AB}" type="datetime1">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67646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5EA5E-8A90-4266-8F9E-FAFAAA98FA6B}" type="datetime1">
              <a:rPr kumimoji="1" lang="ja-JP" altLang="en-US" smtClean="0"/>
              <a:t>2021/3/26</a:t>
            </a:fld>
            <a:endParaRPr kumimoji="1" lang="ja-JP" alt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27EC7-229D-48B3-A49A-EA085645C675}"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877A7133-B6A6-4DF2-9A03-4E76C5203A1C}"/>
              </a:ext>
            </a:extLst>
          </p:cNvPr>
          <p:cNvSpPr/>
          <p:nvPr userDrawn="1"/>
        </p:nvSpPr>
        <p:spPr>
          <a:xfrm>
            <a:off x="9002110" y="-1"/>
            <a:ext cx="141890" cy="3429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 name="正方形/長方形 7">
            <a:extLst>
              <a:ext uri="{FF2B5EF4-FFF2-40B4-BE49-F238E27FC236}">
                <a16:creationId xmlns:a16="http://schemas.microsoft.com/office/drawing/2014/main" id="{57A75C66-4543-47E1-826F-693DD5F07638}"/>
              </a:ext>
            </a:extLst>
          </p:cNvPr>
          <p:cNvSpPr/>
          <p:nvPr userDrawn="1"/>
        </p:nvSpPr>
        <p:spPr>
          <a:xfrm>
            <a:off x="9002110" y="3429003"/>
            <a:ext cx="141890" cy="3429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818085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4" r:id="rId5"/>
    <p:sldLayoutId id="2147483665" r:id="rId6"/>
    <p:sldLayoutId id="2147483667" r:id="rId7"/>
    <p:sldLayoutId id="2147483668" r:id="rId8"/>
    <p:sldLayoutId id="2147483669" r:id="rId9"/>
    <p:sldLayoutId id="2147483670" r:id="rId10"/>
    <p:sldLayoutId id="2147483671" r:id="rId11"/>
    <p:sldLayoutId id="214748371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48990" y="730447"/>
            <a:ext cx="8627723" cy="414543"/>
          </a:xfrm>
          <a:solidFill>
            <a:schemeClr val="bg1"/>
          </a:solid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400" b="0" dirty="0">
                <a:solidFill>
                  <a:schemeClr val="tx1">
                    <a:lumMod val="75000"/>
                    <a:lumOff val="25000"/>
                  </a:schemeClr>
                </a:solidFill>
              </a:rPr>
              <a:t>回答欄：楽しいことから感じる豊かさ</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お名前：（株）オカムラ　森田 舞</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90" y="297741"/>
            <a:ext cx="293627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着目した豊かさの要素・要件</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90" y="1350625"/>
            <a:ext cx="435934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豊かさの要素・要件が生まれた背景や要因</a:t>
            </a:r>
            <a:endParaRPr lang="ja-JP" altLang="en-US" sz="14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5063F392-5CE1-4F2D-958D-DA8948730174}"/>
              </a:ext>
            </a:extLst>
          </p:cNvPr>
          <p:cNvSpPr txBox="1">
            <a:spLocks/>
          </p:cNvSpPr>
          <p:nvPr/>
        </p:nvSpPr>
        <p:spPr>
          <a:xfrm>
            <a:off x="248990" y="1781475"/>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r>
              <a:rPr lang="ja-JP" altLang="en-US" sz="1400" b="0" u="sng" dirty="0">
                <a:solidFill>
                  <a:schemeClr val="tx1">
                    <a:lumMod val="75000"/>
                    <a:lumOff val="25000"/>
                  </a:schemeClr>
                </a:solidFill>
              </a:rPr>
              <a:t>非日常⇔日常、自分自身⇔仲間の共感、その瞬間⇔後から</a:t>
            </a:r>
            <a:r>
              <a:rPr lang="ja-JP" altLang="en-US" sz="1400" b="0" dirty="0">
                <a:solidFill>
                  <a:schemeClr val="tx1">
                    <a:lumMod val="75000"/>
                    <a:lumOff val="25000"/>
                  </a:schemeClr>
                </a:solidFill>
              </a:rPr>
              <a:t>　が複合的に関係している</a:t>
            </a:r>
          </a:p>
          <a:p>
            <a:pPr>
              <a:lnSpc>
                <a:spcPct val="120000"/>
              </a:lnSpc>
            </a:pP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非日常・自分自身・その瞬間：旅のように自分で選んで縛られるものがない状況。普段の「やらなければならないこと」から解放された状態で感じることからも学びがある</a:t>
            </a:r>
            <a:endParaRPr lang="en-US" altLang="ja-JP" sz="1400" b="0" dirty="0">
              <a:solidFill>
                <a:schemeClr val="tx1">
                  <a:lumMod val="75000"/>
                  <a:lumOff val="25000"/>
                </a:schemeClr>
              </a:solidFill>
            </a:endParaRPr>
          </a:p>
          <a:p>
            <a:pPr>
              <a:lnSpc>
                <a:spcPct val="120000"/>
              </a:lnSpc>
            </a:pP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日常・仲間の共感・後から：普段の仕事や趣味、学びなど、その当初は辛い厳しい状況であっても、あとで「あの時は楽しかった」と思える場合もある（達成感がある場合のみ</a:t>
            </a:r>
            <a:r>
              <a:rPr lang="en-US" altLang="ja-JP" sz="1400" b="0" dirty="0">
                <a:solidFill>
                  <a:schemeClr val="tx1">
                    <a:lumMod val="75000"/>
                    <a:lumOff val="25000"/>
                  </a:schemeClr>
                </a:solidFill>
              </a:rPr>
              <a:t>…</a:t>
            </a:r>
            <a:r>
              <a:rPr lang="ja-JP" altLang="en-US" sz="1400" b="0" dirty="0">
                <a:solidFill>
                  <a:schemeClr val="tx1">
                    <a:lumMod val="75000"/>
                    <a:lumOff val="25000"/>
                  </a:schemeClr>
                </a:solidFill>
              </a:rPr>
              <a:t>？）</a:t>
            </a:r>
            <a:endParaRPr lang="en-US" altLang="ja-JP" sz="1400" b="0" dirty="0">
              <a:solidFill>
                <a:schemeClr val="tx1">
                  <a:lumMod val="75000"/>
                  <a:lumOff val="25000"/>
                </a:schemeClr>
              </a:solidFill>
            </a:endParaRPr>
          </a:p>
          <a:p>
            <a:pPr>
              <a:lnSpc>
                <a:spcPct val="120000"/>
              </a:lnSpc>
            </a:pPr>
            <a:endParaRPr lang="en-US" altLang="ja-JP"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90" y="3886704"/>
            <a:ext cx="442595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着目する豊かさの要素・要件を阻害するコト・モノ</a:t>
            </a:r>
            <a:endParaRPr lang="ja-JP" altLang="en-US" sz="1400" b="0"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90" y="4297664"/>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完全にしがらみから解放されるということはない（仕事・健康・家族の状況・経済状況</a:t>
            </a:r>
            <a:r>
              <a:rPr lang="en-US" altLang="ja-JP" sz="1400" b="0" dirty="0">
                <a:solidFill>
                  <a:schemeClr val="tx1">
                    <a:lumMod val="75000"/>
                    <a:lumOff val="25000"/>
                  </a:schemeClr>
                </a:solidFill>
              </a:rPr>
              <a:t>…</a:t>
            </a:r>
            <a:r>
              <a:rPr lang="ja-JP" altLang="en-US" sz="1400" b="0" dirty="0">
                <a:solidFill>
                  <a:schemeClr val="tx1">
                    <a:lumMod val="75000"/>
                    <a:lumOff val="25000"/>
                  </a:schemeClr>
                </a:solidFill>
              </a:rPr>
              <a:t>）</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自分の状況を客観的にみられることも必要で、自分から「豊かさを感じたい」と思うと良い？</a:t>
            </a: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4832394" y="85996"/>
            <a:ext cx="4420610" cy="278141"/>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２ワーク１豊かさを深掘りする</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Tree>
    <p:extLst>
      <p:ext uri="{BB962C8B-B14F-4D97-AF65-F5344CB8AC3E}">
        <p14:creationId xmlns:p14="http://schemas.microsoft.com/office/powerpoint/2010/main" val="764900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 （株）オカムラ　森田 舞</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89" y="434592"/>
            <a:ext cx="512235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人間が長寿化することにより起こるであろう個人の変化</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89" y="2227733"/>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年時代の個人の変化によって生まれるであろう新たな学びや学び方</a:t>
            </a:r>
            <a:endParaRPr lang="ja-JP" altLang="en-US"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89" y="4316350"/>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年時代には、学びや学び方のどのような側面・性質が重要となるか</a:t>
            </a:r>
            <a:endParaRPr lang="en-US" altLang="ja-JP" sz="1400" u="sng"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89" y="4706864"/>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・自ら「学びたい」という意識を持つことが重要になる（ある意味では、意識によって学びの格差が増えそう</a:t>
            </a:r>
            <a:r>
              <a:rPr lang="en-US" altLang="ja-JP" sz="1400" b="0" dirty="0">
                <a:solidFill>
                  <a:schemeClr val="tx1">
                    <a:lumMod val="75000"/>
                    <a:lumOff val="25000"/>
                  </a:schemeClr>
                </a:solidFill>
              </a:rPr>
              <a:t>…</a:t>
            </a:r>
            <a:r>
              <a:rPr lang="ja-JP" altLang="en-US" sz="1400" b="0" dirty="0">
                <a:solidFill>
                  <a:schemeClr val="tx1">
                    <a:lumMod val="75000"/>
                    <a:lumOff val="25000"/>
                  </a:schemeClr>
                </a:solidFill>
              </a:rPr>
              <a:t>）</a:t>
            </a:r>
            <a:endParaRPr lang="en-US" altLang="ja-JP" sz="1400" b="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3887714" y="85997"/>
            <a:ext cx="5256286" cy="33253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２ワーク２人生１００年時代のライフシーンの変化</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
        <p:nvSpPr>
          <p:cNvPr id="10" name="タイトル 1">
            <a:extLst>
              <a:ext uri="{FF2B5EF4-FFF2-40B4-BE49-F238E27FC236}">
                <a16:creationId xmlns:a16="http://schemas.microsoft.com/office/drawing/2014/main" id="{3B2367C4-4487-41FF-9D85-63FD6BE9AE1F}"/>
              </a:ext>
            </a:extLst>
          </p:cNvPr>
          <p:cNvSpPr txBox="1">
            <a:spLocks/>
          </p:cNvSpPr>
          <p:nvPr/>
        </p:nvSpPr>
        <p:spPr>
          <a:xfrm>
            <a:off x="248989" y="862516"/>
            <a:ext cx="8627723" cy="1173761"/>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a:t>
            </a:r>
            <a:r>
              <a:rPr lang="en-US" altLang="ja-JP" sz="1400" b="0" dirty="0">
                <a:solidFill>
                  <a:schemeClr val="tx1">
                    <a:lumMod val="75000"/>
                    <a:lumOff val="25000"/>
                  </a:schemeClr>
                </a:solidFill>
              </a:rPr>
              <a:t>65</a:t>
            </a:r>
            <a:r>
              <a:rPr lang="ja-JP" altLang="en-US" sz="1400" b="0" dirty="0">
                <a:solidFill>
                  <a:schemeClr val="tx1">
                    <a:lumMod val="75000"/>
                    <a:lumOff val="25000"/>
                  </a:schemeClr>
                </a:solidFill>
              </a:rPr>
              <a:t>歳・</a:t>
            </a:r>
            <a:r>
              <a:rPr lang="en-US" altLang="ja-JP" sz="1400" b="0" dirty="0">
                <a:solidFill>
                  <a:schemeClr val="tx1">
                    <a:lumMod val="75000"/>
                    <a:lumOff val="25000"/>
                  </a:schemeClr>
                </a:solidFill>
              </a:rPr>
              <a:t>70</a:t>
            </a:r>
            <a:r>
              <a:rPr lang="ja-JP" altLang="en-US" sz="1400" b="0" dirty="0">
                <a:solidFill>
                  <a:schemeClr val="tx1">
                    <a:lumMod val="75000"/>
                    <a:lumOff val="25000"/>
                  </a:schemeClr>
                </a:solidFill>
              </a:rPr>
              <a:t>歳で仕事から突然リタイアするのではなく、緩やかに仕事にあてる時間が減っていく</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・公助が十分ではなく、蓄えがない人は生涯なにかしらの職につく必要がある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・健康寿命が重要になり、健康でいるための努力をするようになる（時間的にも金銭的にも）</a:t>
            </a:r>
          </a:p>
        </p:txBody>
      </p:sp>
      <p:sp>
        <p:nvSpPr>
          <p:cNvPr id="13" name="タイトル 1">
            <a:extLst>
              <a:ext uri="{FF2B5EF4-FFF2-40B4-BE49-F238E27FC236}">
                <a16:creationId xmlns:a16="http://schemas.microsoft.com/office/drawing/2014/main" id="{CDF1F895-A802-407B-8A3A-E363398C54D5}"/>
              </a:ext>
            </a:extLst>
          </p:cNvPr>
          <p:cNvSpPr txBox="1">
            <a:spLocks/>
          </p:cNvSpPr>
          <p:nvPr/>
        </p:nvSpPr>
        <p:spPr>
          <a:xfrm>
            <a:off x="248989" y="2617710"/>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・若いときから生活と仕事のバランスが変わってきて、自分自身の生活を豊かにすることに時間を使えるようになる。その時には「学ぶ」ということが含まれる。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・大学や学校だけが学びではなく、趣味・体験など広い範囲から、多様な学びを得るようになる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・サバティカルを認める企業も増えて、一定期間仕事を休んで学ぶことができるようになる</a:t>
            </a:r>
          </a:p>
        </p:txBody>
      </p:sp>
    </p:spTree>
    <p:extLst>
      <p:ext uri="{BB962C8B-B14F-4D97-AF65-F5344CB8AC3E}">
        <p14:creationId xmlns:p14="http://schemas.microsoft.com/office/powerpoint/2010/main" val="110681688"/>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25680</TotalTime>
  <Words>530</Words>
  <Application>Microsoft Office PowerPoint</Application>
  <PresentationFormat>画面に合わせる (4:3)</PresentationFormat>
  <Paragraphs>30</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游ゴシック</vt:lpstr>
      <vt:lpstr>游ゴシック Light</vt:lpstr>
      <vt:lpstr>Arial</vt:lpstr>
      <vt:lpstr>Office テーマ</vt:lpstr>
      <vt:lpstr>回答欄：楽しいことから感じる豊かさ</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sakamura.kei.aa@outlook.jp</dc:creator>
  <cp:lastModifiedBy>KANSYA-JIMU</cp:lastModifiedBy>
  <cp:revision>840</cp:revision>
  <cp:lastPrinted>2021-02-10T05:11:02Z</cp:lastPrinted>
  <dcterms:created xsi:type="dcterms:W3CDTF">2018-06-24T08:41:42Z</dcterms:created>
  <dcterms:modified xsi:type="dcterms:W3CDTF">2021-03-26T03:33:04Z</dcterms:modified>
</cp:coreProperties>
</file>