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13" autoAdjust="0"/>
    <p:restoredTop sz="88219" autoAdjust="0"/>
  </p:normalViewPr>
  <p:slideViewPr>
    <p:cSldViewPr snapToGrid="0">
      <p:cViewPr varScale="1">
        <p:scale>
          <a:sx n="107" d="100"/>
          <a:sy n="107" d="100"/>
        </p:scale>
        <p:origin x="560" y="168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お名前：十代田　朗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年時代に向けてどのような学びと学び方のシーンを創出すべきか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390322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479127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178299"/>
            <a:ext cx="4244353" cy="119673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回答欄：就業期間の延長／自由時間の増大／人生の転換期が増加</a:t>
            </a: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→学ぶ意欲の増大（総量、個々人）</a:t>
            </a: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→学ぶと使う（と教える）のサイクル化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56130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一人でも積極的興味で関心分野に即時に取り組める、いつでもどこでもワンストップな学び（小さな拠点）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046696"/>
            <a:ext cx="4244353" cy="117068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回答欄：現在は、カルチャースクール（民間）か公民館講座（行政）、あるいは大学のどれか？もう少し手軽に、多種多様に用意（自宅近く</a:t>
            </a:r>
            <a:r>
              <a: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ja-JP" altLang="en-US" sz="1000" b="0">
                <a:solidFill>
                  <a:schemeClr val="tx1">
                    <a:lumMod val="75000"/>
                    <a:lumOff val="25000"/>
                  </a:schemeClr>
                </a:solidFill>
              </a:rPr>
              <a:t>職場近く、対面−オンライン（放送大学</a:t>
            </a:r>
            <a:r>
              <a: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ja-JP" altLang="en-US" sz="1000" b="0">
                <a:solidFill>
                  <a:schemeClr val="tx1">
                    <a:lumMod val="75000"/>
                    <a:lumOff val="25000"/>
                  </a:schemeClr>
                </a:solidFill>
              </a:rPr>
              <a:t>、料金高く</a:t>
            </a:r>
            <a:r>
              <a: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ja-JP" altLang="en-US" sz="1000" b="0">
                <a:solidFill>
                  <a:schemeClr val="tx1">
                    <a:lumMod val="75000"/>
                    <a:lumOff val="25000"/>
                  </a:schemeClr>
                </a:solidFill>
              </a:rPr>
              <a:t>料金安く、初級−上級、専門性−一般性）</a:t>
            </a:r>
          </a:p>
          <a:p>
            <a:pPr>
              <a:lnSpc>
                <a:spcPct val="120000"/>
              </a:lnSpc>
            </a:pPr>
            <a:r>
              <a:rPr lang="en-US" altLang="ja-JP" sz="1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lang="ja-JP" altLang="en-US" sz="1000" b="0">
                <a:solidFill>
                  <a:schemeClr val="tx1">
                    <a:lumMod val="75000"/>
                    <a:lumOff val="25000"/>
                  </a:schemeClr>
                </a:solidFill>
              </a:rPr>
              <a:t>教えられる人材が課題か？（双方向の学び、あるときは生徒、あるときは先生）</a:t>
            </a:r>
            <a:endParaRPr lang="en-US" altLang="ja-JP" sz="1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383917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479192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046696"/>
            <a:ext cx="4244353" cy="111567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回答欄：仕事上など必要に迫られる「学び」だけでなく、</a:t>
            </a:r>
          </a:p>
          <a:p>
            <a:pPr>
              <a:lnSpc>
                <a:spcPct val="120000"/>
              </a:lnSpc>
            </a:pPr>
            <a:r>
              <a:rPr lang="en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Learn</a:t>
            </a: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から</a:t>
            </a:r>
            <a:r>
              <a:rPr lang="en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Study</a:t>
            </a: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へ、一芸を深めることの素晴らしさを感じる</a:t>
            </a: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他方、多種多様な芸を持つことの素晴らしさを感じる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590665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回答欄：楽しいことから感じる豊かさ（知→好（→楽））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学んだことを、発表する、伝える、教えることで感じる豊かさ</a:t>
            </a: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自由であることで感じる豊かさ（積極性）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共感や承認などの他者の存在から感じる豊かさ（他者性）</a:t>
            </a:r>
          </a:p>
          <a:p>
            <a:pPr>
              <a:lnSpc>
                <a:spcPct val="120000"/>
              </a:lnSpc>
            </a:pP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身体で感じる豊かさ（身体性）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ja-JP" altLang="en-US" sz="1400" b="0">
                <a:solidFill>
                  <a:schemeClr val="tx1">
                    <a:lumMod val="75000"/>
                    <a:lumOff val="25000"/>
                  </a:schemeClr>
                </a:solidFill>
              </a:rPr>
              <a:t>最終的には、心のゆとりや満足から感じる豊かさ（自己性）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1699189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1699189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252705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777202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777202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161413"/>
            <a:ext cx="4244353" cy="122035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回答欄：・学びの場＝人生を振り返る場＝思索の場が必要とされる</a:t>
            </a:r>
          </a:p>
          <a:p>
            <a:pPr>
              <a:lnSpc>
                <a:spcPct val="120000"/>
              </a:lnSpc>
            </a:pP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→一人で休めたり（保養）思考する場（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『</a:t>
            </a: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哲学の道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』</a:t>
            </a: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＆皆で学び（学習）ができる場（リゾート？）が必要とされる</a:t>
            </a:r>
          </a:p>
          <a:p>
            <a:pPr>
              <a:lnSpc>
                <a:spcPct val="120000"/>
              </a:lnSpc>
            </a:pP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他方、時間的空間的ゆとりをもたらす</a:t>
            </a:r>
            <a:r>
              <a:rPr lang="en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ICT</a:t>
            </a: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の進歩も取り入れる→総じて「ゆとり」の場</a:t>
            </a:r>
          </a:p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※</a:t>
            </a:r>
            <a:r>
              <a:rPr lang="ja-JP" altLang="en-US" sz="900" b="0">
                <a:solidFill>
                  <a:schemeClr val="tx1">
                    <a:lumMod val="75000"/>
                    <a:lumOff val="25000"/>
                  </a:schemeClr>
                </a:solidFill>
              </a:rPr>
              <a:t>さらに時間的「ゆとり」が確保できる社会的システム、サービスの仕組みが課題か？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28285</TotalTime>
  <Words>534</Words>
  <Application>Microsoft Macintosh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朗 十代田</cp:lastModifiedBy>
  <cp:revision>1020</cp:revision>
  <cp:lastPrinted>2021-04-16T01:59:49Z</cp:lastPrinted>
  <dcterms:created xsi:type="dcterms:W3CDTF">2018-06-24T08:41:42Z</dcterms:created>
  <dcterms:modified xsi:type="dcterms:W3CDTF">2021-04-22T06:54:08Z</dcterms:modified>
</cp:coreProperties>
</file>