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"/>
  </p:notesMasterIdLst>
  <p:sldIdLst>
    <p:sldId id="785" r:id="rId2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12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kamura.kei.aa@outlook.jp" initials="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FFCC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67" autoAdjust="0"/>
    <p:restoredTop sz="88184" autoAdjust="0"/>
  </p:normalViewPr>
  <p:slideViewPr>
    <p:cSldViewPr snapToGrid="0">
      <p:cViewPr varScale="1">
        <p:scale>
          <a:sx n="91" d="100"/>
          <a:sy n="91" d="100"/>
        </p:scale>
        <p:origin x="204" y="96"/>
      </p:cViewPr>
      <p:guideLst>
        <p:guide orient="horz" pos="3612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2571" y="6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831" cy="495029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1"/>
            <a:ext cx="2918831" cy="495029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r">
              <a:defRPr sz="1200"/>
            </a:lvl1pPr>
          </a:lstStyle>
          <a:p>
            <a:fld id="{3B745186-FE41-4A88-B4D0-51219F2A53EA}" type="datetimeFigureOut">
              <a:rPr kumimoji="1" lang="ja-JP" altLang="en-US" smtClean="0"/>
              <a:t>2021/4/26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44" tIns="45322" rIns="90644" bIns="4532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0"/>
          </a:xfrm>
          <a:prstGeom prst="rect">
            <a:avLst/>
          </a:prstGeom>
        </p:spPr>
        <p:txBody>
          <a:bodyPr vert="horz" lIns="90644" tIns="45322" rIns="90644" bIns="4532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1286"/>
            <a:ext cx="2918831" cy="495028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r">
              <a:defRPr sz="1200"/>
            </a:lvl1pPr>
          </a:lstStyle>
          <a:p>
            <a:fld id="{56624E4A-88ED-4CF1-BA9D-2C78ABA53C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0749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86050" y="1387369"/>
            <a:ext cx="5829300" cy="2706413"/>
          </a:xfrm>
        </p:spPr>
        <p:txBody>
          <a:bodyPr anchor="ctr">
            <a:normAutofit/>
          </a:bodyPr>
          <a:lstStyle>
            <a:lvl1pPr algn="l">
              <a:lnSpc>
                <a:spcPts val="7200"/>
              </a:lnSpc>
              <a:defRPr sz="4800" b="1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0" y="4321996"/>
            <a:ext cx="4705350" cy="1655762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dirty="0"/>
              <a:t>マスター サブタイトルの書式設定</a:t>
            </a:r>
            <a:endParaRPr lang="en-US" dirty="0"/>
          </a:p>
        </p:txBody>
      </p:sp>
      <p:sp>
        <p:nvSpPr>
          <p:cNvPr id="8" name="日付プレースホルダー 7">
            <a:extLst>
              <a:ext uri="{FF2B5EF4-FFF2-40B4-BE49-F238E27FC236}">
                <a16:creationId xmlns:a16="http://schemas.microsoft.com/office/drawing/2014/main" xmlns="" id="{A759A18E-6B27-455A-B96C-E60C6C204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5EA5E-8A90-4266-8F9E-FAFAAA98FA6B}" type="datetime1">
              <a:rPr kumimoji="1" lang="ja-JP" altLang="en-US" smtClean="0"/>
              <a:t>2021/4/26</a:t>
            </a:fld>
            <a:endParaRPr kumimoji="1" lang="ja-JP" altLang="en-US"/>
          </a:p>
        </p:txBody>
      </p:sp>
      <p:sp>
        <p:nvSpPr>
          <p:cNvPr id="9" name="フッター プレースホルダー 8">
            <a:extLst>
              <a:ext uri="{FF2B5EF4-FFF2-40B4-BE49-F238E27FC236}">
                <a16:creationId xmlns:a16="http://schemas.microsoft.com/office/drawing/2014/main" xmlns="" id="{DAB6658B-7090-4DB8-BB2A-62BBD6445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スライド番号プレースホルダー 9">
            <a:extLst>
              <a:ext uri="{FF2B5EF4-FFF2-40B4-BE49-F238E27FC236}">
                <a16:creationId xmlns:a16="http://schemas.microsoft.com/office/drawing/2014/main" xmlns="" id="{2B6D4FAA-BA02-4CD4-858A-AE2E11CA6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44053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EA4E8-A26B-49AE-83D3-7EE4C9829F6C}" type="datetime1">
              <a:rPr kumimoji="1" lang="ja-JP" altLang="en-US" smtClean="0"/>
              <a:t>2021/4/26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2153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02FA0-D86F-458D-A5EE-E698DCEE2115}" type="datetime1">
              <a:rPr kumimoji="1" lang="ja-JP" altLang="en-US" smtClean="0"/>
              <a:t>2021/4/26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95132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39801"/>
            <a:ext cx="7886700" cy="5282325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BB140-F96E-4E52-82C1-3390A4FD3730}" type="datetime1">
              <a:rPr kumimoji="1" lang="ja-JP" altLang="en-US" smtClean="0"/>
              <a:t>2021/4/26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xmlns="" id="{B0C9B4AE-1369-4653-A6D9-1A042E704F85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23889" y="214423"/>
            <a:ext cx="7948612" cy="54292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772316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39801"/>
            <a:ext cx="7886700" cy="5282325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BB140-F96E-4E52-82C1-3390A4FD3730}" type="datetime1">
              <a:rPr kumimoji="1" lang="ja-JP" altLang="en-US" smtClean="0"/>
              <a:t>2021/4/26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xmlns="" id="{B0C9B4AE-1369-4653-A6D9-1A042E704F85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23889" y="214423"/>
            <a:ext cx="7948612" cy="54292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168461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xmlns="" id="{A319A25F-64FE-4932-9D3F-FD23CCF62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D6E1-94CC-45D1-9043-540CDCF0D978}" type="datetime1">
              <a:rPr kumimoji="1" lang="ja-JP" altLang="en-US" smtClean="0"/>
              <a:t>2021/4/26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xmlns="" id="{2ACAE143-6717-451B-98C0-996618F47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xmlns="" id="{A9EFF15D-7911-4A6F-918A-FAA28D01A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xmlns="" id="{C1B7DF66-B379-4DBF-A47E-6D8D2AE5E325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23889" y="214423"/>
            <a:ext cx="7948612" cy="54292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xmlns="" id="{8404907C-A052-4EF1-834D-29B68B328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39801"/>
            <a:ext cx="7886700" cy="5282325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909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750C-0DA4-49D9-93AC-F66177087D9E}" type="datetime1">
              <a:rPr kumimoji="1" lang="ja-JP" altLang="en-US" smtClean="0"/>
              <a:t>2021/4/26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xmlns="" id="{A1B77E1A-B37F-44A4-8EFD-5D2872D35BC3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23889" y="230187"/>
            <a:ext cx="7948612" cy="54292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721E432C-EA2D-4EBF-9FCC-1B3E9C65A6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39801"/>
            <a:ext cx="7886700" cy="5282325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015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FEEAF-38F8-4862-AB33-73CA29BDE519}" type="datetime1">
              <a:rPr kumimoji="1" lang="ja-JP" altLang="en-US" smtClean="0"/>
              <a:t>2021/4/26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4522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06A06-4694-41B4-85C8-5C0244B8FCD3}" type="datetime1">
              <a:rPr kumimoji="1" lang="ja-JP" altLang="en-US" smtClean="0"/>
              <a:t>2021/4/26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3956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A34BD-4C24-41AB-97B9-9633702B90B2}" type="datetime1">
              <a:rPr kumimoji="1" lang="ja-JP" altLang="en-US" smtClean="0"/>
              <a:t>2021/4/26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5839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D6B91-A749-44C9-AD89-12B2616D4737}" type="datetime1">
              <a:rPr kumimoji="1" lang="ja-JP" altLang="en-US" smtClean="0"/>
              <a:t>2021/4/26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0444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59B90-1F7A-4B12-B0A7-65C81DF665AB}" type="datetime1">
              <a:rPr kumimoji="1" lang="ja-JP" altLang="en-US" smtClean="0"/>
              <a:t>2021/4/26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6463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5EA5E-8A90-4266-8F9E-FAFAAA98FA6B}" type="datetime1">
              <a:rPr kumimoji="1" lang="ja-JP" altLang="en-US" smtClean="0"/>
              <a:t>2021/4/26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xmlns="" id="{877A7133-B6A6-4DF2-9A03-4E76C5203A1C}"/>
              </a:ext>
            </a:extLst>
          </p:cNvPr>
          <p:cNvSpPr/>
          <p:nvPr userDrawn="1"/>
        </p:nvSpPr>
        <p:spPr>
          <a:xfrm>
            <a:off x="9002110" y="-1"/>
            <a:ext cx="141890" cy="3429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xmlns="" id="{57A75C66-4543-47E1-826F-693DD5F07638}"/>
              </a:ext>
            </a:extLst>
          </p:cNvPr>
          <p:cNvSpPr/>
          <p:nvPr userDrawn="1"/>
        </p:nvSpPr>
        <p:spPr>
          <a:xfrm>
            <a:off x="9002110" y="3429003"/>
            <a:ext cx="141890" cy="3429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3818085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6" r:id="rId4"/>
    <p:sldLayoutId id="2147483664" r:id="rId5"/>
    <p:sldLayoutId id="2147483665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716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タイトル 1">
            <a:extLst>
              <a:ext uri="{FF2B5EF4-FFF2-40B4-BE49-F238E27FC236}">
                <a16:creationId xmlns:a16="http://schemas.microsoft.com/office/drawing/2014/main" xmlns="" id="{BE34293E-AFCA-44A3-8C19-42FD0D4ABE82}"/>
              </a:ext>
            </a:extLst>
          </p:cNvPr>
          <p:cNvSpPr txBox="1">
            <a:spLocks/>
          </p:cNvSpPr>
          <p:nvPr/>
        </p:nvSpPr>
        <p:spPr>
          <a:xfrm>
            <a:off x="6233651" y="6406686"/>
            <a:ext cx="2674177" cy="332534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お名前：</a:t>
            </a:r>
            <a:endParaRPr lang="en-US" altLang="ja-JP" sz="10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xmlns="" id="{8C687B16-812E-453C-A532-5CC704C7BD8F}"/>
              </a:ext>
            </a:extLst>
          </p:cNvPr>
          <p:cNvSpPr txBox="1">
            <a:spLocks/>
          </p:cNvSpPr>
          <p:nvPr/>
        </p:nvSpPr>
        <p:spPr>
          <a:xfrm>
            <a:off x="789763" y="389822"/>
            <a:ext cx="7312669" cy="41454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人生</a:t>
            </a:r>
            <a:r>
              <a:rPr lang="en-US" altLang="ja-JP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100</a:t>
            </a:r>
            <a:r>
              <a:rPr lang="ja-JP" altLang="en-US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年時代に向けてどのような自然とのつながりのシーンを創出すべきか</a:t>
            </a:r>
            <a:endParaRPr lang="ja-JP" altLang="en-US" sz="1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xmlns="" id="{7AA9709A-8EBB-4393-941C-5FAE627EF8F7}"/>
              </a:ext>
            </a:extLst>
          </p:cNvPr>
          <p:cNvSpPr txBox="1">
            <a:spLocks/>
          </p:cNvSpPr>
          <p:nvPr/>
        </p:nvSpPr>
        <p:spPr>
          <a:xfrm>
            <a:off x="789763" y="1772297"/>
            <a:ext cx="3634753" cy="41454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なぜ上記のシーンを創出しようと思ったか</a:t>
            </a:r>
            <a:endParaRPr lang="ja-JP" altLang="en-US" sz="1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xmlns="" id="{4699FC92-943B-4ED1-A33A-01C5CEB3C500}"/>
              </a:ext>
            </a:extLst>
          </p:cNvPr>
          <p:cNvSpPr txBox="1">
            <a:spLocks/>
          </p:cNvSpPr>
          <p:nvPr/>
        </p:nvSpPr>
        <p:spPr>
          <a:xfrm>
            <a:off x="799596" y="4675902"/>
            <a:ext cx="7659662" cy="41454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 fontScale="92500"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上記のシーンの創出のために変化をどのように取り入れ、都市・インフラをどのように変えていくか</a:t>
            </a:r>
            <a:endParaRPr lang="en-US" altLang="ja-JP" sz="1400" u="sng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xmlns="" id="{82BF58F3-F036-40DA-BD54-CF24C264BEA4}"/>
              </a:ext>
            </a:extLst>
          </p:cNvPr>
          <p:cNvSpPr txBox="1">
            <a:spLocks/>
          </p:cNvSpPr>
          <p:nvPr/>
        </p:nvSpPr>
        <p:spPr>
          <a:xfrm>
            <a:off x="276469" y="5375074"/>
            <a:ext cx="4244353" cy="855329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回答欄</a:t>
            </a:r>
            <a:r>
              <a:rPr lang="ja-JP" altLang="en-US" sz="14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：都市農業</a:t>
            </a:r>
            <a:endParaRPr lang="ja-JP" altLang="en-US" sz="1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xmlns="" id="{B68E184E-5088-4AE8-A79E-684AFD9039F5}"/>
              </a:ext>
            </a:extLst>
          </p:cNvPr>
          <p:cNvSpPr txBox="1">
            <a:spLocks/>
          </p:cNvSpPr>
          <p:nvPr/>
        </p:nvSpPr>
        <p:spPr>
          <a:xfrm>
            <a:off x="3401961" y="85997"/>
            <a:ext cx="5742039" cy="332534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ja-JP" sz="9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【</a:t>
            </a:r>
            <a:r>
              <a:rPr lang="ja-JP" altLang="en-US" sz="9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人生１００年時代の都市・インフラ：</a:t>
            </a:r>
            <a:r>
              <a:rPr lang="en-US" altLang="ja-JP" sz="9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DAY3</a:t>
            </a:r>
            <a:r>
              <a:rPr lang="ja-JP" altLang="en-US" sz="9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ワーク</a:t>
            </a:r>
            <a:r>
              <a:rPr lang="en-US" altLang="ja-JP" sz="9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r>
              <a:rPr lang="ja-JP" altLang="en-US" sz="9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　都市・インフラをどのように変えていくべきか</a:t>
            </a:r>
            <a:r>
              <a:rPr lang="en-US" altLang="ja-JP" sz="9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】</a:t>
            </a:r>
            <a:endParaRPr lang="ja-JP" altLang="en-US" sz="9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xmlns="" id="{3B2367C4-4487-41FF-9D85-63FD6BE9AE1F}"/>
              </a:ext>
            </a:extLst>
          </p:cNvPr>
          <p:cNvSpPr txBox="1">
            <a:spLocks/>
          </p:cNvSpPr>
          <p:nvPr/>
        </p:nvSpPr>
        <p:spPr>
          <a:xfrm>
            <a:off x="248989" y="793692"/>
            <a:ext cx="8627723" cy="782007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回答欄</a:t>
            </a:r>
            <a:r>
              <a:rPr lang="ja-JP" altLang="en-US" sz="14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：普段の生活のなかに作物栽培の体験を追加することで、季節のうつろい、栽培の困難さ、食物の大切さを感じ、社会課題（</a:t>
            </a:r>
            <a:r>
              <a:rPr lang="en-US" altLang="ja-JP" sz="14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CO2</a:t>
            </a:r>
            <a:r>
              <a:rPr lang="ja-JP" altLang="en-US" sz="14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フットプリント、フードロスなど）を認識する。</a:t>
            </a:r>
            <a:endParaRPr lang="ja-JP" altLang="en-US" sz="1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タイトル 1">
            <a:extLst>
              <a:ext uri="{FF2B5EF4-FFF2-40B4-BE49-F238E27FC236}">
                <a16:creationId xmlns:a16="http://schemas.microsoft.com/office/drawing/2014/main" xmlns="" id="{CDF1F895-A802-407B-8A3A-E363398C54D5}"/>
              </a:ext>
            </a:extLst>
          </p:cNvPr>
          <p:cNvSpPr txBox="1">
            <a:spLocks/>
          </p:cNvSpPr>
          <p:nvPr/>
        </p:nvSpPr>
        <p:spPr>
          <a:xfrm>
            <a:off x="247256" y="2428671"/>
            <a:ext cx="4244353" cy="855329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回答欄</a:t>
            </a:r>
            <a:r>
              <a:rPr lang="ja-JP" altLang="en-US" sz="14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：加工品があたり前の生活にある、根本の世界を知る機会が少ない</a:t>
            </a:r>
            <a:endParaRPr lang="ja-JP" altLang="en-US" sz="1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xmlns="" id="{015F67EB-90FC-4A32-9E2D-9D79610CB676}"/>
              </a:ext>
            </a:extLst>
          </p:cNvPr>
          <p:cNvGrpSpPr/>
          <p:nvPr/>
        </p:nvGrpSpPr>
        <p:grpSpPr>
          <a:xfrm>
            <a:off x="178430" y="389822"/>
            <a:ext cx="689992" cy="332339"/>
            <a:chOff x="-1270962" y="849135"/>
            <a:chExt cx="689992" cy="332339"/>
          </a:xfrm>
        </p:grpSpPr>
        <p:sp>
          <p:nvSpPr>
            <p:cNvPr id="2" name="正方形/長方形 1">
              <a:extLst>
                <a:ext uri="{FF2B5EF4-FFF2-40B4-BE49-F238E27FC236}">
                  <a16:creationId xmlns:a16="http://schemas.microsoft.com/office/drawing/2014/main" xmlns="" id="{E4821C28-0B18-4C09-9F9B-CE1970C9F873}"/>
                </a:ext>
              </a:extLst>
            </p:cNvPr>
            <p:cNvSpPr/>
            <p:nvPr/>
          </p:nvSpPr>
          <p:spPr>
            <a:xfrm>
              <a:off x="-1202136" y="849135"/>
              <a:ext cx="552340" cy="318958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タイトル 1">
              <a:extLst>
                <a:ext uri="{FF2B5EF4-FFF2-40B4-BE49-F238E27FC236}">
                  <a16:creationId xmlns:a16="http://schemas.microsoft.com/office/drawing/2014/main" xmlns="" id="{176ECA38-0BB8-4C74-8459-184E606E8A73}"/>
                </a:ext>
              </a:extLst>
            </p:cNvPr>
            <p:cNvSpPr txBox="1">
              <a:spLocks/>
            </p:cNvSpPr>
            <p:nvPr/>
          </p:nvSpPr>
          <p:spPr>
            <a:xfrm>
              <a:off x="-1270962" y="862516"/>
              <a:ext cx="689992" cy="318958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lIns="91440" tIns="45720" rIns="91440" bIns="45720" rtlCol="0" anchor="t">
              <a:normAutofit fontScale="92500" lnSpcReduction="10000"/>
            </a:bodyPr>
            <a:lstStyle>
              <a:lvl1pPr algn="l" defTabSz="914400" rtl="0" eaLnBrk="1" latinLnBrk="0" hangingPunct="1">
                <a:lnSpc>
                  <a:spcPts val="7200"/>
                </a:lnSpc>
                <a:spcBef>
                  <a:spcPct val="0"/>
                </a:spcBef>
                <a:buNone/>
                <a:defRPr kumimoji="1" sz="4800" b="1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altLang="ja-JP" sz="1400" dirty="0">
                  <a:solidFill>
                    <a:schemeClr val="bg1"/>
                  </a:solidFill>
                </a:rPr>
                <a:t>What</a:t>
              </a:r>
              <a:endParaRPr lang="ja-JP" altLang="en-US" sz="1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xmlns="" id="{90FAFDC6-A804-4B2D-8425-E0227E56C200}"/>
              </a:ext>
            </a:extLst>
          </p:cNvPr>
          <p:cNvGrpSpPr/>
          <p:nvPr/>
        </p:nvGrpSpPr>
        <p:grpSpPr>
          <a:xfrm>
            <a:off x="156165" y="1765892"/>
            <a:ext cx="689992" cy="332339"/>
            <a:chOff x="-1270962" y="849135"/>
            <a:chExt cx="689992" cy="332339"/>
          </a:xfrm>
        </p:grpSpPr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xmlns="" id="{F699876E-1375-41BC-A011-908E2C30C4F5}"/>
                </a:ext>
              </a:extLst>
            </p:cNvPr>
            <p:cNvSpPr/>
            <p:nvPr/>
          </p:nvSpPr>
          <p:spPr>
            <a:xfrm>
              <a:off x="-1202136" y="849135"/>
              <a:ext cx="552340" cy="318958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タイトル 1">
              <a:extLst>
                <a:ext uri="{FF2B5EF4-FFF2-40B4-BE49-F238E27FC236}">
                  <a16:creationId xmlns:a16="http://schemas.microsoft.com/office/drawing/2014/main" xmlns="" id="{4942C3F7-E23F-4A07-868E-4FD74A70D1B2}"/>
                </a:ext>
              </a:extLst>
            </p:cNvPr>
            <p:cNvSpPr txBox="1">
              <a:spLocks/>
            </p:cNvSpPr>
            <p:nvPr/>
          </p:nvSpPr>
          <p:spPr>
            <a:xfrm>
              <a:off x="-1270962" y="862516"/>
              <a:ext cx="689992" cy="318958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lIns="91440" tIns="45720" rIns="91440" bIns="45720" rtlCol="0" anchor="t">
              <a:normAutofit fontScale="92500" lnSpcReduction="10000"/>
            </a:bodyPr>
            <a:lstStyle>
              <a:lvl1pPr algn="l" defTabSz="914400" rtl="0" eaLnBrk="1" latinLnBrk="0" hangingPunct="1">
                <a:lnSpc>
                  <a:spcPts val="7200"/>
                </a:lnSpc>
                <a:spcBef>
                  <a:spcPct val="0"/>
                </a:spcBef>
                <a:buNone/>
                <a:defRPr kumimoji="1" sz="4800" b="1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altLang="ja-JP" sz="1400" dirty="0">
                  <a:solidFill>
                    <a:schemeClr val="bg1"/>
                  </a:solidFill>
                </a:rPr>
                <a:t>Why</a:t>
              </a:r>
              <a:endParaRPr lang="ja-JP" altLang="en-US" sz="1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xmlns="" id="{9C63EC87-BC4B-4451-B902-28D6E141A99E}"/>
              </a:ext>
            </a:extLst>
          </p:cNvPr>
          <p:cNvGrpSpPr/>
          <p:nvPr/>
        </p:nvGrpSpPr>
        <p:grpSpPr>
          <a:xfrm>
            <a:off x="207643" y="4675967"/>
            <a:ext cx="689992" cy="332339"/>
            <a:chOff x="-1270962" y="849135"/>
            <a:chExt cx="689992" cy="332339"/>
          </a:xfrm>
        </p:grpSpPr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xmlns="" id="{292D094C-0098-49F6-85C0-A82B724E3E7D}"/>
                </a:ext>
              </a:extLst>
            </p:cNvPr>
            <p:cNvSpPr/>
            <p:nvPr/>
          </p:nvSpPr>
          <p:spPr>
            <a:xfrm>
              <a:off x="-1202136" y="849135"/>
              <a:ext cx="552340" cy="318958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タイトル 1">
              <a:extLst>
                <a:ext uri="{FF2B5EF4-FFF2-40B4-BE49-F238E27FC236}">
                  <a16:creationId xmlns:a16="http://schemas.microsoft.com/office/drawing/2014/main" xmlns="" id="{29B06A4C-0E0D-40E1-AD48-4BB56DDB7E20}"/>
                </a:ext>
              </a:extLst>
            </p:cNvPr>
            <p:cNvSpPr txBox="1">
              <a:spLocks/>
            </p:cNvSpPr>
            <p:nvPr/>
          </p:nvSpPr>
          <p:spPr>
            <a:xfrm>
              <a:off x="-1270962" y="862516"/>
              <a:ext cx="689992" cy="318958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lIns="91440" tIns="45720" rIns="91440" bIns="45720" rtlCol="0" anchor="t">
              <a:normAutofit fontScale="92500" lnSpcReduction="10000"/>
            </a:bodyPr>
            <a:lstStyle>
              <a:lvl1pPr algn="l" defTabSz="914400" rtl="0" eaLnBrk="1" latinLnBrk="0" hangingPunct="1">
                <a:lnSpc>
                  <a:spcPts val="7200"/>
                </a:lnSpc>
                <a:spcBef>
                  <a:spcPct val="0"/>
                </a:spcBef>
                <a:buNone/>
                <a:defRPr kumimoji="1" sz="4800" b="1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altLang="ja-JP" sz="1400" dirty="0">
                  <a:solidFill>
                    <a:schemeClr val="bg1"/>
                  </a:solidFill>
                </a:rPr>
                <a:t>How</a:t>
              </a:r>
              <a:endParaRPr lang="ja-JP" altLang="en-US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20" name="タイトル 1">
            <a:extLst>
              <a:ext uri="{FF2B5EF4-FFF2-40B4-BE49-F238E27FC236}">
                <a16:creationId xmlns:a16="http://schemas.microsoft.com/office/drawing/2014/main" xmlns="" id="{2D741325-6A50-4339-AC4E-A81A208CD033}"/>
              </a:ext>
            </a:extLst>
          </p:cNvPr>
          <p:cNvSpPr txBox="1">
            <a:spLocks/>
          </p:cNvSpPr>
          <p:nvPr/>
        </p:nvSpPr>
        <p:spPr>
          <a:xfrm>
            <a:off x="4663475" y="2428671"/>
            <a:ext cx="4244353" cy="855329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 lnSpcReduction="10000"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回答欄</a:t>
            </a:r>
            <a:r>
              <a:rPr lang="ja-JP" altLang="en-US" sz="14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：人が実施することと機械が実施することが明確に分かれて、人として豊かさを求める時間が増える</a:t>
            </a:r>
            <a:endParaRPr lang="ja-JP" altLang="en-US" sz="1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" name="タイトル 1">
            <a:extLst>
              <a:ext uri="{FF2B5EF4-FFF2-40B4-BE49-F238E27FC236}">
                <a16:creationId xmlns:a16="http://schemas.microsoft.com/office/drawing/2014/main" xmlns="" id="{25B59418-AAAC-48CB-93CD-1FEE5B21D31A}"/>
              </a:ext>
            </a:extLst>
          </p:cNvPr>
          <p:cNvSpPr txBox="1">
            <a:spLocks/>
          </p:cNvSpPr>
          <p:nvPr/>
        </p:nvSpPr>
        <p:spPr>
          <a:xfrm>
            <a:off x="280104" y="3714156"/>
            <a:ext cx="8627723" cy="795331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回答欄</a:t>
            </a:r>
            <a:r>
              <a:rPr lang="ja-JP" altLang="en-US" sz="14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：感情（喜怒哀楽）のある暮らし、心の余裕をもたらす暮らし</a:t>
            </a:r>
            <a:endParaRPr lang="en-US" altLang="ja-JP" sz="1400" b="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4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→社会の課題を個人の課題として認識するようになる。</a:t>
            </a:r>
            <a:endParaRPr lang="ja-JP" altLang="en-US" sz="1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" name="タイトル 1">
            <a:extLst>
              <a:ext uri="{FF2B5EF4-FFF2-40B4-BE49-F238E27FC236}">
                <a16:creationId xmlns:a16="http://schemas.microsoft.com/office/drawing/2014/main" xmlns="" id="{C957B3DB-9370-461C-8B89-C8635A932180}"/>
              </a:ext>
            </a:extLst>
          </p:cNvPr>
          <p:cNvSpPr txBox="1">
            <a:spLocks/>
          </p:cNvSpPr>
          <p:nvPr/>
        </p:nvSpPr>
        <p:spPr>
          <a:xfrm>
            <a:off x="276469" y="6381773"/>
            <a:ext cx="5330235" cy="400591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9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＊ここで提示いただいた都市・インフラを、「どこで」「だれが」「どのように」実現していくか、そのディテールとプロセスを今後話し合う予定です。</a:t>
            </a:r>
          </a:p>
        </p:txBody>
      </p:sp>
      <p:sp>
        <p:nvSpPr>
          <p:cNvPr id="23" name="タイトル 1">
            <a:extLst>
              <a:ext uri="{FF2B5EF4-FFF2-40B4-BE49-F238E27FC236}">
                <a16:creationId xmlns:a16="http://schemas.microsoft.com/office/drawing/2014/main" xmlns="" id="{5E8865F5-6797-4C37-953A-215A92996A4D}"/>
              </a:ext>
            </a:extLst>
          </p:cNvPr>
          <p:cNvSpPr txBox="1">
            <a:spLocks/>
          </p:cNvSpPr>
          <p:nvPr/>
        </p:nvSpPr>
        <p:spPr>
          <a:xfrm>
            <a:off x="207643" y="2081164"/>
            <a:ext cx="3912073" cy="334126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 lnSpcReduction="10000"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１）現在のライフシーンを取り巻く状況</a:t>
            </a:r>
            <a:endParaRPr lang="ja-JP" altLang="en-US" sz="1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" name="タイトル 1">
            <a:extLst>
              <a:ext uri="{FF2B5EF4-FFF2-40B4-BE49-F238E27FC236}">
                <a16:creationId xmlns:a16="http://schemas.microsoft.com/office/drawing/2014/main" xmlns="" id="{051B45FB-FCE1-42F9-94B3-B9319646A621}"/>
              </a:ext>
            </a:extLst>
          </p:cNvPr>
          <p:cNvSpPr txBox="1">
            <a:spLocks/>
          </p:cNvSpPr>
          <p:nvPr/>
        </p:nvSpPr>
        <p:spPr>
          <a:xfrm>
            <a:off x="4701836" y="2081164"/>
            <a:ext cx="3912073" cy="334126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 lnSpcReduction="10000"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２）人生</a:t>
            </a:r>
            <a:r>
              <a:rPr lang="en-US" altLang="ja-JP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100</a:t>
            </a:r>
            <a:r>
              <a:rPr lang="ja-JP" altLang="en-US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年時代に想定される変化</a:t>
            </a:r>
            <a:endParaRPr lang="ja-JP" altLang="en-US" sz="1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6" name="タイトル 1">
            <a:extLst>
              <a:ext uri="{FF2B5EF4-FFF2-40B4-BE49-F238E27FC236}">
                <a16:creationId xmlns:a16="http://schemas.microsoft.com/office/drawing/2014/main" xmlns="" id="{A3619CBC-3D58-47E7-9289-BFB4D26E0843}"/>
              </a:ext>
            </a:extLst>
          </p:cNvPr>
          <p:cNvSpPr txBox="1">
            <a:spLocks/>
          </p:cNvSpPr>
          <p:nvPr/>
        </p:nvSpPr>
        <p:spPr>
          <a:xfrm>
            <a:off x="247256" y="3380030"/>
            <a:ext cx="8616639" cy="334126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 lnSpcReduction="10000"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３）新しいライフシーンはどのような豊かさを私たちの暮らしや社会にもたらすか</a:t>
            </a:r>
            <a:endParaRPr lang="ja-JP" altLang="en-US" sz="1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" name="タイトル 1">
            <a:extLst>
              <a:ext uri="{FF2B5EF4-FFF2-40B4-BE49-F238E27FC236}">
                <a16:creationId xmlns:a16="http://schemas.microsoft.com/office/drawing/2014/main" xmlns="" id="{29831D80-08F9-4E7D-985A-B52F0DF061C6}"/>
              </a:ext>
            </a:extLst>
          </p:cNvPr>
          <p:cNvSpPr txBox="1">
            <a:spLocks/>
          </p:cNvSpPr>
          <p:nvPr/>
        </p:nvSpPr>
        <p:spPr>
          <a:xfrm>
            <a:off x="247256" y="4973977"/>
            <a:ext cx="4244353" cy="334126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 lnSpcReduction="10000"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１）ライフシーンの変化＝シフトの取り入れ方</a:t>
            </a:r>
            <a:endParaRPr lang="ja-JP" altLang="en-US" sz="1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8" name="タイトル 1">
            <a:extLst>
              <a:ext uri="{FF2B5EF4-FFF2-40B4-BE49-F238E27FC236}">
                <a16:creationId xmlns:a16="http://schemas.microsoft.com/office/drawing/2014/main" xmlns="" id="{32880F23-B45F-4963-BB3A-D4EF70BF08F7}"/>
              </a:ext>
            </a:extLst>
          </p:cNvPr>
          <p:cNvSpPr txBox="1">
            <a:spLocks/>
          </p:cNvSpPr>
          <p:nvPr/>
        </p:nvSpPr>
        <p:spPr>
          <a:xfrm>
            <a:off x="4741449" y="4973977"/>
            <a:ext cx="3912073" cy="334126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 lnSpcReduction="10000"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２）着目する都市・インフラ</a:t>
            </a:r>
            <a:endParaRPr lang="ja-JP" altLang="en-US" sz="1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" name="タイトル 1">
            <a:extLst>
              <a:ext uri="{FF2B5EF4-FFF2-40B4-BE49-F238E27FC236}">
                <a16:creationId xmlns:a16="http://schemas.microsoft.com/office/drawing/2014/main" xmlns="" id="{179C2C11-73DB-462A-9260-F359520B7DB7}"/>
              </a:ext>
            </a:extLst>
          </p:cNvPr>
          <p:cNvSpPr txBox="1">
            <a:spLocks/>
          </p:cNvSpPr>
          <p:nvPr/>
        </p:nvSpPr>
        <p:spPr>
          <a:xfrm>
            <a:off x="4663474" y="5358189"/>
            <a:ext cx="4244353" cy="87221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b="0">
                <a:solidFill>
                  <a:schemeClr val="tx1">
                    <a:lumMod val="75000"/>
                    <a:lumOff val="25000"/>
                  </a:schemeClr>
                </a:solidFill>
              </a:rPr>
              <a:t>回答欄</a:t>
            </a:r>
            <a:r>
              <a:rPr lang="ja-JP" altLang="en-US" sz="1400" b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：交通インフラ（物流、輸送、移動、移住）、地産地消システム（電気、熱）</a:t>
            </a:r>
            <a:endParaRPr lang="ja-JP" altLang="en-US" sz="1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606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ペーパー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28224</TotalTime>
  <Words>310</Words>
  <Application>Microsoft Office PowerPoint</Application>
  <PresentationFormat>画面に合わせる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sakamura.kei.aa@outlook.jp</dc:creator>
  <cp:lastModifiedBy>-</cp:lastModifiedBy>
  <cp:revision>1017</cp:revision>
  <cp:lastPrinted>2021-04-16T01:59:49Z</cp:lastPrinted>
  <dcterms:created xsi:type="dcterms:W3CDTF">2018-06-24T08:41:42Z</dcterms:created>
  <dcterms:modified xsi:type="dcterms:W3CDTF">2021-04-26T06:47:44Z</dcterms:modified>
</cp:coreProperties>
</file>