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7"/>
  </p:notesMasterIdLst>
  <p:sldIdLst>
    <p:sldId id="459" r:id="rId2"/>
    <p:sldId id="765" r:id="rId3"/>
    <p:sldId id="766" r:id="rId4"/>
    <p:sldId id="790" r:id="rId5"/>
    <p:sldId id="788" r:id="rId6"/>
    <p:sldId id="258" r:id="rId7"/>
    <p:sldId id="259" r:id="rId8"/>
    <p:sldId id="260" r:id="rId9"/>
    <p:sldId id="261" r:id="rId10"/>
    <p:sldId id="262" r:id="rId11"/>
    <p:sldId id="263" r:id="rId12"/>
    <p:sldId id="795" r:id="rId13"/>
    <p:sldId id="796" r:id="rId14"/>
    <p:sldId id="797" r:id="rId15"/>
    <p:sldId id="767" r:id="rId16"/>
    <p:sldId id="770" r:id="rId17"/>
    <p:sldId id="793" r:id="rId18"/>
    <p:sldId id="791" r:id="rId19"/>
    <p:sldId id="783" r:id="rId20"/>
    <p:sldId id="780" r:id="rId21"/>
    <p:sldId id="798" r:id="rId22"/>
    <p:sldId id="799" r:id="rId23"/>
    <p:sldId id="800" r:id="rId24"/>
    <p:sldId id="801" r:id="rId25"/>
    <p:sldId id="768" r:id="rId26"/>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12"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kamura.kei.aa@outlook.jp" initials="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67" autoAdjust="0"/>
    <p:restoredTop sz="88184" autoAdjust="0"/>
  </p:normalViewPr>
  <p:slideViewPr>
    <p:cSldViewPr snapToGrid="0">
      <p:cViewPr varScale="1">
        <p:scale>
          <a:sx n="112" d="100"/>
          <a:sy n="112" d="100"/>
        </p:scale>
        <p:origin x="1236" y="102"/>
      </p:cViewPr>
      <p:guideLst>
        <p:guide orient="horz" pos="3612"/>
        <p:guide pos="2880"/>
      </p:guideLst>
    </p:cSldViewPr>
  </p:slideViewPr>
  <p:notesTextViewPr>
    <p:cViewPr>
      <p:scale>
        <a:sx n="1" d="1"/>
        <a:sy n="1" d="1"/>
      </p:scale>
      <p:origin x="0" y="0"/>
    </p:cViewPr>
  </p:notesTextViewPr>
  <p:notesViewPr>
    <p:cSldViewPr snapToGrid="0" showGuides="1">
      <p:cViewPr varScale="1">
        <p:scale>
          <a:sx n="66" d="100"/>
          <a:sy n="66" d="100"/>
        </p:scale>
        <p:origin x="2571" y="6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8831" cy="495029"/>
          </a:xfrm>
          <a:prstGeom prst="rect">
            <a:avLst/>
          </a:prstGeom>
        </p:spPr>
        <p:txBody>
          <a:bodyPr vert="horz" lIns="90644" tIns="45322" rIns="90644" bIns="4532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1"/>
            <a:ext cx="2918831" cy="495029"/>
          </a:xfrm>
          <a:prstGeom prst="rect">
            <a:avLst/>
          </a:prstGeom>
        </p:spPr>
        <p:txBody>
          <a:bodyPr vert="horz" lIns="90644" tIns="45322" rIns="90644" bIns="45322" rtlCol="0"/>
          <a:lstStyle>
            <a:lvl1pPr algn="r">
              <a:defRPr sz="1200"/>
            </a:lvl1pPr>
          </a:lstStyle>
          <a:p>
            <a:fld id="{3B745186-FE41-4A88-B4D0-51219F2A53EA}" type="datetimeFigureOut">
              <a:rPr kumimoji="1" lang="ja-JP" altLang="en-US" smtClean="0"/>
              <a:t>2021/7/8</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30575"/>
          </a:xfrm>
          <a:prstGeom prst="rect">
            <a:avLst/>
          </a:prstGeom>
          <a:noFill/>
          <a:ln w="12700">
            <a:solidFill>
              <a:prstClr val="black"/>
            </a:solidFill>
          </a:ln>
        </p:spPr>
        <p:txBody>
          <a:bodyPr vert="horz" lIns="90644" tIns="45322" rIns="90644" bIns="45322"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0"/>
          </a:xfrm>
          <a:prstGeom prst="rect">
            <a:avLst/>
          </a:prstGeom>
        </p:spPr>
        <p:txBody>
          <a:bodyPr vert="horz" lIns="90644" tIns="45322" rIns="90644" bIns="453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0644" tIns="45322" rIns="90644" bIns="4532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6"/>
            <a:ext cx="2918831" cy="495028"/>
          </a:xfrm>
          <a:prstGeom prst="rect">
            <a:avLst/>
          </a:prstGeom>
        </p:spPr>
        <p:txBody>
          <a:bodyPr vert="horz" lIns="90644" tIns="45322" rIns="90644" bIns="45322" rtlCol="0" anchor="b"/>
          <a:lstStyle>
            <a:lvl1pPr algn="r">
              <a:defRPr sz="1200"/>
            </a:lvl1pPr>
          </a:lstStyle>
          <a:p>
            <a:fld id="{56624E4A-88ED-4CF1-BA9D-2C78ABA53C8F}" type="slidenum">
              <a:rPr kumimoji="1" lang="ja-JP" altLang="en-US" smtClean="0"/>
              <a:t>‹#›</a:t>
            </a:fld>
            <a:endParaRPr kumimoji="1" lang="ja-JP" altLang="en-US"/>
          </a:p>
        </p:txBody>
      </p:sp>
    </p:spTree>
    <p:extLst>
      <p:ext uri="{BB962C8B-B14F-4D97-AF65-F5344CB8AC3E}">
        <p14:creationId xmlns:p14="http://schemas.microsoft.com/office/powerpoint/2010/main" val="31307498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305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B2758AD-138C-DE49-A908-48258F27A13C}" type="slidenum">
              <a:rPr kumimoji="1" lang="ja-JP" altLang="en-US" smtClean="0"/>
              <a:t>1</a:t>
            </a:fld>
            <a:endParaRPr kumimoji="1" lang="ja-JP" altLang="en-US"/>
          </a:p>
        </p:txBody>
      </p:sp>
    </p:spTree>
    <p:extLst>
      <p:ext uri="{BB962C8B-B14F-4D97-AF65-F5344CB8AC3E}">
        <p14:creationId xmlns:p14="http://schemas.microsoft.com/office/powerpoint/2010/main" val="3058556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686050" y="1387369"/>
            <a:ext cx="5829300" cy="2706413"/>
          </a:xfrm>
        </p:spPr>
        <p:txBody>
          <a:bodyPr anchor="ctr">
            <a:normAutofit/>
          </a:bodyPr>
          <a:lstStyle>
            <a:lvl1pPr algn="l">
              <a:lnSpc>
                <a:spcPts val="7200"/>
              </a:lnSpc>
              <a:defRPr sz="4800" b="1"/>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3810000" y="4321996"/>
            <a:ext cx="4705350" cy="1655762"/>
          </a:xfrm>
        </p:spPr>
        <p:txBody>
          <a:bodyPr anchor="ctr">
            <a:normAutofit/>
          </a:bodyPr>
          <a:lstStyle>
            <a:lvl1pPr marL="0" indent="0" algn="l">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8" name="日付プレースホルダー 7">
            <a:extLst>
              <a:ext uri="{FF2B5EF4-FFF2-40B4-BE49-F238E27FC236}">
                <a16:creationId xmlns:a16="http://schemas.microsoft.com/office/drawing/2014/main" id="{A759A18E-6B27-455A-B96C-E60C6C2048B4}"/>
              </a:ext>
            </a:extLst>
          </p:cNvPr>
          <p:cNvSpPr>
            <a:spLocks noGrp="1"/>
          </p:cNvSpPr>
          <p:nvPr>
            <p:ph type="dt" sz="half" idx="10"/>
          </p:nvPr>
        </p:nvSpPr>
        <p:spPr/>
        <p:txBody>
          <a:bodyPr/>
          <a:lstStyle/>
          <a:p>
            <a:fld id="{F505EA5E-8A90-4266-8F9E-FAFAAA98FA6B}" type="datetime1">
              <a:rPr kumimoji="1" lang="ja-JP" altLang="en-US" smtClean="0"/>
              <a:t>2021/7/8</a:t>
            </a:fld>
            <a:endParaRPr kumimoji="1" lang="ja-JP" altLang="en-US"/>
          </a:p>
        </p:txBody>
      </p:sp>
      <p:sp>
        <p:nvSpPr>
          <p:cNvPr id="9" name="フッター プレースホルダー 8">
            <a:extLst>
              <a:ext uri="{FF2B5EF4-FFF2-40B4-BE49-F238E27FC236}">
                <a16:creationId xmlns:a16="http://schemas.microsoft.com/office/drawing/2014/main" id="{DAB6658B-7090-4DB8-BB2A-62BBD6445714}"/>
              </a:ext>
            </a:extLst>
          </p:cNvPr>
          <p:cNvSpPr>
            <a:spLocks noGrp="1"/>
          </p:cNvSpPr>
          <p:nvPr>
            <p:ph type="ftr" sz="quarter" idx="11"/>
          </p:nvPr>
        </p:nvSpPr>
        <p:spPr/>
        <p:txBody>
          <a:bodyPr/>
          <a:lstStyle/>
          <a:p>
            <a:endParaRPr kumimoji="1" lang="ja-JP" altLang="en-US"/>
          </a:p>
        </p:txBody>
      </p:sp>
      <p:sp>
        <p:nvSpPr>
          <p:cNvPr id="10" name="スライド番号プレースホルダー 9">
            <a:extLst>
              <a:ext uri="{FF2B5EF4-FFF2-40B4-BE49-F238E27FC236}">
                <a16:creationId xmlns:a16="http://schemas.microsoft.com/office/drawing/2014/main" id="{2B6D4FAA-BA02-4CD4-858A-AE2E11CA6D04}"/>
              </a:ext>
            </a:extLst>
          </p:cNvPr>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24744053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F1EA4E8-A26B-49AE-83D3-7EE4C9829F6C}" type="datetime1">
              <a:rPr kumimoji="1" lang="ja-JP" altLang="en-US" smtClean="0"/>
              <a:t>2021/7/8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420215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D02FA0-D86F-458D-A5EE-E698DCEE2115}" type="datetime1">
              <a:rPr kumimoji="1" lang="ja-JP" altLang="en-US" smtClean="0"/>
              <a:t>2021/7/8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839513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タイトル スライド">
    <p:spTree>
      <p:nvGrpSpPr>
        <p:cNvPr id="1" name=""/>
        <p:cNvGrpSpPr/>
        <p:nvPr/>
      </p:nvGrpSpPr>
      <p:grpSpPr>
        <a:xfrm>
          <a:off x="0" y="0"/>
          <a:ext cx="0" cy="0"/>
          <a:chOff x="0" y="0"/>
          <a:chExt cx="0" cy="0"/>
        </a:xfrm>
      </p:grpSpPr>
      <p:sp>
        <p:nvSpPr>
          <p:cNvPr id="2" name="正方形/長方形 1"/>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800" dirty="0"/>
          </a:p>
        </p:txBody>
      </p:sp>
      <p:pic>
        <p:nvPicPr>
          <p:cNvPr id="3" name="図 2" descr="flag_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7071" y="0"/>
            <a:ext cx="1109861" cy="1547220"/>
          </a:xfrm>
          <a:prstGeom prst="rect">
            <a:avLst/>
          </a:prstGeom>
        </p:spPr>
      </p:pic>
    </p:spTree>
    <p:extLst>
      <p:ext uri="{BB962C8B-B14F-4D97-AF65-F5344CB8AC3E}">
        <p14:creationId xmlns:p14="http://schemas.microsoft.com/office/powerpoint/2010/main" val="30429729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39801"/>
            <a:ext cx="7886700" cy="5282325"/>
          </a:xfrm>
        </p:spPr>
        <p:txBody>
          <a:bodyPr/>
          <a:lstStyle>
            <a:lvl1pPr>
              <a:defRPr sz="2800"/>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F7EBB140-F96E-4E52-82C1-3390A4FD3730}" type="datetime1">
              <a:rPr kumimoji="1" lang="ja-JP" altLang="en-US" smtClean="0"/>
              <a:t>2021/7/8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
        <p:nvSpPr>
          <p:cNvPr id="9" name="Text Placeholder 2">
            <a:extLst>
              <a:ext uri="{FF2B5EF4-FFF2-40B4-BE49-F238E27FC236}">
                <a16:creationId xmlns:a16="http://schemas.microsoft.com/office/drawing/2014/main" id="{B0C9B4AE-1369-4653-A6D9-1A042E704F85}"/>
              </a:ext>
            </a:extLst>
          </p:cNvPr>
          <p:cNvSpPr>
            <a:spLocks noGrp="1"/>
          </p:cNvSpPr>
          <p:nvPr>
            <p:ph type="body" idx="13"/>
          </p:nvPr>
        </p:nvSpPr>
        <p:spPr>
          <a:xfrm>
            <a:off x="623889" y="214423"/>
            <a:ext cx="7948612" cy="542925"/>
          </a:xfrm>
        </p:spPr>
        <p:txBody>
          <a:bodyPr anchor="ctr">
            <a:normAutofit/>
          </a:bodyPr>
          <a:lstStyle>
            <a:lvl1pPr marL="0" indent="0" algn="l">
              <a:buNone/>
              <a:defRPr sz="2000" b="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Tree>
    <p:extLst>
      <p:ext uri="{BB962C8B-B14F-4D97-AF65-F5344CB8AC3E}">
        <p14:creationId xmlns:p14="http://schemas.microsoft.com/office/powerpoint/2010/main" val="2772316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39801"/>
            <a:ext cx="7886700" cy="5282325"/>
          </a:xfrm>
        </p:spPr>
        <p:txBody>
          <a:bodyPr/>
          <a:lstStyle>
            <a:lvl1pPr>
              <a:defRPr sz="2800"/>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F7EBB140-F96E-4E52-82C1-3390A4FD3730}" type="datetime1">
              <a:rPr kumimoji="1" lang="ja-JP" altLang="en-US" smtClean="0"/>
              <a:t>2021/7/8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
        <p:nvSpPr>
          <p:cNvPr id="9" name="Text Placeholder 2">
            <a:extLst>
              <a:ext uri="{FF2B5EF4-FFF2-40B4-BE49-F238E27FC236}">
                <a16:creationId xmlns:a16="http://schemas.microsoft.com/office/drawing/2014/main" id="{B0C9B4AE-1369-4653-A6D9-1A042E704F85}"/>
              </a:ext>
            </a:extLst>
          </p:cNvPr>
          <p:cNvSpPr>
            <a:spLocks noGrp="1"/>
          </p:cNvSpPr>
          <p:nvPr>
            <p:ph type="body" idx="13"/>
          </p:nvPr>
        </p:nvSpPr>
        <p:spPr>
          <a:xfrm>
            <a:off x="623889" y="214423"/>
            <a:ext cx="7948612" cy="542925"/>
          </a:xfrm>
        </p:spPr>
        <p:txBody>
          <a:bodyPr anchor="ctr">
            <a:normAutofit/>
          </a:bodyPr>
          <a:lstStyle>
            <a:lvl1pPr marL="0" indent="0" algn="l">
              <a:buNone/>
              <a:defRPr sz="2000" b="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Tree>
    <p:extLst>
      <p:ext uri="{BB962C8B-B14F-4D97-AF65-F5344CB8AC3E}">
        <p14:creationId xmlns:p14="http://schemas.microsoft.com/office/powerpoint/2010/main" val="216846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セクション見出し">
    <p:spTree>
      <p:nvGrpSpPr>
        <p:cNvPr id="1" name=""/>
        <p:cNvGrpSpPr/>
        <p:nvPr/>
      </p:nvGrpSpPr>
      <p:grpSpPr>
        <a:xfrm>
          <a:off x="0" y="0"/>
          <a:ext cx="0" cy="0"/>
          <a:chOff x="0" y="0"/>
          <a:chExt cx="0" cy="0"/>
        </a:xfrm>
      </p:grpSpPr>
      <p:sp>
        <p:nvSpPr>
          <p:cNvPr id="7" name="日付プレースホルダー 6">
            <a:extLst>
              <a:ext uri="{FF2B5EF4-FFF2-40B4-BE49-F238E27FC236}">
                <a16:creationId xmlns:a16="http://schemas.microsoft.com/office/drawing/2014/main" id="{A319A25F-64FE-4932-9D3F-FD23CCF62628}"/>
              </a:ext>
            </a:extLst>
          </p:cNvPr>
          <p:cNvSpPr>
            <a:spLocks noGrp="1"/>
          </p:cNvSpPr>
          <p:nvPr>
            <p:ph type="dt" sz="half" idx="10"/>
          </p:nvPr>
        </p:nvSpPr>
        <p:spPr/>
        <p:txBody>
          <a:bodyPr/>
          <a:lstStyle/>
          <a:p>
            <a:fld id="{E204D6E1-94CC-45D1-9043-540CDCF0D978}" type="datetime1">
              <a:rPr kumimoji="1" lang="ja-JP" altLang="en-US" smtClean="0"/>
              <a:t>2021/7/8</a:t>
            </a:fld>
            <a:endParaRPr kumimoji="1" lang="ja-JP" altLang="en-US"/>
          </a:p>
        </p:txBody>
      </p:sp>
      <p:sp>
        <p:nvSpPr>
          <p:cNvPr id="8" name="フッター プレースホルダー 7">
            <a:extLst>
              <a:ext uri="{FF2B5EF4-FFF2-40B4-BE49-F238E27FC236}">
                <a16:creationId xmlns:a16="http://schemas.microsoft.com/office/drawing/2014/main" id="{2ACAE143-6717-451B-98C0-996618F4757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9EFF15D-7911-4A6F-918A-FAA28D01A0AF}"/>
              </a:ext>
            </a:extLst>
          </p:cNvPr>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
        <p:nvSpPr>
          <p:cNvPr id="11" name="Text Placeholder 2">
            <a:extLst>
              <a:ext uri="{FF2B5EF4-FFF2-40B4-BE49-F238E27FC236}">
                <a16:creationId xmlns:a16="http://schemas.microsoft.com/office/drawing/2014/main" id="{C1B7DF66-B379-4DBF-A47E-6D8D2AE5E325}"/>
              </a:ext>
            </a:extLst>
          </p:cNvPr>
          <p:cNvSpPr>
            <a:spLocks noGrp="1"/>
          </p:cNvSpPr>
          <p:nvPr>
            <p:ph type="body" idx="13"/>
          </p:nvPr>
        </p:nvSpPr>
        <p:spPr>
          <a:xfrm>
            <a:off x="623889" y="214423"/>
            <a:ext cx="7948612" cy="542925"/>
          </a:xfrm>
        </p:spPr>
        <p:txBody>
          <a:bodyPr anchor="ctr">
            <a:normAutofit/>
          </a:bodyPr>
          <a:lstStyle>
            <a:lvl1pPr marL="0" indent="0" algn="l">
              <a:buNone/>
              <a:defRPr sz="2000" b="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10" name="Content Placeholder 2">
            <a:extLst>
              <a:ext uri="{FF2B5EF4-FFF2-40B4-BE49-F238E27FC236}">
                <a16:creationId xmlns:a16="http://schemas.microsoft.com/office/drawing/2014/main" id="{8404907C-A052-4EF1-834D-29B68B32818C}"/>
              </a:ext>
            </a:extLst>
          </p:cNvPr>
          <p:cNvSpPr>
            <a:spLocks noGrp="1"/>
          </p:cNvSpPr>
          <p:nvPr>
            <p:ph idx="1"/>
          </p:nvPr>
        </p:nvSpPr>
        <p:spPr>
          <a:xfrm>
            <a:off x="628650" y="939801"/>
            <a:ext cx="7886700" cy="5282325"/>
          </a:xfrm>
        </p:spPr>
        <p:txBody>
          <a:bodyPr/>
          <a:lstStyle>
            <a:lvl1pPr>
              <a:defRPr sz="2800"/>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220490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907750C-0DA4-49D9-93AC-F66177087D9E}" type="datetime1">
              <a:rPr kumimoji="1" lang="ja-JP" altLang="en-US" smtClean="0"/>
              <a:t>2021/7/8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
        <p:nvSpPr>
          <p:cNvPr id="6" name="Text Placeholder 2">
            <a:extLst>
              <a:ext uri="{FF2B5EF4-FFF2-40B4-BE49-F238E27FC236}">
                <a16:creationId xmlns:a16="http://schemas.microsoft.com/office/drawing/2014/main" id="{A1B77E1A-B37F-44A4-8EFD-5D2872D35BC3}"/>
              </a:ext>
            </a:extLst>
          </p:cNvPr>
          <p:cNvSpPr>
            <a:spLocks noGrp="1"/>
          </p:cNvSpPr>
          <p:nvPr>
            <p:ph type="body" idx="13"/>
          </p:nvPr>
        </p:nvSpPr>
        <p:spPr>
          <a:xfrm>
            <a:off x="623889" y="230187"/>
            <a:ext cx="7948612" cy="542925"/>
          </a:xfrm>
        </p:spPr>
        <p:txBody>
          <a:bodyPr anchor="ctr">
            <a:normAutofit/>
          </a:bodyPr>
          <a:lstStyle>
            <a:lvl1pPr marL="0" indent="0" algn="l">
              <a:buNone/>
              <a:defRPr sz="2000" b="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7" name="Content Placeholder 2">
            <a:extLst>
              <a:ext uri="{FF2B5EF4-FFF2-40B4-BE49-F238E27FC236}">
                <a16:creationId xmlns:a16="http://schemas.microsoft.com/office/drawing/2014/main" id="{721E432C-EA2D-4EBF-9FCC-1B3E9C65A645}"/>
              </a:ext>
            </a:extLst>
          </p:cNvPr>
          <p:cNvSpPr>
            <a:spLocks noGrp="1"/>
          </p:cNvSpPr>
          <p:nvPr>
            <p:ph idx="1"/>
          </p:nvPr>
        </p:nvSpPr>
        <p:spPr>
          <a:xfrm>
            <a:off x="628650" y="939801"/>
            <a:ext cx="7886700" cy="5282325"/>
          </a:xfrm>
        </p:spPr>
        <p:txBody>
          <a:bodyPr/>
          <a:lstStyle>
            <a:lvl1pPr>
              <a:defRPr sz="2800"/>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3565015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2CFEEAF-38F8-4862-AB33-73CA29BDE519}" type="datetime1">
              <a:rPr kumimoji="1" lang="ja-JP" altLang="en-US" smtClean="0"/>
              <a:t>2021/7/8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834522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2"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CE06A06-4694-41B4-85C8-5C0244B8FCD3}" type="datetime1">
              <a:rPr kumimoji="1" lang="ja-JP" altLang="en-US" smtClean="0"/>
              <a:t>2021/7/8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3303956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3A34BD-4C24-41AB-97B9-9633702B90B2}" type="datetime1">
              <a:rPr kumimoji="1" lang="ja-JP" altLang="en-US" smtClean="0"/>
              <a:t>2021/7/8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44583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CCD6B91-A749-44C9-AD89-12B2616D4737}" type="datetime1">
              <a:rPr kumimoji="1" lang="ja-JP" altLang="en-US" smtClean="0"/>
              <a:t>2021/7/8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1120444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7659B90-1F7A-4B12-B0A7-65C81DF665AB}" type="datetime1">
              <a:rPr kumimoji="1" lang="ja-JP" altLang="en-US" smtClean="0"/>
              <a:t>2021/7/8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C27EC7-229D-48B3-A49A-EA085645C675}" type="slidenum">
              <a:rPr kumimoji="1" lang="ja-JP" altLang="en-US" smtClean="0"/>
              <a:t>‹#›</a:t>
            </a:fld>
            <a:endParaRPr kumimoji="1" lang="ja-JP" altLang="en-US"/>
          </a:p>
        </p:txBody>
      </p:sp>
    </p:spTree>
    <p:extLst>
      <p:ext uri="{BB962C8B-B14F-4D97-AF65-F5344CB8AC3E}">
        <p14:creationId xmlns:p14="http://schemas.microsoft.com/office/powerpoint/2010/main" val="367646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5EA5E-8A90-4266-8F9E-FAFAAA98FA6B}" type="datetime1">
              <a:rPr kumimoji="1" lang="ja-JP" altLang="en-US" smtClean="0"/>
              <a:t>2021/7/8</a:t>
            </a:fld>
            <a:endParaRPr kumimoji="1" lang="ja-JP" alt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27EC7-229D-48B3-A49A-EA085645C675}"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877A7133-B6A6-4DF2-9A03-4E76C5203A1C}"/>
              </a:ext>
            </a:extLst>
          </p:cNvPr>
          <p:cNvSpPr/>
          <p:nvPr userDrawn="1"/>
        </p:nvSpPr>
        <p:spPr>
          <a:xfrm>
            <a:off x="9002110" y="-1"/>
            <a:ext cx="141890" cy="3429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正方形/長方形 7">
            <a:extLst>
              <a:ext uri="{FF2B5EF4-FFF2-40B4-BE49-F238E27FC236}">
                <a16:creationId xmlns:a16="http://schemas.microsoft.com/office/drawing/2014/main" id="{57A75C66-4543-47E1-826F-693DD5F07638}"/>
              </a:ext>
            </a:extLst>
          </p:cNvPr>
          <p:cNvSpPr/>
          <p:nvPr userDrawn="1"/>
        </p:nvSpPr>
        <p:spPr>
          <a:xfrm>
            <a:off x="9002110" y="3429003"/>
            <a:ext cx="141890" cy="3429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818085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4" r:id="rId5"/>
    <p:sldLayoutId id="2147483665" r:id="rId6"/>
    <p:sldLayoutId id="2147483667" r:id="rId7"/>
    <p:sldLayoutId id="2147483668" r:id="rId8"/>
    <p:sldLayoutId id="2147483669" r:id="rId9"/>
    <p:sldLayoutId id="2147483670" r:id="rId10"/>
    <p:sldLayoutId id="2147483671" r:id="rId11"/>
    <p:sldLayoutId id="2147483672" r:id="rId12"/>
    <p:sldLayoutId id="2147483716"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4" y="1753083"/>
            <a:ext cx="9143999" cy="803504"/>
          </a:xfrm>
          <a:prstGeom prst="rect">
            <a:avLst/>
          </a:prstGeom>
          <a:noFill/>
          <a:effectLst/>
        </p:spPr>
        <p:txBody>
          <a:bodyPr/>
          <a:lstStyle>
            <a:lvl1pPr algn="l" defTabSz="914400" rtl="0" eaLnBrk="1" latinLnBrk="0" hangingPunct="1">
              <a:lnSpc>
                <a:spcPct val="100000"/>
              </a:lnSpc>
              <a:spcBef>
                <a:spcPct val="0"/>
              </a:spcBef>
              <a:buNone/>
              <a:defRPr kumimoji="1" sz="2000" b="0" i="0" kern="1200" cap="none" spc="0">
                <a:ln w="18415" cmpd="sng">
                  <a:noFill/>
                  <a:prstDash val="solid"/>
                </a:ln>
                <a:solidFill>
                  <a:schemeClr val="bg1"/>
                </a:solidFill>
                <a:effectLst/>
                <a:latin typeface="A-OTF 黎ミン Pro M"/>
                <a:ea typeface="A-OTF 黎ミン Pro M"/>
                <a:cs typeface="A-OTF 黎ミン Pro M"/>
              </a:defRPr>
            </a:lvl1pPr>
          </a:lstStyle>
          <a:p>
            <a:pPr algn="ctr"/>
            <a:r>
              <a:rPr lang="ja-JP" altLang="en-US" sz="1800" b="1" dirty="0">
                <a:solidFill>
                  <a:schemeClr val="tx1"/>
                </a:solidFill>
                <a:latin typeface="メイリオ" panose="020B0604030504040204" pitchFamily="50" charset="-128"/>
                <a:ea typeface="メイリオ" panose="020B0604030504040204" pitchFamily="50" charset="-128"/>
                <a:cs typeface="ＭＳ 明朝"/>
              </a:rPr>
              <a:t>東京工業大学　産学協働プログラム</a:t>
            </a:r>
            <a:endParaRPr lang="en-US" altLang="ja-JP" sz="1800" b="1" dirty="0">
              <a:solidFill>
                <a:schemeClr val="tx1"/>
              </a:solidFill>
              <a:latin typeface="メイリオ" panose="020B0604030504040204" pitchFamily="50" charset="-128"/>
              <a:ea typeface="メイリオ" panose="020B0604030504040204" pitchFamily="50" charset="-128"/>
              <a:cs typeface="ＭＳ 明朝"/>
            </a:endParaRPr>
          </a:p>
          <a:p>
            <a:pPr algn="ctr"/>
            <a:r>
              <a:rPr lang="ja-JP" altLang="en-US" sz="1800" b="1" dirty="0">
                <a:solidFill>
                  <a:schemeClr val="tx1"/>
                </a:solidFill>
                <a:latin typeface="メイリオ" panose="020B0604030504040204" pitchFamily="50" charset="-128"/>
                <a:ea typeface="メイリオ" panose="020B0604030504040204" pitchFamily="50" charset="-128"/>
                <a:cs typeface="ＭＳ 明朝"/>
              </a:rPr>
              <a:t>「人生</a:t>
            </a:r>
            <a:r>
              <a:rPr lang="en-US" altLang="ja-JP" sz="1800" b="1" dirty="0">
                <a:solidFill>
                  <a:schemeClr val="tx1"/>
                </a:solidFill>
                <a:latin typeface="メイリオ" panose="020B0604030504040204" pitchFamily="50" charset="-128"/>
                <a:ea typeface="メイリオ" panose="020B0604030504040204" pitchFamily="50" charset="-128"/>
                <a:cs typeface="ＭＳ 明朝"/>
              </a:rPr>
              <a:t>100</a:t>
            </a:r>
            <a:r>
              <a:rPr lang="ja-JP" altLang="en-US" sz="1800" b="1" dirty="0">
                <a:solidFill>
                  <a:schemeClr val="tx1"/>
                </a:solidFill>
                <a:latin typeface="メイリオ" panose="020B0604030504040204" pitchFamily="50" charset="-128"/>
                <a:ea typeface="メイリオ" panose="020B0604030504040204" pitchFamily="50" charset="-128"/>
                <a:cs typeface="ＭＳ 明朝"/>
              </a:rPr>
              <a:t>年時代の都市・インフラ学」</a:t>
            </a:r>
            <a:endParaRPr lang="en-US" altLang="ja-JP" sz="1800" b="1" dirty="0">
              <a:solidFill>
                <a:schemeClr val="tx1"/>
              </a:solidFill>
              <a:latin typeface="メイリオ" panose="020B0604030504040204" pitchFamily="50" charset="-128"/>
              <a:ea typeface="メイリオ" panose="020B0604030504040204" pitchFamily="50" charset="-128"/>
              <a:cs typeface="ＭＳ 明朝"/>
            </a:endParaRPr>
          </a:p>
        </p:txBody>
      </p:sp>
      <p:sp>
        <p:nvSpPr>
          <p:cNvPr id="3" name="タイトル 1">
            <a:extLst>
              <a:ext uri="{FF2B5EF4-FFF2-40B4-BE49-F238E27FC236}">
                <a16:creationId xmlns:a16="http://schemas.microsoft.com/office/drawing/2014/main" id="{12DBC542-3BE3-4564-A33E-509E5CDE49B3}"/>
              </a:ext>
            </a:extLst>
          </p:cNvPr>
          <p:cNvSpPr txBox="1">
            <a:spLocks/>
          </p:cNvSpPr>
          <p:nvPr/>
        </p:nvSpPr>
        <p:spPr>
          <a:xfrm>
            <a:off x="404326" y="3136584"/>
            <a:ext cx="8335348" cy="1695857"/>
          </a:xfrm>
          <a:prstGeom prst="rect">
            <a:avLst/>
          </a:prstGeom>
          <a:noFill/>
          <a:effectLst/>
        </p:spPr>
        <p:txBody>
          <a:bodyPr/>
          <a:lstStyle>
            <a:lvl1pPr algn="l" defTabSz="914400" rtl="0" eaLnBrk="1" latinLnBrk="0" hangingPunct="1">
              <a:lnSpc>
                <a:spcPct val="100000"/>
              </a:lnSpc>
              <a:spcBef>
                <a:spcPct val="0"/>
              </a:spcBef>
              <a:buNone/>
              <a:defRPr kumimoji="1" sz="2000" b="0" i="0" kern="1200" cap="none" spc="0">
                <a:ln w="18415" cmpd="sng">
                  <a:noFill/>
                  <a:prstDash val="solid"/>
                </a:ln>
                <a:solidFill>
                  <a:schemeClr val="bg1"/>
                </a:solidFill>
                <a:effectLst/>
                <a:latin typeface="A-OTF 黎ミン Pro M"/>
                <a:ea typeface="A-OTF 黎ミン Pro M"/>
                <a:cs typeface="A-OTF 黎ミン Pro M"/>
              </a:defRPr>
            </a:lvl1pPr>
          </a:lstStyle>
          <a:p>
            <a:pPr algn="ctr"/>
            <a:r>
              <a:rPr lang="ja-JP" altLang="en-US" sz="2800" b="1" dirty="0">
                <a:solidFill>
                  <a:schemeClr val="tx1"/>
                </a:solidFill>
                <a:latin typeface="メイリオ" panose="020B0604030504040204" pitchFamily="50" charset="-128"/>
                <a:ea typeface="メイリオ" panose="020B0604030504040204" pitchFamily="50" charset="-128"/>
                <a:cs typeface="ＭＳ 明朝"/>
              </a:rPr>
              <a:t>人生１００年時代の豊かな</a:t>
            </a:r>
            <a:endParaRPr lang="en-US" altLang="ja-JP" sz="2800" b="1" dirty="0">
              <a:solidFill>
                <a:schemeClr val="tx1"/>
              </a:solidFill>
              <a:latin typeface="メイリオ" panose="020B0604030504040204" pitchFamily="50" charset="-128"/>
              <a:ea typeface="メイリオ" panose="020B0604030504040204" pitchFamily="50" charset="-128"/>
              <a:cs typeface="ＭＳ 明朝"/>
            </a:endParaRPr>
          </a:p>
          <a:p>
            <a:pPr algn="ctr"/>
            <a:r>
              <a:rPr lang="ja-JP" altLang="en-US" sz="2800" b="1" dirty="0">
                <a:solidFill>
                  <a:schemeClr val="tx1"/>
                </a:solidFill>
                <a:latin typeface="メイリオ" panose="020B0604030504040204" pitchFamily="50" charset="-128"/>
                <a:ea typeface="メイリオ" panose="020B0604030504040204" pitchFamily="50" charset="-128"/>
                <a:cs typeface="ＭＳ 明朝"/>
              </a:rPr>
              <a:t>ライフシーン　</a:t>
            </a:r>
            <a:r>
              <a:rPr lang="en-US" altLang="ja-JP" sz="2800" b="1" dirty="0">
                <a:solidFill>
                  <a:schemeClr val="tx1"/>
                </a:solidFill>
                <a:latin typeface="メイリオ" panose="020B0604030504040204" pitchFamily="50" charset="-128"/>
                <a:ea typeface="メイリオ" panose="020B0604030504040204" pitchFamily="50" charset="-128"/>
                <a:cs typeface="ＭＳ 明朝"/>
              </a:rPr>
              <a:t>Vol.4</a:t>
            </a:r>
          </a:p>
          <a:p>
            <a:pPr algn="ctr"/>
            <a:endParaRPr lang="en-US" altLang="ja-JP" sz="2800" b="1" dirty="0">
              <a:solidFill>
                <a:schemeClr val="tx1"/>
              </a:solidFill>
              <a:latin typeface="メイリオ" panose="020B0604030504040204" pitchFamily="50" charset="-128"/>
              <a:ea typeface="メイリオ" panose="020B0604030504040204" pitchFamily="50" charset="-128"/>
              <a:cs typeface="ＭＳ 明朝"/>
            </a:endParaRPr>
          </a:p>
          <a:p>
            <a:pPr algn="ctr"/>
            <a:endParaRPr lang="en-US" altLang="ja-JP" sz="2800" b="1" dirty="0">
              <a:solidFill>
                <a:schemeClr val="tx1"/>
              </a:solidFill>
              <a:latin typeface="メイリオ" panose="020B0604030504040204" pitchFamily="50" charset="-128"/>
              <a:ea typeface="メイリオ" panose="020B0604030504040204" pitchFamily="50" charset="-128"/>
              <a:cs typeface="ＭＳ 明朝"/>
            </a:endParaRPr>
          </a:p>
        </p:txBody>
      </p:sp>
      <p:sp>
        <p:nvSpPr>
          <p:cNvPr id="7" name="テキスト ボックス 6">
            <a:extLst>
              <a:ext uri="{FF2B5EF4-FFF2-40B4-BE49-F238E27FC236}">
                <a16:creationId xmlns:a16="http://schemas.microsoft.com/office/drawing/2014/main" id="{00078B19-1F8C-44E0-B3D6-7F048D0A5230}"/>
              </a:ext>
            </a:extLst>
          </p:cNvPr>
          <p:cNvSpPr txBox="1"/>
          <p:nvPr/>
        </p:nvSpPr>
        <p:spPr>
          <a:xfrm>
            <a:off x="3098850" y="6009912"/>
            <a:ext cx="5467435" cy="584775"/>
          </a:xfrm>
          <a:prstGeom prst="rect">
            <a:avLst/>
          </a:prstGeom>
          <a:noFill/>
        </p:spPr>
        <p:txBody>
          <a:bodyPr wrap="square" rtlCol="0">
            <a:spAutoFit/>
          </a:bodyPr>
          <a:lstStyle/>
          <a:p>
            <a:pPr algn="r"/>
            <a:r>
              <a:rPr kumimoji="1" lang="en-US" altLang="ja-JP" sz="1600" dirty="0"/>
              <a:t>2021</a:t>
            </a:r>
            <a:r>
              <a:rPr kumimoji="1" lang="ja-JP" altLang="en-US" sz="1600" dirty="0"/>
              <a:t>年</a:t>
            </a:r>
            <a:r>
              <a:rPr kumimoji="1" lang="en-US" altLang="ja-JP" sz="1600" dirty="0"/>
              <a:t>7</a:t>
            </a:r>
            <a:r>
              <a:rPr kumimoji="1" lang="ja-JP" altLang="en-US" sz="1600" dirty="0"/>
              <a:t>月</a:t>
            </a:r>
            <a:r>
              <a:rPr kumimoji="1" lang="en-US" altLang="ja-JP" sz="1600" dirty="0"/>
              <a:t>8</a:t>
            </a:r>
            <a:r>
              <a:rPr kumimoji="1" lang="ja-JP" altLang="en-US" sz="1600" dirty="0"/>
              <a:t>日</a:t>
            </a:r>
            <a:endParaRPr kumimoji="1" lang="en-US" altLang="ja-JP" sz="1600" dirty="0"/>
          </a:p>
          <a:p>
            <a:pPr algn="r"/>
            <a:r>
              <a:rPr kumimoji="1" lang="ja-JP" altLang="en-US" sz="1600" dirty="0"/>
              <a:t>資料作成：坂村圭</a:t>
            </a:r>
          </a:p>
        </p:txBody>
      </p:sp>
      <p:sp>
        <p:nvSpPr>
          <p:cNvPr id="8" name="タイトル 1">
            <a:extLst>
              <a:ext uri="{FF2B5EF4-FFF2-40B4-BE49-F238E27FC236}">
                <a16:creationId xmlns:a16="http://schemas.microsoft.com/office/drawing/2014/main" id="{F8DDDEE2-FE87-4BDB-B970-ECEA233E7FB3}"/>
              </a:ext>
            </a:extLst>
          </p:cNvPr>
          <p:cNvSpPr txBox="1">
            <a:spLocks/>
          </p:cNvSpPr>
          <p:nvPr/>
        </p:nvSpPr>
        <p:spPr>
          <a:xfrm>
            <a:off x="559840" y="4534212"/>
            <a:ext cx="8335349" cy="485589"/>
          </a:xfrm>
          <a:prstGeom prst="rect">
            <a:avLst/>
          </a:prstGeom>
          <a:noFill/>
          <a:effectLst/>
        </p:spPr>
        <p:txBody>
          <a:bodyPr/>
          <a:lstStyle>
            <a:lvl1pPr algn="l" defTabSz="914400" rtl="0" eaLnBrk="1" latinLnBrk="0" hangingPunct="1">
              <a:lnSpc>
                <a:spcPct val="100000"/>
              </a:lnSpc>
              <a:spcBef>
                <a:spcPct val="0"/>
              </a:spcBef>
              <a:buNone/>
              <a:defRPr kumimoji="1" sz="2000" b="0" i="0" kern="1200" cap="none" spc="0">
                <a:ln w="18415" cmpd="sng">
                  <a:noFill/>
                  <a:prstDash val="solid"/>
                </a:ln>
                <a:solidFill>
                  <a:schemeClr val="bg1"/>
                </a:solidFill>
                <a:effectLst/>
                <a:latin typeface="A-OTF 黎ミン Pro M"/>
                <a:ea typeface="A-OTF 黎ミン Pro M"/>
                <a:cs typeface="A-OTF 黎ミン Pro M"/>
              </a:defRPr>
            </a:lvl1pPr>
          </a:lstStyle>
          <a:p>
            <a:pPr algn="ctr"/>
            <a:r>
              <a:rPr lang="ja-JP" altLang="en-US" sz="1800" b="1" u="sng" dirty="0">
                <a:solidFill>
                  <a:srgbClr val="FF0000"/>
                </a:solidFill>
                <a:latin typeface="メイリオ" panose="020B0604030504040204" pitchFamily="50" charset="-128"/>
                <a:ea typeface="メイリオ" panose="020B0604030504040204" pitchFamily="50" charset="-128"/>
                <a:cs typeface="ＭＳ 明朝"/>
              </a:rPr>
              <a:t>チーム④：移動とモビリティ</a:t>
            </a:r>
            <a:endParaRPr lang="en-US" altLang="ja-JP" sz="1800" b="1" u="sng" dirty="0">
              <a:solidFill>
                <a:srgbClr val="FF0000"/>
              </a:solidFill>
              <a:latin typeface="メイリオ" panose="020B0604030504040204" pitchFamily="50" charset="-128"/>
              <a:ea typeface="メイリオ" panose="020B0604030504040204" pitchFamily="50" charset="-128"/>
              <a:cs typeface="ＭＳ 明朝"/>
            </a:endParaRPr>
          </a:p>
        </p:txBody>
      </p:sp>
      <p:sp>
        <p:nvSpPr>
          <p:cNvPr id="9" name="テキスト ボックス 8">
            <a:extLst>
              <a:ext uri="{FF2B5EF4-FFF2-40B4-BE49-F238E27FC236}">
                <a16:creationId xmlns:a16="http://schemas.microsoft.com/office/drawing/2014/main" id="{C92994FA-5964-4C8E-B0EE-9EC37D4E35A9}"/>
              </a:ext>
            </a:extLst>
          </p:cNvPr>
          <p:cNvSpPr txBox="1"/>
          <p:nvPr/>
        </p:nvSpPr>
        <p:spPr>
          <a:xfrm>
            <a:off x="2791790" y="5019801"/>
            <a:ext cx="4108817" cy="646331"/>
          </a:xfrm>
          <a:prstGeom prst="rect">
            <a:avLst/>
          </a:prstGeom>
          <a:noFill/>
        </p:spPr>
        <p:txBody>
          <a:bodyPr wrap="none" rtlCol="0">
            <a:spAutoFit/>
          </a:bodyPr>
          <a:lstStyle/>
          <a:p>
            <a:pPr algn="ctr"/>
            <a:r>
              <a:rPr kumimoji="1" lang="ja-JP" altLang="en-US" sz="1800" dirty="0"/>
              <a:t>座長：山本師範（清水建設株式会社）</a:t>
            </a:r>
            <a:endParaRPr kumimoji="1" lang="en-US" altLang="ja-JP" sz="1800" dirty="0"/>
          </a:p>
          <a:p>
            <a:pPr algn="ctr"/>
            <a:r>
              <a:rPr kumimoji="1" lang="ja-JP" altLang="en-US" sz="1800" dirty="0"/>
              <a:t>担当教員：室町泰徳</a:t>
            </a:r>
            <a:endParaRPr kumimoji="1" lang="ja-JP" altLang="en-US" dirty="0"/>
          </a:p>
        </p:txBody>
      </p:sp>
    </p:spTree>
    <p:extLst>
      <p:ext uri="{BB962C8B-B14F-4D97-AF65-F5344CB8AC3E}">
        <p14:creationId xmlns:p14="http://schemas.microsoft.com/office/powerpoint/2010/main" val="23314202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44B78BD5-6B38-476F-B304-FFBF28257BA3}"/>
              </a:ext>
            </a:extLst>
          </p:cNvPr>
          <p:cNvSpPr/>
          <p:nvPr/>
        </p:nvSpPr>
        <p:spPr>
          <a:xfrm>
            <a:off x="5965230" y="4371262"/>
            <a:ext cx="2700000" cy="237539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4729BBA6-579C-47B5-9B72-48BA76FEA9F0}"/>
              </a:ext>
            </a:extLst>
          </p:cNvPr>
          <p:cNvSpPr/>
          <p:nvPr/>
        </p:nvSpPr>
        <p:spPr>
          <a:xfrm>
            <a:off x="452404" y="1305725"/>
            <a:ext cx="2700000" cy="2589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54FC8FAE-70FB-42F2-B983-5B3C5FFCC876}"/>
              </a:ext>
            </a:extLst>
          </p:cNvPr>
          <p:cNvSpPr/>
          <p:nvPr/>
        </p:nvSpPr>
        <p:spPr>
          <a:xfrm>
            <a:off x="5965230" y="1305725"/>
            <a:ext cx="2700000" cy="2589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73F8691E-576B-4A50-A46F-241A9265AA50}"/>
              </a:ext>
            </a:extLst>
          </p:cNvPr>
          <p:cNvSpPr/>
          <p:nvPr/>
        </p:nvSpPr>
        <p:spPr>
          <a:xfrm>
            <a:off x="3208819" y="1305725"/>
            <a:ext cx="2700000" cy="2589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9A22352-DAE2-4487-8C91-4AA25BEF82E0}"/>
              </a:ext>
            </a:extLst>
          </p:cNvPr>
          <p:cNvSpPr txBox="1"/>
          <p:nvPr/>
        </p:nvSpPr>
        <p:spPr>
          <a:xfrm>
            <a:off x="452408" y="209562"/>
            <a:ext cx="2948243" cy="276999"/>
          </a:xfrm>
          <a:prstGeom prst="rect">
            <a:avLst/>
          </a:prstGeom>
          <a:noFill/>
        </p:spPr>
        <p:txBody>
          <a:bodyPr wrap="none" rtlCol="0">
            <a:spAutoFit/>
          </a:bodyPr>
          <a:lstStyle/>
          <a:p>
            <a:pPr algn="ctr"/>
            <a:r>
              <a:rPr lang="en-US" altLang="ja-JP" sz="1200" dirty="0">
                <a:latin typeface="メイリオ" panose="020B0604030504040204" pitchFamily="50" charset="-128"/>
                <a:ea typeface="メイリオ" panose="020B0604030504040204" pitchFamily="50" charset="-128"/>
                <a:cs typeface="ＭＳ 明朝"/>
              </a:rPr>
              <a:t>Group</a:t>
            </a:r>
            <a:r>
              <a:rPr lang="ja-JP" altLang="en-US" sz="1200" dirty="0">
                <a:latin typeface="メイリオ" panose="020B0604030504040204" pitchFamily="50" charset="-128"/>
                <a:ea typeface="メイリオ" panose="020B0604030504040204" pitchFamily="50" charset="-128"/>
                <a:cs typeface="ＭＳ 明朝"/>
              </a:rPr>
              <a:t>４　移動とモビリティ　中間報告</a:t>
            </a:r>
            <a:endParaRPr lang="en-US" altLang="ja-JP" sz="1200" dirty="0">
              <a:latin typeface="メイリオ" panose="020B0604030504040204" pitchFamily="50" charset="-128"/>
              <a:ea typeface="メイリオ" panose="020B0604030504040204" pitchFamily="50" charset="-128"/>
              <a:cs typeface="ＭＳ 明朝"/>
            </a:endParaRPr>
          </a:p>
        </p:txBody>
      </p:sp>
      <p:cxnSp>
        <p:nvCxnSpPr>
          <p:cNvPr id="3" name="直線コネクタ 2">
            <a:extLst>
              <a:ext uri="{FF2B5EF4-FFF2-40B4-BE49-F238E27FC236}">
                <a16:creationId xmlns:a16="http://schemas.microsoft.com/office/drawing/2014/main" id="{D0AAD694-EDCB-4A28-8623-512B83E67DDD}"/>
              </a:ext>
            </a:extLst>
          </p:cNvPr>
          <p:cNvCxnSpPr/>
          <p:nvPr/>
        </p:nvCxnSpPr>
        <p:spPr>
          <a:xfrm>
            <a:off x="452408" y="486561"/>
            <a:ext cx="8212822"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67952E5-19AB-40ED-A6F8-10B2349DEAB3}"/>
              </a:ext>
            </a:extLst>
          </p:cNvPr>
          <p:cNvSpPr txBox="1"/>
          <p:nvPr/>
        </p:nvSpPr>
        <p:spPr>
          <a:xfrm>
            <a:off x="452407" y="546436"/>
            <a:ext cx="5211683"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第３回：移動とモビリティの変化を支える都市・インフラとは</a:t>
            </a:r>
          </a:p>
        </p:txBody>
      </p:sp>
      <p:sp>
        <p:nvSpPr>
          <p:cNvPr id="9" name="テキスト ボックス 8">
            <a:extLst>
              <a:ext uri="{FF2B5EF4-FFF2-40B4-BE49-F238E27FC236}">
                <a16:creationId xmlns:a16="http://schemas.microsoft.com/office/drawing/2014/main" id="{C3D2A1C2-F0B5-4022-B57E-AF1274022701}"/>
              </a:ext>
            </a:extLst>
          </p:cNvPr>
          <p:cNvSpPr txBox="1"/>
          <p:nvPr/>
        </p:nvSpPr>
        <p:spPr>
          <a:xfrm>
            <a:off x="452406" y="4063485"/>
            <a:ext cx="7372531"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人生</a:t>
            </a:r>
            <a:r>
              <a:rPr kumimoji="1" lang="en-US" altLang="ja-JP" sz="1400" b="1" dirty="0">
                <a:latin typeface="メイリオ" panose="020B0604030504040204" pitchFamily="50" charset="-128"/>
                <a:ea typeface="メイリオ" panose="020B0604030504040204" pitchFamily="50" charset="-128"/>
              </a:rPr>
              <a:t>100</a:t>
            </a:r>
            <a:r>
              <a:rPr kumimoji="1" lang="ja-JP" altLang="en-US" sz="1400" b="1" dirty="0">
                <a:latin typeface="メイリオ" panose="020B0604030504040204" pitchFamily="50" charset="-128"/>
                <a:ea typeface="メイリオ" panose="020B0604030504040204" pitchFamily="50" charset="-128"/>
              </a:rPr>
              <a:t>年時代に創出したい「移動とモビリティ」の</a:t>
            </a:r>
            <a:r>
              <a:rPr kumimoji="1" lang="ja-JP" altLang="en-US" sz="1400" b="1" dirty="0">
                <a:solidFill>
                  <a:srgbClr val="00B050"/>
                </a:solidFill>
                <a:latin typeface="メイリオ" panose="020B0604030504040204" pitchFamily="50" charset="-128"/>
                <a:ea typeface="メイリオ" panose="020B0604030504040204" pitchFamily="50" charset="-128"/>
              </a:rPr>
              <a:t>ライフシーン</a:t>
            </a:r>
            <a:r>
              <a:rPr kumimoji="1" lang="ja-JP" altLang="en-US" sz="1400" b="1" dirty="0">
                <a:latin typeface="メイリオ" panose="020B0604030504040204" pitchFamily="50" charset="-128"/>
                <a:ea typeface="メイリオ" panose="020B0604030504040204" pitchFamily="50" charset="-128"/>
              </a:rPr>
              <a:t>と、着目する</a:t>
            </a:r>
            <a:r>
              <a:rPr kumimoji="1" lang="ja-JP" altLang="en-US" sz="1400" b="1" dirty="0">
                <a:solidFill>
                  <a:srgbClr val="C00000"/>
                </a:solidFill>
                <a:latin typeface="メイリオ" panose="020B0604030504040204" pitchFamily="50" charset="-128"/>
                <a:ea typeface="メイリオ" panose="020B0604030504040204" pitchFamily="50" charset="-128"/>
              </a:rPr>
              <a:t>インフラ</a:t>
            </a:r>
          </a:p>
        </p:txBody>
      </p:sp>
      <p:sp>
        <p:nvSpPr>
          <p:cNvPr id="12" name="テキスト ボックス 11">
            <a:extLst>
              <a:ext uri="{FF2B5EF4-FFF2-40B4-BE49-F238E27FC236}">
                <a16:creationId xmlns:a16="http://schemas.microsoft.com/office/drawing/2014/main" id="{96022F12-6F46-40EA-9E33-DBC66ECE4D75}"/>
              </a:ext>
            </a:extLst>
          </p:cNvPr>
          <p:cNvSpPr txBox="1"/>
          <p:nvPr/>
        </p:nvSpPr>
        <p:spPr>
          <a:xfrm>
            <a:off x="452405" y="4715327"/>
            <a:ext cx="5032147" cy="2031325"/>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・リアルとバーチャルに「移動」が関係した新しい</a:t>
            </a:r>
            <a:r>
              <a:rPr kumimoji="1" lang="ja-JP" altLang="en-US" sz="1050" b="1" dirty="0">
                <a:solidFill>
                  <a:srgbClr val="00B050"/>
                </a:solidFill>
                <a:latin typeface="メイリオ" panose="020B0604030504040204" pitchFamily="50" charset="-128"/>
                <a:ea typeface="メイリオ" panose="020B0604030504040204" pitchFamily="50" charset="-128"/>
              </a:rPr>
              <a:t>コミュニティ、世代間共生</a:t>
            </a:r>
            <a:endParaRPr kumimoji="1" lang="en-US" altLang="ja-JP" sz="1050" b="1" dirty="0">
              <a:solidFill>
                <a:srgbClr val="00B050"/>
              </a:solidFill>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・人生の</a:t>
            </a:r>
            <a:r>
              <a:rPr kumimoji="1" lang="ja-JP" altLang="en-US" sz="1050" b="1" dirty="0">
                <a:solidFill>
                  <a:srgbClr val="00B050"/>
                </a:solidFill>
                <a:latin typeface="メイリオ" panose="020B0604030504040204" pitchFamily="50" charset="-128"/>
                <a:ea typeface="メイリオ" panose="020B0604030504040204" pitchFamily="50" charset="-128"/>
              </a:rPr>
              <a:t>第２ステージ</a:t>
            </a:r>
            <a:r>
              <a:rPr kumimoji="1" lang="ja-JP" altLang="en-US" sz="1050" dirty="0">
                <a:latin typeface="メイリオ" panose="020B0604030504040204" pitchFamily="50" charset="-128"/>
                <a:ea typeface="メイリオ" panose="020B0604030504040204" pitchFamily="50" charset="-128"/>
              </a:rPr>
              <a:t>をサポートするモビリティ・インフラの出現</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・ライフスタイルに合わせて</a:t>
            </a:r>
            <a:r>
              <a:rPr kumimoji="1" lang="ja-JP" altLang="en-US" sz="1050" b="1" dirty="0">
                <a:solidFill>
                  <a:srgbClr val="00B050"/>
                </a:solidFill>
                <a:latin typeface="メイリオ" panose="020B0604030504040204" pitchFamily="50" charset="-128"/>
                <a:ea typeface="メイリオ" panose="020B0604030504040204" pitchFamily="50" charset="-128"/>
              </a:rPr>
              <a:t>生活の場</a:t>
            </a:r>
            <a:r>
              <a:rPr kumimoji="1" lang="ja-JP" altLang="en-US" sz="1050" dirty="0">
                <a:latin typeface="メイリオ" panose="020B0604030504040204" pitchFamily="50" charset="-128"/>
                <a:ea typeface="メイリオ" panose="020B0604030504040204" pitchFamily="50" charset="-128"/>
              </a:rPr>
              <a:t>そのものが簡単に移動</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a:t>
            </a:r>
            <a:r>
              <a:rPr kumimoji="1" lang="ja-JP" altLang="en-US" sz="1050" b="1" dirty="0">
                <a:solidFill>
                  <a:srgbClr val="00B050"/>
                </a:solidFill>
                <a:latin typeface="メイリオ" panose="020B0604030504040204" pitchFamily="50" charset="-128"/>
                <a:ea typeface="メイリオ" panose="020B0604030504040204" pitchFamily="50" charset="-128"/>
              </a:rPr>
              <a:t>教育の場</a:t>
            </a:r>
            <a:r>
              <a:rPr kumimoji="1" lang="ja-JP" altLang="en-US" sz="1050" dirty="0">
                <a:latin typeface="メイリオ" panose="020B0604030504040204" pitchFamily="50" charset="-128"/>
                <a:ea typeface="メイリオ" panose="020B0604030504040204" pitchFamily="50" charset="-128"/>
              </a:rPr>
              <a:t>としての公共交通・公共空間の重要性の見直し</a:t>
            </a:r>
          </a:p>
          <a:p>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・行きたい場所にいつでも</a:t>
            </a:r>
            <a:r>
              <a:rPr kumimoji="1" lang="ja-JP" altLang="en-US" sz="1050" b="1" dirty="0">
                <a:solidFill>
                  <a:srgbClr val="C00000"/>
                </a:solidFill>
                <a:latin typeface="メイリオ" panose="020B0604030504040204" pitchFamily="50" charset="-128"/>
                <a:ea typeface="メイリオ" panose="020B0604030504040204" pitchFamily="50" charset="-128"/>
              </a:rPr>
              <a:t>ストレスなく</a:t>
            </a:r>
            <a:r>
              <a:rPr kumimoji="1" lang="ja-JP" altLang="en-US" sz="1050" dirty="0">
                <a:latin typeface="メイリオ" panose="020B0604030504040204" pitchFamily="50" charset="-128"/>
                <a:ea typeface="メイリオ" panose="020B0604030504040204" pitchFamily="50" charset="-128"/>
              </a:rPr>
              <a:t>行ける環境の整備</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・移動できないときに、移動したいところ・環境が自分のところに</a:t>
            </a:r>
            <a:r>
              <a:rPr kumimoji="1" lang="ja-JP" altLang="en-US" sz="1050" b="1" dirty="0">
                <a:solidFill>
                  <a:srgbClr val="C00000"/>
                </a:solidFill>
                <a:latin typeface="メイリオ" panose="020B0604030504040204" pitchFamily="50" charset="-128"/>
                <a:ea typeface="メイリオ" panose="020B0604030504040204" pitchFamily="50" charset="-128"/>
              </a:rPr>
              <a:t>来てくれる</a:t>
            </a:r>
            <a:endParaRPr kumimoji="1" lang="en-US" altLang="ja-JP" sz="1050" b="1" dirty="0">
              <a:solidFill>
                <a:srgbClr val="C00000"/>
              </a:solidFill>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・しっかりしたモビリティインフラを持つ</a:t>
            </a:r>
            <a:r>
              <a:rPr kumimoji="1" lang="ja-JP" altLang="en-US" sz="1050" b="1" dirty="0">
                <a:solidFill>
                  <a:srgbClr val="C00000"/>
                </a:solidFill>
                <a:latin typeface="メイリオ" panose="020B0604030504040204" pitchFamily="50" charset="-128"/>
                <a:ea typeface="メイリオ" panose="020B0604030504040204" pitchFamily="50" charset="-128"/>
              </a:rPr>
              <a:t>地方中核都市</a:t>
            </a:r>
            <a:r>
              <a:rPr kumimoji="1" lang="ja-JP" altLang="en-US" sz="1050" dirty="0">
                <a:latin typeface="メイリオ" panose="020B0604030504040204" pitchFamily="50" charset="-128"/>
                <a:ea typeface="メイリオ" panose="020B0604030504040204" pitchFamily="50" charset="-128"/>
              </a:rPr>
              <a:t>の出現</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・移動のための公共空間が限りなく</a:t>
            </a:r>
            <a:r>
              <a:rPr kumimoji="1" lang="ja-JP" altLang="en-US" sz="1050" b="1" dirty="0">
                <a:solidFill>
                  <a:srgbClr val="C00000"/>
                </a:solidFill>
                <a:latin typeface="メイリオ" panose="020B0604030504040204" pitchFamily="50" charset="-128"/>
                <a:ea typeface="メイリオ" panose="020B0604030504040204" pitchFamily="50" charset="-128"/>
              </a:rPr>
              <a:t>パブリック空間化</a:t>
            </a:r>
            <a:r>
              <a:rPr kumimoji="1" lang="ja-JP" altLang="en-US" sz="1050" dirty="0">
                <a:latin typeface="メイリオ" panose="020B0604030504040204" pitchFamily="50" charset="-128"/>
                <a:ea typeface="メイリオ" panose="020B0604030504040204" pitchFamily="50" charset="-128"/>
              </a:rPr>
              <a:t>する</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・エッセンシャルモビリティが</a:t>
            </a:r>
            <a:r>
              <a:rPr kumimoji="1" lang="ja-JP" altLang="en-US" sz="1050" b="1" dirty="0">
                <a:solidFill>
                  <a:srgbClr val="C00000"/>
                </a:solidFill>
                <a:latin typeface="メイリオ" panose="020B0604030504040204" pitchFamily="50" charset="-128"/>
                <a:ea typeface="メイリオ" panose="020B0604030504040204" pitchFamily="50" charset="-128"/>
              </a:rPr>
              <a:t>全自動化</a:t>
            </a:r>
            <a:r>
              <a:rPr kumimoji="1" lang="ja-JP" altLang="en-US" sz="1050" dirty="0">
                <a:latin typeface="メイリオ" panose="020B0604030504040204" pitchFamily="50" charset="-128"/>
                <a:ea typeface="メイリオ" panose="020B0604030504040204" pitchFamily="50" charset="-128"/>
              </a:rPr>
              <a:t>された安全・便利で環境にやさしい都市</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・モビリティインフラの</a:t>
            </a:r>
            <a:r>
              <a:rPr kumimoji="1" lang="ja-JP" altLang="en-US" sz="1050" b="1" dirty="0">
                <a:solidFill>
                  <a:srgbClr val="C00000"/>
                </a:solidFill>
                <a:latin typeface="メイリオ" panose="020B0604030504040204" pitchFamily="50" charset="-128"/>
                <a:ea typeface="メイリオ" panose="020B0604030504040204" pitchFamily="50" charset="-128"/>
              </a:rPr>
              <a:t>オープン化</a:t>
            </a:r>
            <a:endParaRPr kumimoji="1" lang="en-US" altLang="ja-JP" sz="1050" b="1" dirty="0">
              <a:solidFill>
                <a:srgbClr val="C00000"/>
              </a:solidFill>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・モビリティインフラとしての道路空間を</a:t>
            </a:r>
            <a:r>
              <a:rPr kumimoji="1" lang="ja-JP" altLang="en-US" sz="1050" b="1" dirty="0">
                <a:solidFill>
                  <a:srgbClr val="C00000"/>
                </a:solidFill>
                <a:latin typeface="メイリオ" panose="020B0604030504040204" pitchFamily="50" charset="-128"/>
                <a:ea typeface="メイリオ" panose="020B0604030504040204" pitchFamily="50" charset="-128"/>
              </a:rPr>
              <a:t>人の生活の場</a:t>
            </a:r>
            <a:r>
              <a:rPr kumimoji="1" lang="ja-JP" altLang="en-US" sz="1050" dirty="0">
                <a:latin typeface="メイリオ" panose="020B0604030504040204" pitchFamily="50" charset="-128"/>
                <a:ea typeface="メイリオ" panose="020B0604030504040204" pitchFamily="50" charset="-128"/>
              </a:rPr>
              <a:t>へ転換</a:t>
            </a:r>
            <a:endParaRPr kumimoji="1" lang="en-US" altLang="ja-JP" sz="105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782959D8-77C2-4863-ACF5-9A30FA46D13E}"/>
              </a:ext>
            </a:extLst>
          </p:cNvPr>
          <p:cNvSpPr txBox="1"/>
          <p:nvPr/>
        </p:nvSpPr>
        <p:spPr>
          <a:xfrm>
            <a:off x="3208815" y="1700914"/>
            <a:ext cx="2743059" cy="1546577"/>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頭脳と身体の老化が抑制されている</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好きなことが好きな時にできる</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必要なもの・コトに「来てもらえる」</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家族・世代間の繋がりが改めて重視される</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高齢者のための移動手段が確立する</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ライフスタイルが多様化する</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自由に使える時間が長くなる</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ライフステージが多様化する</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公共交通のプライベート化が進む</a:t>
            </a:r>
          </a:p>
        </p:txBody>
      </p:sp>
      <p:sp>
        <p:nvSpPr>
          <p:cNvPr id="6" name="テキスト ボックス 5">
            <a:extLst>
              <a:ext uri="{FF2B5EF4-FFF2-40B4-BE49-F238E27FC236}">
                <a16:creationId xmlns:a16="http://schemas.microsoft.com/office/drawing/2014/main" id="{DFE9F6A4-163F-45EF-92E8-17E944D9510A}"/>
              </a:ext>
            </a:extLst>
          </p:cNvPr>
          <p:cNvSpPr txBox="1"/>
          <p:nvPr/>
        </p:nvSpPr>
        <p:spPr>
          <a:xfrm>
            <a:off x="837153" y="1305726"/>
            <a:ext cx="1980029" cy="461665"/>
          </a:xfrm>
          <a:prstGeom prst="rect">
            <a:avLst/>
          </a:prstGeom>
          <a:noFill/>
        </p:spPr>
        <p:txBody>
          <a:bodyPr wrap="none" rtlCol="0">
            <a:spAutoFit/>
          </a:bodyPr>
          <a:lstStyle/>
          <a:p>
            <a:pPr algn="ctr"/>
            <a:r>
              <a:rPr kumimoji="1" lang="ja-JP" altLang="en-US" sz="1000" b="1" dirty="0">
                <a:latin typeface="メイリオ" panose="020B0604030504040204" pitchFamily="50" charset="-128"/>
                <a:ea typeface="メイリオ" panose="020B0604030504040204" pitchFamily="50" charset="-128"/>
              </a:rPr>
              <a:t>現在のライフシーンを取り巻く</a:t>
            </a:r>
            <a:endParaRPr kumimoji="1" lang="en-US" altLang="ja-JP" sz="1000" b="1" dirty="0">
              <a:latin typeface="メイリオ" panose="020B0604030504040204" pitchFamily="50" charset="-128"/>
              <a:ea typeface="メイリオ" panose="020B0604030504040204" pitchFamily="50" charset="-128"/>
            </a:endParaRPr>
          </a:p>
          <a:p>
            <a:pPr algn="ctr"/>
            <a:r>
              <a:rPr kumimoji="1" lang="ja-JP" altLang="en-US" sz="1400" b="1" dirty="0">
                <a:latin typeface="メイリオ" panose="020B0604030504040204" pitchFamily="50" charset="-128"/>
                <a:ea typeface="メイリオ" panose="020B0604030504040204" pitchFamily="50" charset="-128"/>
              </a:rPr>
              <a:t>状況</a:t>
            </a:r>
          </a:p>
        </p:txBody>
      </p:sp>
      <p:sp>
        <p:nvSpPr>
          <p:cNvPr id="10" name="テキスト ボックス 9">
            <a:extLst>
              <a:ext uri="{FF2B5EF4-FFF2-40B4-BE49-F238E27FC236}">
                <a16:creationId xmlns:a16="http://schemas.microsoft.com/office/drawing/2014/main" id="{F41620AE-E583-4D2A-B70B-F29F54063B5C}"/>
              </a:ext>
            </a:extLst>
          </p:cNvPr>
          <p:cNvSpPr txBox="1"/>
          <p:nvPr/>
        </p:nvSpPr>
        <p:spPr>
          <a:xfrm>
            <a:off x="3631321" y="1310939"/>
            <a:ext cx="1854995" cy="461665"/>
          </a:xfrm>
          <a:prstGeom prst="rect">
            <a:avLst/>
          </a:prstGeom>
          <a:noFill/>
        </p:spPr>
        <p:txBody>
          <a:bodyPr wrap="none" rtlCol="0">
            <a:spAutoFit/>
          </a:bodyPr>
          <a:lstStyle/>
          <a:p>
            <a:pPr algn="ctr"/>
            <a:r>
              <a:rPr kumimoji="1" lang="ja-JP" altLang="en-US" sz="1000" b="1" dirty="0">
                <a:latin typeface="メイリオ" panose="020B0604030504040204" pitchFamily="50" charset="-128"/>
                <a:ea typeface="メイリオ" panose="020B0604030504040204" pitchFamily="50" charset="-128"/>
              </a:rPr>
              <a:t>人生</a:t>
            </a:r>
            <a:r>
              <a:rPr kumimoji="1" lang="en-US" altLang="ja-JP" sz="1000" b="1" dirty="0">
                <a:latin typeface="メイリオ" panose="020B0604030504040204" pitchFamily="50" charset="-128"/>
                <a:ea typeface="メイリオ" panose="020B0604030504040204" pitchFamily="50" charset="-128"/>
              </a:rPr>
              <a:t>100</a:t>
            </a:r>
            <a:r>
              <a:rPr kumimoji="1" lang="ja-JP" altLang="en-US" sz="1000" b="1" dirty="0">
                <a:latin typeface="メイリオ" panose="020B0604030504040204" pitchFamily="50" charset="-128"/>
                <a:ea typeface="メイリオ" panose="020B0604030504040204" pitchFamily="50" charset="-128"/>
              </a:rPr>
              <a:t>年時代に想定される</a:t>
            </a:r>
            <a:endParaRPr kumimoji="1" lang="en-US" altLang="ja-JP" sz="1000" b="1" dirty="0">
              <a:latin typeface="メイリオ" panose="020B0604030504040204" pitchFamily="50" charset="-128"/>
              <a:ea typeface="メイリオ" panose="020B0604030504040204" pitchFamily="50" charset="-128"/>
            </a:endParaRPr>
          </a:p>
          <a:p>
            <a:pPr algn="ctr"/>
            <a:r>
              <a:rPr kumimoji="1" lang="ja-JP" altLang="en-US" sz="1400" b="1" dirty="0">
                <a:latin typeface="メイリオ" panose="020B0604030504040204" pitchFamily="50" charset="-128"/>
                <a:ea typeface="メイリオ" panose="020B0604030504040204" pitchFamily="50" charset="-128"/>
              </a:rPr>
              <a:t>変化</a:t>
            </a:r>
          </a:p>
        </p:txBody>
      </p:sp>
      <p:sp>
        <p:nvSpPr>
          <p:cNvPr id="14" name="テキスト ボックス 13">
            <a:extLst>
              <a:ext uri="{FF2B5EF4-FFF2-40B4-BE49-F238E27FC236}">
                <a16:creationId xmlns:a16="http://schemas.microsoft.com/office/drawing/2014/main" id="{A26B1151-FFFB-434E-9402-79D76DF4A852}"/>
              </a:ext>
            </a:extLst>
          </p:cNvPr>
          <p:cNvSpPr txBox="1"/>
          <p:nvPr/>
        </p:nvSpPr>
        <p:spPr>
          <a:xfrm>
            <a:off x="6323612" y="1305726"/>
            <a:ext cx="1983235" cy="461665"/>
          </a:xfrm>
          <a:prstGeom prst="rect">
            <a:avLst/>
          </a:prstGeom>
          <a:noFill/>
        </p:spPr>
        <p:txBody>
          <a:bodyPr wrap="none" rtlCol="0">
            <a:spAutoFit/>
          </a:bodyPr>
          <a:lstStyle/>
          <a:p>
            <a:pPr algn="ctr"/>
            <a:r>
              <a:rPr kumimoji="1" lang="ja-JP" altLang="en-US" sz="1000" b="1" dirty="0">
                <a:latin typeface="メイリオ" panose="020B0604030504040204" pitchFamily="50" charset="-128"/>
                <a:ea typeface="メイリオ" panose="020B0604030504040204" pitchFamily="50" charset="-128"/>
              </a:rPr>
              <a:t>人生</a:t>
            </a:r>
            <a:r>
              <a:rPr kumimoji="1" lang="en-US" altLang="ja-JP" sz="1000" b="1" dirty="0">
                <a:latin typeface="メイリオ" panose="020B0604030504040204" pitchFamily="50" charset="-128"/>
                <a:ea typeface="メイリオ" panose="020B0604030504040204" pitchFamily="50" charset="-128"/>
              </a:rPr>
              <a:t>100</a:t>
            </a:r>
            <a:r>
              <a:rPr kumimoji="1" lang="ja-JP" altLang="en-US" sz="1000" b="1" dirty="0">
                <a:latin typeface="メイリオ" panose="020B0604030504040204" pitchFamily="50" charset="-128"/>
                <a:ea typeface="メイリオ" panose="020B0604030504040204" pitchFamily="50" charset="-128"/>
              </a:rPr>
              <a:t>年時代にもたらされる</a:t>
            </a:r>
            <a:endParaRPr kumimoji="1" lang="en-US" altLang="ja-JP" sz="1000" b="1" dirty="0">
              <a:latin typeface="メイリオ" panose="020B0604030504040204" pitchFamily="50" charset="-128"/>
              <a:ea typeface="メイリオ" panose="020B0604030504040204" pitchFamily="50" charset="-128"/>
            </a:endParaRPr>
          </a:p>
          <a:p>
            <a:pPr algn="ctr"/>
            <a:r>
              <a:rPr kumimoji="1" lang="ja-JP" altLang="en-US" sz="1400" b="1" dirty="0">
                <a:latin typeface="メイリオ" panose="020B0604030504040204" pitchFamily="50" charset="-128"/>
                <a:ea typeface="メイリオ" panose="020B0604030504040204" pitchFamily="50" charset="-128"/>
              </a:rPr>
              <a:t>豊かさ</a:t>
            </a:r>
          </a:p>
        </p:txBody>
      </p:sp>
      <p:sp>
        <p:nvSpPr>
          <p:cNvPr id="8" name="テキスト ボックス 7">
            <a:extLst>
              <a:ext uri="{FF2B5EF4-FFF2-40B4-BE49-F238E27FC236}">
                <a16:creationId xmlns:a16="http://schemas.microsoft.com/office/drawing/2014/main" id="{DD42FD6F-026C-442E-BCFC-5CEA891FABCD}"/>
              </a:ext>
            </a:extLst>
          </p:cNvPr>
          <p:cNvSpPr txBox="1"/>
          <p:nvPr/>
        </p:nvSpPr>
        <p:spPr>
          <a:xfrm>
            <a:off x="454556" y="1700914"/>
            <a:ext cx="2621230" cy="1485022"/>
          </a:xfrm>
          <a:prstGeom prst="rect">
            <a:avLst/>
          </a:prstGeom>
          <a:noFill/>
        </p:spPr>
        <p:txBody>
          <a:bodyPr wrap="none" rtlCol="0">
            <a:spAutoFit/>
          </a:bodyPr>
          <a:lstStyle/>
          <a:p>
            <a:r>
              <a:rPr kumimoji="1" lang="ja-JP" altLang="en-US" sz="1000" dirty="0">
                <a:latin typeface="メイリオ" panose="020B0604030504040204" pitchFamily="50" charset="-128"/>
                <a:ea typeface="メイリオ" panose="020B0604030504040204" pitchFamily="50" charset="-128"/>
              </a:rPr>
              <a:t>移動が快適で</a:t>
            </a:r>
            <a:r>
              <a:rPr kumimoji="1" lang="ja-JP" altLang="en-US" sz="1050" dirty="0">
                <a:latin typeface="メイリオ" panose="020B0604030504040204" pitchFamily="50" charset="-128"/>
                <a:ea typeface="メイリオ" panose="020B0604030504040204" pitchFamily="50" charset="-128"/>
              </a:rPr>
              <a:t>ない</a:t>
            </a:r>
            <a:r>
              <a:rPr kumimoji="1" lang="ja-JP" altLang="en-US" sz="1000" dirty="0">
                <a:latin typeface="メイリオ" panose="020B0604030504040204" pitchFamily="50" charset="-128"/>
                <a:ea typeface="メイリオ" panose="020B0604030504040204" pitchFamily="50" charset="-128"/>
              </a:rPr>
              <a:t>・ストレスがある</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外部事情に移動が左右される・拘束される</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歳をとると、移動が大変になる</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高齢者ほど、移動にリスクがある</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生活の基盤が固定的</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特に現役世代は、時間的拘束が大きい</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特に公共交通では、パブリック性が強い</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義務的移動における時間の無駄が大きい</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移動の減少が子供の教育の場を奪っている</a:t>
            </a:r>
          </a:p>
        </p:txBody>
      </p:sp>
      <p:sp>
        <p:nvSpPr>
          <p:cNvPr id="24" name="テキスト ボックス 23">
            <a:extLst>
              <a:ext uri="{FF2B5EF4-FFF2-40B4-BE49-F238E27FC236}">
                <a16:creationId xmlns:a16="http://schemas.microsoft.com/office/drawing/2014/main" id="{98076627-520F-48AE-89CD-095C8CA43AEB}"/>
              </a:ext>
            </a:extLst>
          </p:cNvPr>
          <p:cNvSpPr txBox="1"/>
          <p:nvPr/>
        </p:nvSpPr>
        <p:spPr>
          <a:xfrm>
            <a:off x="5967745" y="1693220"/>
            <a:ext cx="2473754" cy="1708160"/>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より安全</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より文化的（食・見・憩・学・遊</a:t>
            </a:r>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より多種多様なコミュニティ</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より楽しい目的移動</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より楽な義務移動と余暇の発生</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より新しい、たくさんの出会い</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より自由な居住地の選択</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より年齢・身体状況に左右されない</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より自由度の高いライフステージ</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よりクリーンで環境にやさしい</a:t>
            </a:r>
          </a:p>
        </p:txBody>
      </p:sp>
      <p:sp>
        <p:nvSpPr>
          <p:cNvPr id="25" name="テキスト ボックス 24">
            <a:extLst>
              <a:ext uri="{FF2B5EF4-FFF2-40B4-BE49-F238E27FC236}">
                <a16:creationId xmlns:a16="http://schemas.microsoft.com/office/drawing/2014/main" id="{184E89F6-EB2D-4DEE-ADF7-22EC63A56BC8}"/>
              </a:ext>
            </a:extLst>
          </p:cNvPr>
          <p:cNvSpPr txBox="1"/>
          <p:nvPr/>
        </p:nvSpPr>
        <p:spPr>
          <a:xfrm>
            <a:off x="452406" y="995342"/>
            <a:ext cx="2704587"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人生</a:t>
            </a:r>
            <a:r>
              <a:rPr kumimoji="1" lang="en-US" altLang="ja-JP" sz="1400" b="1" dirty="0">
                <a:latin typeface="メイリオ" panose="020B0604030504040204" pitchFamily="50" charset="-128"/>
                <a:ea typeface="メイリオ" panose="020B0604030504040204" pitchFamily="50" charset="-128"/>
              </a:rPr>
              <a:t>100</a:t>
            </a:r>
            <a:r>
              <a:rPr kumimoji="1" lang="ja-JP" altLang="en-US" sz="1400" b="1" dirty="0">
                <a:latin typeface="メイリオ" panose="020B0604030504040204" pitchFamily="50" charset="-128"/>
                <a:ea typeface="メイリオ" panose="020B0604030504040204" pitchFamily="50" charset="-128"/>
              </a:rPr>
              <a:t>年時代の予測のベース</a:t>
            </a:r>
            <a:endParaRPr kumimoji="1" lang="en-US" altLang="ja-JP" sz="1400" b="1"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0CADDB08-BE62-466B-8458-D97ACEE80D55}"/>
              </a:ext>
            </a:extLst>
          </p:cNvPr>
          <p:cNvSpPr txBox="1"/>
          <p:nvPr/>
        </p:nvSpPr>
        <p:spPr>
          <a:xfrm>
            <a:off x="567848" y="3392696"/>
            <a:ext cx="2518638" cy="523220"/>
          </a:xfrm>
          <a:prstGeom prst="rect">
            <a:avLst/>
          </a:prstGeom>
          <a:noFill/>
        </p:spPr>
        <p:txBody>
          <a:bodyPr wrap="none" rtlCol="0">
            <a:spAutoFit/>
          </a:bodyPr>
          <a:lstStyle/>
          <a:p>
            <a:pPr algn="ctr"/>
            <a:r>
              <a:rPr kumimoji="1" lang="ja-JP" altLang="en-US" sz="1400" b="1" dirty="0">
                <a:latin typeface="メイリオ" panose="020B0604030504040204" pitchFamily="50" charset="-128"/>
                <a:ea typeface="メイリオ" panose="020B0604030504040204" pitchFamily="50" charset="-128"/>
              </a:rPr>
              <a:t>移動には</a:t>
            </a:r>
            <a:endParaRPr kumimoji="1" lang="en-US" altLang="ja-JP" sz="1400" b="1" dirty="0">
              <a:latin typeface="メイリオ" panose="020B0604030504040204" pitchFamily="50" charset="-128"/>
              <a:ea typeface="メイリオ" panose="020B0604030504040204" pitchFamily="50" charset="-128"/>
            </a:endParaRPr>
          </a:p>
          <a:p>
            <a:pPr algn="ctr"/>
            <a:r>
              <a:rPr kumimoji="1" lang="ja-JP" altLang="en-US" sz="1400" b="1" dirty="0">
                <a:latin typeface="メイリオ" panose="020B0604030504040204" pitchFamily="50" charset="-128"/>
                <a:ea typeface="メイリオ" panose="020B0604030504040204" pitchFamily="50" charset="-128"/>
              </a:rPr>
              <a:t>さまざまな制約が付きまとう</a:t>
            </a:r>
            <a:endParaRPr kumimoji="1" lang="en-US" altLang="ja-JP" sz="1400" b="1"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9C8F360D-F22E-4260-8E48-EE622A4BF302}"/>
              </a:ext>
            </a:extLst>
          </p:cNvPr>
          <p:cNvSpPr txBox="1"/>
          <p:nvPr/>
        </p:nvSpPr>
        <p:spPr>
          <a:xfrm>
            <a:off x="3500559" y="3392696"/>
            <a:ext cx="2159566" cy="523220"/>
          </a:xfrm>
          <a:prstGeom prst="rect">
            <a:avLst/>
          </a:prstGeom>
          <a:noFill/>
        </p:spPr>
        <p:txBody>
          <a:bodyPr wrap="none" rtlCol="0">
            <a:spAutoFit/>
          </a:bodyPr>
          <a:lstStyle/>
          <a:p>
            <a:pPr algn="ctr"/>
            <a:r>
              <a:rPr kumimoji="1" lang="ja-JP" altLang="en-US" sz="1400" b="1" dirty="0">
                <a:latin typeface="メイリオ" panose="020B0604030504040204" pitchFamily="50" charset="-128"/>
                <a:ea typeface="メイリオ" panose="020B0604030504040204" pitchFamily="50" charset="-128"/>
              </a:rPr>
              <a:t>バリアは確実に減りそう</a:t>
            </a:r>
            <a:endParaRPr kumimoji="1" lang="en-US" altLang="ja-JP" sz="1400" b="1" dirty="0">
              <a:latin typeface="メイリオ" panose="020B0604030504040204" pitchFamily="50" charset="-128"/>
              <a:ea typeface="メイリオ" panose="020B0604030504040204" pitchFamily="50" charset="-128"/>
            </a:endParaRPr>
          </a:p>
          <a:p>
            <a:pPr algn="ctr"/>
            <a:r>
              <a:rPr kumimoji="1" lang="ja-JP" altLang="en-US" sz="1400" b="1" dirty="0">
                <a:latin typeface="メイリオ" panose="020B0604030504040204" pitchFamily="50" charset="-128"/>
                <a:ea typeface="メイリオ" panose="020B0604030504040204" pitchFamily="50" charset="-128"/>
              </a:rPr>
              <a:t>社会は変わるのか？</a:t>
            </a:r>
            <a:endParaRPr kumimoji="1" lang="en-US" altLang="ja-JP" sz="1400" b="1"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C0B8809E-5AFF-4AB5-B1C1-CE1F411D3BAC}"/>
              </a:ext>
            </a:extLst>
          </p:cNvPr>
          <p:cNvSpPr txBox="1"/>
          <p:nvPr/>
        </p:nvSpPr>
        <p:spPr>
          <a:xfrm>
            <a:off x="6055911" y="3392696"/>
            <a:ext cx="2518639" cy="523220"/>
          </a:xfrm>
          <a:prstGeom prst="rect">
            <a:avLst/>
          </a:prstGeom>
          <a:noFill/>
        </p:spPr>
        <p:txBody>
          <a:bodyPr wrap="none" rtlCol="0">
            <a:spAutoFit/>
          </a:bodyPr>
          <a:lstStyle/>
          <a:p>
            <a:pPr algn="ctr"/>
            <a:r>
              <a:rPr kumimoji="1" lang="ja-JP" altLang="en-US" sz="1400" b="1" dirty="0">
                <a:latin typeface="メイリオ" panose="020B0604030504040204" pitchFamily="50" charset="-128"/>
                <a:ea typeface="メイリオ" panose="020B0604030504040204" pitchFamily="50" charset="-128"/>
              </a:rPr>
              <a:t>手に入るのは時間か機会か？</a:t>
            </a:r>
            <a:endParaRPr kumimoji="1" lang="en-US" altLang="ja-JP" sz="1400" b="1" dirty="0">
              <a:latin typeface="メイリオ" panose="020B0604030504040204" pitchFamily="50" charset="-128"/>
              <a:ea typeface="メイリオ" panose="020B0604030504040204" pitchFamily="50" charset="-128"/>
            </a:endParaRPr>
          </a:p>
          <a:p>
            <a:pPr algn="ctr"/>
            <a:r>
              <a:rPr kumimoji="1" lang="ja-JP" altLang="en-US" sz="1400" b="1" dirty="0">
                <a:latin typeface="メイリオ" panose="020B0604030504040204" pitchFamily="50" charset="-128"/>
                <a:ea typeface="メイリオ" panose="020B0604030504040204" pitchFamily="50" charset="-128"/>
              </a:rPr>
              <a:t>失われるものはないのか？</a:t>
            </a:r>
            <a:endParaRPr kumimoji="1" lang="en-US" altLang="ja-JP" sz="1400" b="1"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30DA5476-0B8B-4442-AD7C-50042EAEF723}"/>
              </a:ext>
            </a:extLst>
          </p:cNvPr>
          <p:cNvSpPr txBox="1"/>
          <p:nvPr/>
        </p:nvSpPr>
        <p:spPr>
          <a:xfrm>
            <a:off x="5971931" y="5033367"/>
            <a:ext cx="2595582" cy="1384995"/>
          </a:xfrm>
          <a:prstGeom prst="rect">
            <a:avLst/>
          </a:prstGeom>
          <a:noFill/>
        </p:spPr>
        <p:txBody>
          <a:bodyPr wrap="none" rtlCol="0">
            <a:spAutoFit/>
          </a:bodyPr>
          <a:lstStyle/>
          <a:p>
            <a:r>
              <a:rPr kumimoji="1" lang="ja-JP" altLang="en-US" sz="1200" b="1" dirty="0">
                <a:latin typeface="メイリオ" panose="020B0604030504040204" pitchFamily="50" charset="-128"/>
                <a:ea typeface="メイリオ" panose="020B0604030504040204" pitchFamily="50" charset="-128"/>
              </a:rPr>
              <a:t>移動手段の</a:t>
            </a:r>
            <a:r>
              <a:rPr kumimoji="1" lang="ja-JP" altLang="en-US" sz="1200" b="1" dirty="0">
                <a:solidFill>
                  <a:srgbClr val="FF0000"/>
                </a:solidFill>
                <a:latin typeface="メイリオ" panose="020B0604030504040204" pitchFamily="50" charset="-128"/>
                <a:ea typeface="メイリオ" panose="020B0604030504040204" pitchFamily="50" charset="-128"/>
              </a:rPr>
              <a:t>選択自由度が高い</a:t>
            </a:r>
            <a:endParaRPr kumimoji="1" lang="en-US" altLang="ja-JP" sz="1200" b="1" dirty="0">
              <a:solidFill>
                <a:srgbClr val="FF0000"/>
              </a:solidFill>
              <a:latin typeface="メイリオ" panose="020B0604030504040204" pitchFamily="50" charset="-128"/>
              <a:ea typeface="メイリオ" panose="020B0604030504040204" pitchFamily="50" charset="-128"/>
            </a:endParaRPr>
          </a:p>
          <a:p>
            <a:endParaRPr kumimoji="1" lang="en-US" altLang="ja-JP" sz="1200" b="1" dirty="0">
              <a:latin typeface="メイリオ" panose="020B0604030504040204" pitchFamily="50" charset="-128"/>
              <a:ea typeface="メイリオ" panose="020B0604030504040204" pitchFamily="50" charset="-128"/>
            </a:endParaRPr>
          </a:p>
          <a:p>
            <a:r>
              <a:rPr kumimoji="1" lang="ja-JP" altLang="en-US" sz="1200" b="1" dirty="0">
                <a:latin typeface="メイリオ" panose="020B0604030504040204" pitchFamily="50" charset="-128"/>
                <a:ea typeface="メイリオ" panose="020B0604030504040204" pitchFamily="50" charset="-128"/>
              </a:rPr>
              <a:t>義務的移動の</a:t>
            </a:r>
            <a:r>
              <a:rPr kumimoji="1" lang="ja-JP" altLang="en-US" sz="1200" b="1" dirty="0">
                <a:solidFill>
                  <a:srgbClr val="FF0000"/>
                </a:solidFill>
                <a:latin typeface="メイリオ" panose="020B0604030504040204" pitchFamily="50" charset="-128"/>
                <a:ea typeface="メイリオ" panose="020B0604030504040204" pitchFamily="50" charset="-128"/>
              </a:rPr>
              <a:t>ストレスが低い</a:t>
            </a:r>
            <a:endParaRPr kumimoji="1" lang="en-US" altLang="ja-JP" sz="1200" b="1" dirty="0">
              <a:solidFill>
                <a:srgbClr val="FF0000"/>
              </a:solidFill>
              <a:latin typeface="メイリオ" panose="020B0604030504040204" pitchFamily="50" charset="-128"/>
              <a:ea typeface="メイリオ" panose="020B0604030504040204" pitchFamily="50" charset="-128"/>
            </a:endParaRPr>
          </a:p>
          <a:p>
            <a:endParaRPr kumimoji="1" lang="en-US" altLang="ja-JP" sz="1200" b="1" dirty="0">
              <a:latin typeface="メイリオ" panose="020B0604030504040204" pitchFamily="50" charset="-128"/>
              <a:ea typeface="メイリオ" panose="020B0604030504040204" pitchFamily="50" charset="-128"/>
            </a:endParaRPr>
          </a:p>
          <a:p>
            <a:r>
              <a:rPr kumimoji="1" lang="ja-JP" altLang="en-US" sz="1200" b="1" dirty="0">
                <a:latin typeface="メイリオ" panose="020B0604030504040204" pitchFamily="50" charset="-128"/>
                <a:ea typeface="メイリオ" panose="020B0604030504040204" pitchFamily="50" charset="-128"/>
              </a:rPr>
              <a:t>移動時間・空間に</a:t>
            </a:r>
            <a:r>
              <a:rPr kumimoji="1" lang="ja-JP" altLang="en-US" sz="1200" b="1" dirty="0">
                <a:solidFill>
                  <a:srgbClr val="FF0000"/>
                </a:solidFill>
                <a:latin typeface="メイリオ" panose="020B0604030504040204" pitchFamily="50" charset="-128"/>
                <a:ea typeface="メイリオ" panose="020B0604030504040204" pitchFamily="50" charset="-128"/>
              </a:rPr>
              <a:t>＋</a:t>
            </a:r>
            <a:r>
              <a:rPr kumimoji="1" lang="en-US" altLang="ja-JP" sz="1200" b="1" dirty="0">
                <a:solidFill>
                  <a:srgbClr val="FF0000"/>
                </a:solidFill>
                <a:latin typeface="メイリオ" panose="020B0604030504040204" pitchFamily="50" charset="-128"/>
                <a:ea typeface="メイリオ" panose="020B0604030504040204" pitchFamily="50" charset="-128"/>
              </a:rPr>
              <a:t>α</a:t>
            </a:r>
            <a:r>
              <a:rPr kumimoji="1" lang="ja-JP" altLang="en-US" sz="1200" b="1" dirty="0">
                <a:solidFill>
                  <a:srgbClr val="FF0000"/>
                </a:solidFill>
                <a:latin typeface="メイリオ" panose="020B0604030504040204" pitchFamily="50" charset="-128"/>
                <a:ea typeface="メイリオ" panose="020B0604030504040204" pitchFamily="50" charset="-128"/>
              </a:rPr>
              <a:t>の価値がある</a:t>
            </a:r>
            <a:endParaRPr kumimoji="1" lang="en-US" altLang="ja-JP" sz="1200" b="1" dirty="0">
              <a:solidFill>
                <a:srgbClr val="FF0000"/>
              </a:solidFill>
              <a:latin typeface="メイリオ" panose="020B0604030504040204" pitchFamily="50" charset="-128"/>
              <a:ea typeface="メイリオ" panose="020B0604030504040204" pitchFamily="50" charset="-128"/>
            </a:endParaRPr>
          </a:p>
          <a:p>
            <a:endParaRPr kumimoji="1" lang="en-US" altLang="ja-JP" sz="1200" b="1" dirty="0">
              <a:latin typeface="メイリオ" panose="020B0604030504040204" pitchFamily="50" charset="-128"/>
              <a:ea typeface="メイリオ" panose="020B0604030504040204" pitchFamily="50" charset="-128"/>
            </a:endParaRPr>
          </a:p>
          <a:p>
            <a:r>
              <a:rPr kumimoji="1" lang="ja-JP" altLang="en-US" sz="1200" b="1" dirty="0">
                <a:latin typeface="メイリオ" panose="020B0604030504040204" pitchFamily="50" charset="-128"/>
                <a:ea typeface="メイリオ" panose="020B0604030504040204" pitchFamily="50" charset="-128"/>
              </a:rPr>
              <a:t>移動空間が</a:t>
            </a:r>
            <a:r>
              <a:rPr kumimoji="1" lang="ja-JP" altLang="en-US" sz="1200" b="1" dirty="0">
                <a:solidFill>
                  <a:srgbClr val="FF0000"/>
                </a:solidFill>
                <a:latin typeface="メイリオ" panose="020B0604030504040204" pitchFamily="50" charset="-128"/>
                <a:ea typeface="メイリオ" panose="020B0604030504040204" pitchFamily="50" charset="-128"/>
              </a:rPr>
              <a:t>公共的性格を失わない</a:t>
            </a:r>
            <a:endParaRPr kumimoji="1" lang="en-US" altLang="ja-JP" sz="1200" b="1" dirty="0">
              <a:solidFill>
                <a:srgbClr val="FF0000"/>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0A9FEAAB-FFB9-4723-B599-5091C615665B}"/>
              </a:ext>
            </a:extLst>
          </p:cNvPr>
          <p:cNvSpPr txBox="1"/>
          <p:nvPr/>
        </p:nvSpPr>
        <p:spPr>
          <a:xfrm>
            <a:off x="5965230" y="4442786"/>
            <a:ext cx="2492990" cy="461665"/>
          </a:xfrm>
          <a:prstGeom prst="rect">
            <a:avLst/>
          </a:prstGeom>
          <a:noFill/>
        </p:spPr>
        <p:txBody>
          <a:bodyPr wrap="none" rtlCol="0">
            <a:spAutoFit/>
          </a:bodyPr>
          <a:lstStyle/>
          <a:p>
            <a:r>
              <a:rPr kumimoji="1" lang="ja-JP" altLang="en-US" sz="1200" b="1" dirty="0">
                <a:latin typeface="メイリオ" panose="020B0604030504040204" pitchFamily="50" charset="-128"/>
                <a:ea typeface="メイリオ" panose="020B0604030504040204" pitchFamily="50" charset="-128"/>
              </a:rPr>
              <a:t>豊かな人生・豊かな社会に向けて</a:t>
            </a:r>
            <a:endParaRPr kumimoji="1" lang="en-US" altLang="ja-JP" sz="1200" b="1" dirty="0">
              <a:latin typeface="メイリオ" panose="020B0604030504040204" pitchFamily="50" charset="-128"/>
              <a:ea typeface="メイリオ" panose="020B0604030504040204" pitchFamily="50" charset="-128"/>
            </a:endParaRPr>
          </a:p>
          <a:p>
            <a:r>
              <a:rPr kumimoji="1" lang="ja-JP" altLang="en-US" sz="1200" b="1" dirty="0">
                <a:latin typeface="メイリオ" panose="020B0604030504040204" pitchFamily="50" charset="-128"/>
                <a:ea typeface="メイリオ" panose="020B0604030504040204" pitchFamily="50" charset="-128"/>
              </a:rPr>
              <a:t>都市・インフラをどう変える？</a:t>
            </a:r>
            <a:endParaRPr kumimoji="1" lang="en-US" altLang="ja-JP" sz="1200" b="1"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F064768E-4AA7-42B1-826C-4DBF1525438F}"/>
              </a:ext>
            </a:extLst>
          </p:cNvPr>
          <p:cNvSpPr txBox="1"/>
          <p:nvPr/>
        </p:nvSpPr>
        <p:spPr>
          <a:xfrm>
            <a:off x="452404" y="4448886"/>
            <a:ext cx="2492990" cy="276999"/>
          </a:xfrm>
          <a:prstGeom prst="rect">
            <a:avLst/>
          </a:prstGeom>
          <a:noFill/>
        </p:spPr>
        <p:txBody>
          <a:bodyPr wrap="none" rtlCol="0">
            <a:spAutoFit/>
          </a:bodyPr>
          <a:lstStyle/>
          <a:p>
            <a:r>
              <a:rPr kumimoji="1" lang="ja-JP" altLang="en-US" sz="1200" b="1" dirty="0">
                <a:solidFill>
                  <a:srgbClr val="00B050"/>
                </a:solidFill>
                <a:latin typeface="メイリオ" panose="020B0604030504040204" pitchFamily="50" charset="-128"/>
                <a:ea typeface="メイリオ" panose="020B0604030504040204" pitchFamily="50" charset="-128"/>
              </a:rPr>
              <a:t>ライフシーン</a:t>
            </a:r>
            <a:r>
              <a:rPr kumimoji="1" lang="ja-JP" altLang="en-US" sz="1200" b="1" dirty="0">
                <a:latin typeface="メイリオ" panose="020B0604030504040204" pitchFamily="50" charset="-128"/>
                <a:ea typeface="メイリオ" panose="020B0604030504040204" pitchFamily="50" charset="-128"/>
              </a:rPr>
              <a:t>と</a:t>
            </a:r>
            <a:r>
              <a:rPr kumimoji="1" lang="ja-JP" altLang="en-US" sz="1200" b="1" dirty="0">
                <a:solidFill>
                  <a:srgbClr val="C00000"/>
                </a:solidFill>
                <a:latin typeface="メイリオ" panose="020B0604030504040204" pitchFamily="50" charset="-128"/>
                <a:ea typeface="メイリオ" panose="020B0604030504040204" pitchFamily="50" charset="-128"/>
              </a:rPr>
              <a:t>インフラ</a:t>
            </a:r>
            <a:r>
              <a:rPr kumimoji="1" lang="ja-JP" altLang="en-US" sz="1200" b="1" dirty="0">
                <a:latin typeface="メイリオ" panose="020B0604030504040204" pitchFamily="50" charset="-128"/>
                <a:ea typeface="メイリオ" panose="020B0604030504040204" pitchFamily="50" charset="-128"/>
              </a:rPr>
              <a:t>の着目点</a:t>
            </a:r>
            <a:endParaRPr kumimoji="1" lang="en-US" altLang="ja-JP" sz="1200" b="1"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75012AB6-4791-45CA-B978-2164975E16BB}"/>
              </a:ext>
            </a:extLst>
          </p:cNvPr>
          <p:cNvSpPr/>
          <p:nvPr/>
        </p:nvSpPr>
        <p:spPr>
          <a:xfrm>
            <a:off x="452404" y="4371262"/>
            <a:ext cx="5032147" cy="23753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矢印: 下 28">
            <a:extLst>
              <a:ext uri="{FF2B5EF4-FFF2-40B4-BE49-F238E27FC236}">
                <a16:creationId xmlns:a16="http://schemas.microsoft.com/office/drawing/2014/main" id="{D7D7AF83-1604-45AB-943D-EA7E3101BC24}"/>
              </a:ext>
            </a:extLst>
          </p:cNvPr>
          <p:cNvSpPr/>
          <p:nvPr/>
        </p:nvSpPr>
        <p:spPr>
          <a:xfrm rot="16200000">
            <a:off x="5203587" y="5417396"/>
            <a:ext cx="1042607" cy="269756"/>
          </a:xfrm>
          <a:prstGeom prst="downArrow">
            <a:avLst>
              <a:gd name="adj1" fmla="val 50000"/>
              <a:gd name="adj2" fmla="val 4689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24567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A22352-DAE2-4487-8C91-4AA25BEF82E0}"/>
              </a:ext>
            </a:extLst>
          </p:cNvPr>
          <p:cNvSpPr txBox="1"/>
          <p:nvPr/>
        </p:nvSpPr>
        <p:spPr>
          <a:xfrm>
            <a:off x="452408" y="209562"/>
            <a:ext cx="2948243" cy="276999"/>
          </a:xfrm>
          <a:prstGeom prst="rect">
            <a:avLst/>
          </a:prstGeom>
          <a:noFill/>
        </p:spPr>
        <p:txBody>
          <a:bodyPr wrap="none" rtlCol="0">
            <a:spAutoFit/>
          </a:bodyPr>
          <a:lstStyle/>
          <a:p>
            <a:pPr algn="ctr"/>
            <a:r>
              <a:rPr lang="en-US" altLang="ja-JP" sz="1200" dirty="0">
                <a:latin typeface="メイリオ" panose="020B0604030504040204" pitchFamily="50" charset="-128"/>
                <a:ea typeface="メイリオ" panose="020B0604030504040204" pitchFamily="50" charset="-128"/>
                <a:cs typeface="ＭＳ 明朝"/>
              </a:rPr>
              <a:t>Group</a:t>
            </a:r>
            <a:r>
              <a:rPr lang="ja-JP" altLang="en-US" sz="1200" dirty="0">
                <a:latin typeface="メイリオ" panose="020B0604030504040204" pitchFamily="50" charset="-128"/>
                <a:ea typeface="メイリオ" panose="020B0604030504040204" pitchFamily="50" charset="-128"/>
                <a:cs typeface="ＭＳ 明朝"/>
              </a:rPr>
              <a:t>４　移動とモビリティ　中間報告</a:t>
            </a:r>
            <a:endParaRPr lang="en-US" altLang="ja-JP" sz="1200" dirty="0">
              <a:latin typeface="メイリオ" panose="020B0604030504040204" pitchFamily="50" charset="-128"/>
              <a:ea typeface="メイリオ" panose="020B0604030504040204" pitchFamily="50" charset="-128"/>
              <a:cs typeface="ＭＳ 明朝"/>
            </a:endParaRPr>
          </a:p>
        </p:txBody>
      </p:sp>
      <p:cxnSp>
        <p:nvCxnSpPr>
          <p:cNvPr id="3" name="直線コネクタ 2">
            <a:extLst>
              <a:ext uri="{FF2B5EF4-FFF2-40B4-BE49-F238E27FC236}">
                <a16:creationId xmlns:a16="http://schemas.microsoft.com/office/drawing/2014/main" id="{D0AAD694-EDCB-4A28-8623-512B83E67DDD}"/>
              </a:ext>
            </a:extLst>
          </p:cNvPr>
          <p:cNvCxnSpPr/>
          <p:nvPr/>
        </p:nvCxnSpPr>
        <p:spPr>
          <a:xfrm>
            <a:off x="452408" y="486561"/>
            <a:ext cx="8212822"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67952E5-19AB-40ED-A6F8-10B2349DEAB3}"/>
              </a:ext>
            </a:extLst>
          </p:cNvPr>
          <p:cNvSpPr txBox="1"/>
          <p:nvPr/>
        </p:nvSpPr>
        <p:spPr>
          <a:xfrm>
            <a:off x="452407" y="546436"/>
            <a:ext cx="1800493"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今後の議論に向けて</a:t>
            </a:r>
          </a:p>
        </p:txBody>
      </p:sp>
      <p:pic>
        <p:nvPicPr>
          <p:cNvPr id="4" name="図 3" descr="マップ&#10;&#10;自動的に生成された説明">
            <a:extLst>
              <a:ext uri="{FF2B5EF4-FFF2-40B4-BE49-F238E27FC236}">
                <a16:creationId xmlns:a16="http://schemas.microsoft.com/office/drawing/2014/main" id="{E084620C-C78F-4E27-9B81-6A1FCF538CAA}"/>
              </a:ext>
            </a:extLst>
          </p:cNvPr>
          <p:cNvPicPr>
            <a:picLocks noChangeAspect="1"/>
          </p:cNvPicPr>
          <p:nvPr/>
        </p:nvPicPr>
        <p:blipFill>
          <a:blip r:embed="rId2">
            <a:alphaModFix amt="54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52407" y="1200149"/>
            <a:ext cx="5369063" cy="5369063"/>
          </a:xfrm>
          <a:prstGeom prst="rect">
            <a:avLst/>
          </a:prstGeom>
        </p:spPr>
      </p:pic>
      <p:sp>
        <p:nvSpPr>
          <p:cNvPr id="10" name="テキスト ボックス 9">
            <a:extLst>
              <a:ext uri="{FF2B5EF4-FFF2-40B4-BE49-F238E27FC236}">
                <a16:creationId xmlns:a16="http://schemas.microsoft.com/office/drawing/2014/main" id="{0E458F16-25BA-4DDF-9C34-2010E20FF343}"/>
              </a:ext>
            </a:extLst>
          </p:cNvPr>
          <p:cNvSpPr txBox="1"/>
          <p:nvPr/>
        </p:nvSpPr>
        <p:spPr>
          <a:xfrm>
            <a:off x="452407" y="873292"/>
            <a:ext cx="4296369"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「人生</a:t>
            </a:r>
            <a:r>
              <a:rPr kumimoji="1" lang="en-US" altLang="ja-JP" sz="1600" b="1" dirty="0">
                <a:latin typeface="メイリオ" panose="020B0604030504040204" pitchFamily="50" charset="-128"/>
                <a:ea typeface="メイリオ" panose="020B0604030504040204" pitchFamily="50" charset="-128"/>
              </a:rPr>
              <a:t>100</a:t>
            </a:r>
            <a:r>
              <a:rPr kumimoji="1" lang="ja-JP" altLang="en-US" sz="1600" b="1" dirty="0">
                <a:latin typeface="メイリオ" panose="020B0604030504040204" pitchFamily="50" charset="-128"/>
                <a:ea typeface="メイリオ" panose="020B0604030504040204" pitchFamily="50" charset="-128"/>
              </a:rPr>
              <a:t>年時代の山手線を考える」（仮）</a:t>
            </a:r>
          </a:p>
        </p:txBody>
      </p:sp>
      <p:sp>
        <p:nvSpPr>
          <p:cNvPr id="5" name="フリーフォーム: 図形 4">
            <a:extLst>
              <a:ext uri="{FF2B5EF4-FFF2-40B4-BE49-F238E27FC236}">
                <a16:creationId xmlns:a16="http://schemas.microsoft.com/office/drawing/2014/main" id="{AEEBAEF3-022F-4413-A657-0ABF5769C96C}"/>
              </a:ext>
            </a:extLst>
          </p:cNvPr>
          <p:cNvSpPr/>
          <p:nvPr/>
        </p:nvSpPr>
        <p:spPr>
          <a:xfrm>
            <a:off x="2702417" y="2936385"/>
            <a:ext cx="1047482" cy="1987638"/>
          </a:xfrm>
          <a:custGeom>
            <a:avLst/>
            <a:gdLst>
              <a:gd name="connsiteX0" fmla="*/ 442175 w 1047482"/>
              <a:gd name="connsiteY0" fmla="*/ 152400 h 1435994"/>
              <a:gd name="connsiteX1" fmla="*/ 744828 w 1047482"/>
              <a:gd name="connsiteY1" fmla="*/ 0 h 1435994"/>
              <a:gd name="connsiteX2" fmla="*/ 1047482 w 1047482"/>
              <a:gd name="connsiteY2" fmla="*/ 334851 h 1435994"/>
              <a:gd name="connsiteX3" fmla="*/ 970208 w 1047482"/>
              <a:gd name="connsiteY3" fmla="*/ 485104 h 1435994"/>
              <a:gd name="connsiteX4" fmla="*/ 970208 w 1047482"/>
              <a:gd name="connsiteY4" fmla="*/ 637504 h 1435994"/>
              <a:gd name="connsiteX5" fmla="*/ 865031 w 1047482"/>
              <a:gd name="connsiteY5" fmla="*/ 1013138 h 1435994"/>
              <a:gd name="connsiteX6" fmla="*/ 815662 w 1047482"/>
              <a:gd name="connsiteY6" fmla="*/ 1060361 h 1435994"/>
              <a:gd name="connsiteX7" fmla="*/ 766293 w 1047482"/>
              <a:gd name="connsiteY7" fmla="*/ 1163392 h 1435994"/>
              <a:gd name="connsiteX8" fmla="*/ 770586 w 1047482"/>
              <a:gd name="connsiteY8" fmla="*/ 1322231 h 1435994"/>
              <a:gd name="connsiteX9" fmla="*/ 738389 w 1047482"/>
              <a:gd name="connsiteY9" fmla="*/ 1435994 h 1435994"/>
              <a:gd name="connsiteX10" fmla="*/ 8586 w 1047482"/>
              <a:gd name="connsiteY10" fmla="*/ 1317938 h 1435994"/>
              <a:gd name="connsiteX11" fmla="*/ 40783 w 1047482"/>
              <a:gd name="connsiteY11" fmla="*/ 1105437 h 1435994"/>
              <a:gd name="connsiteX12" fmla="*/ 51515 w 1047482"/>
              <a:gd name="connsiteY12" fmla="*/ 1008845 h 1435994"/>
              <a:gd name="connsiteX13" fmla="*/ 0 w 1047482"/>
              <a:gd name="connsiteY13" fmla="*/ 794197 h 1435994"/>
              <a:gd name="connsiteX14" fmla="*/ 12879 w 1047482"/>
              <a:gd name="connsiteY14" fmla="*/ 592428 h 1435994"/>
              <a:gd name="connsiteX15" fmla="*/ 62248 w 1047482"/>
              <a:gd name="connsiteY15" fmla="*/ 386366 h 1435994"/>
              <a:gd name="connsiteX16" fmla="*/ 167425 w 1047482"/>
              <a:gd name="connsiteY16" fmla="*/ 122349 h 1435994"/>
              <a:gd name="connsiteX17" fmla="*/ 225380 w 1047482"/>
              <a:gd name="connsiteY17" fmla="*/ 96592 h 1435994"/>
              <a:gd name="connsiteX18" fmla="*/ 442175 w 1047482"/>
              <a:gd name="connsiteY18" fmla="*/ 152400 h 1435994"/>
              <a:gd name="connsiteX0" fmla="*/ 442175 w 1047482"/>
              <a:gd name="connsiteY0" fmla="*/ 152400 h 1435994"/>
              <a:gd name="connsiteX1" fmla="*/ 744828 w 1047482"/>
              <a:gd name="connsiteY1" fmla="*/ 0 h 1435994"/>
              <a:gd name="connsiteX2" fmla="*/ 1047482 w 1047482"/>
              <a:gd name="connsiteY2" fmla="*/ 334851 h 1435994"/>
              <a:gd name="connsiteX3" fmla="*/ 970208 w 1047482"/>
              <a:gd name="connsiteY3" fmla="*/ 485104 h 1435994"/>
              <a:gd name="connsiteX4" fmla="*/ 970208 w 1047482"/>
              <a:gd name="connsiteY4" fmla="*/ 637504 h 1435994"/>
              <a:gd name="connsiteX5" fmla="*/ 865031 w 1047482"/>
              <a:gd name="connsiteY5" fmla="*/ 1013138 h 1435994"/>
              <a:gd name="connsiteX6" fmla="*/ 815662 w 1047482"/>
              <a:gd name="connsiteY6" fmla="*/ 1060361 h 1435994"/>
              <a:gd name="connsiteX7" fmla="*/ 766293 w 1047482"/>
              <a:gd name="connsiteY7" fmla="*/ 1163392 h 1435994"/>
              <a:gd name="connsiteX8" fmla="*/ 770586 w 1047482"/>
              <a:gd name="connsiteY8" fmla="*/ 1322231 h 1435994"/>
              <a:gd name="connsiteX9" fmla="*/ 738389 w 1047482"/>
              <a:gd name="connsiteY9" fmla="*/ 1435994 h 1435994"/>
              <a:gd name="connsiteX10" fmla="*/ 416417 w 1047482"/>
              <a:gd name="connsiteY10" fmla="*/ 1386625 h 1435994"/>
              <a:gd name="connsiteX11" fmla="*/ 8586 w 1047482"/>
              <a:gd name="connsiteY11" fmla="*/ 1317938 h 1435994"/>
              <a:gd name="connsiteX12" fmla="*/ 40783 w 1047482"/>
              <a:gd name="connsiteY12" fmla="*/ 1105437 h 1435994"/>
              <a:gd name="connsiteX13" fmla="*/ 51515 w 1047482"/>
              <a:gd name="connsiteY13" fmla="*/ 1008845 h 1435994"/>
              <a:gd name="connsiteX14" fmla="*/ 0 w 1047482"/>
              <a:gd name="connsiteY14" fmla="*/ 794197 h 1435994"/>
              <a:gd name="connsiteX15" fmla="*/ 12879 w 1047482"/>
              <a:gd name="connsiteY15" fmla="*/ 592428 h 1435994"/>
              <a:gd name="connsiteX16" fmla="*/ 62248 w 1047482"/>
              <a:gd name="connsiteY16" fmla="*/ 386366 h 1435994"/>
              <a:gd name="connsiteX17" fmla="*/ 167425 w 1047482"/>
              <a:gd name="connsiteY17" fmla="*/ 122349 h 1435994"/>
              <a:gd name="connsiteX18" fmla="*/ 225380 w 1047482"/>
              <a:gd name="connsiteY18" fmla="*/ 96592 h 1435994"/>
              <a:gd name="connsiteX19" fmla="*/ 442175 w 1047482"/>
              <a:gd name="connsiteY19" fmla="*/ 152400 h 1435994"/>
              <a:gd name="connsiteX0" fmla="*/ 442175 w 1047482"/>
              <a:gd name="connsiteY0" fmla="*/ 152400 h 1493949"/>
              <a:gd name="connsiteX1" fmla="*/ 744828 w 1047482"/>
              <a:gd name="connsiteY1" fmla="*/ 0 h 1493949"/>
              <a:gd name="connsiteX2" fmla="*/ 1047482 w 1047482"/>
              <a:gd name="connsiteY2" fmla="*/ 334851 h 1493949"/>
              <a:gd name="connsiteX3" fmla="*/ 970208 w 1047482"/>
              <a:gd name="connsiteY3" fmla="*/ 485104 h 1493949"/>
              <a:gd name="connsiteX4" fmla="*/ 970208 w 1047482"/>
              <a:gd name="connsiteY4" fmla="*/ 637504 h 1493949"/>
              <a:gd name="connsiteX5" fmla="*/ 865031 w 1047482"/>
              <a:gd name="connsiteY5" fmla="*/ 1013138 h 1493949"/>
              <a:gd name="connsiteX6" fmla="*/ 815662 w 1047482"/>
              <a:gd name="connsiteY6" fmla="*/ 1060361 h 1493949"/>
              <a:gd name="connsiteX7" fmla="*/ 766293 w 1047482"/>
              <a:gd name="connsiteY7" fmla="*/ 1163392 h 1493949"/>
              <a:gd name="connsiteX8" fmla="*/ 770586 w 1047482"/>
              <a:gd name="connsiteY8" fmla="*/ 1322231 h 1493949"/>
              <a:gd name="connsiteX9" fmla="*/ 738389 w 1047482"/>
              <a:gd name="connsiteY9" fmla="*/ 1435994 h 1493949"/>
              <a:gd name="connsiteX10" fmla="*/ 133082 w 1047482"/>
              <a:gd name="connsiteY10" fmla="*/ 1493949 h 1493949"/>
              <a:gd name="connsiteX11" fmla="*/ 8586 w 1047482"/>
              <a:gd name="connsiteY11" fmla="*/ 1317938 h 1493949"/>
              <a:gd name="connsiteX12" fmla="*/ 40783 w 1047482"/>
              <a:gd name="connsiteY12" fmla="*/ 1105437 h 1493949"/>
              <a:gd name="connsiteX13" fmla="*/ 51515 w 1047482"/>
              <a:gd name="connsiteY13" fmla="*/ 1008845 h 1493949"/>
              <a:gd name="connsiteX14" fmla="*/ 0 w 1047482"/>
              <a:gd name="connsiteY14" fmla="*/ 794197 h 1493949"/>
              <a:gd name="connsiteX15" fmla="*/ 12879 w 1047482"/>
              <a:gd name="connsiteY15" fmla="*/ 592428 h 1493949"/>
              <a:gd name="connsiteX16" fmla="*/ 62248 w 1047482"/>
              <a:gd name="connsiteY16" fmla="*/ 386366 h 1493949"/>
              <a:gd name="connsiteX17" fmla="*/ 167425 w 1047482"/>
              <a:gd name="connsiteY17" fmla="*/ 122349 h 1493949"/>
              <a:gd name="connsiteX18" fmla="*/ 225380 w 1047482"/>
              <a:gd name="connsiteY18" fmla="*/ 96592 h 1493949"/>
              <a:gd name="connsiteX19" fmla="*/ 442175 w 1047482"/>
              <a:gd name="connsiteY19" fmla="*/ 152400 h 1493949"/>
              <a:gd name="connsiteX0" fmla="*/ 442175 w 1047482"/>
              <a:gd name="connsiteY0" fmla="*/ 152400 h 1493949"/>
              <a:gd name="connsiteX1" fmla="*/ 744828 w 1047482"/>
              <a:gd name="connsiteY1" fmla="*/ 0 h 1493949"/>
              <a:gd name="connsiteX2" fmla="*/ 1047482 w 1047482"/>
              <a:gd name="connsiteY2" fmla="*/ 334851 h 1493949"/>
              <a:gd name="connsiteX3" fmla="*/ 970208 w 1047482"/>
              <a:gd name="connsiteY3" fmla="*/ 485104 h 1493949"/>
              <a:gd name="connsiteX4" fmla="*/ 970208 w 1047482"/>
              <a:gd name="connsiteY4" fmla="*/ 637504 h 1493949"/>
              <a:gd name="connsiteX5" fmla="*/ 865031 w 1047482"/>
              <a:gd name="connsiteY5" fmla="*/ 1013138 h 1493949"/>
              <a:gd name="connsiteX6" fmla="*/ 815662 w 1047482"/>
              <a:gd name="connsiteY6" fmla="*/ 1060361 h 1493949"/>
              <a:gd name="connsiteX7" fmla="*/ 766293 w 1047482"/>
              <a:gd name="connsiteY7" fmla="*/ 1163392 h 1493949"/>
              <a:gd name="connsiteX8" fmla="*/ 770586 w 1047482"/>
              <a:gd name="connsiteY8" fmla="*/ 1322231 h 1493949"/>
              <a:gd name="connsiteX9" fmla="*/ 738389 w 1047482"/>
              <a:gd name="connsiteY9" fmla="*/ 1435994 h 1493949"/>
              <a:gd name="connsiteX10" fmla="*/ 470079 w 1047482"/>
              <a:gd name="connsiteY10" fmla="*/ 1459606 h 1493949"/>
              <a:gd name="connsiteX11" fmla="*/ 133082 w 1047482"/>
              <a:gd name="connsiteY11" fmla="*/ 1493949 h 1493949"/>
              <a:gd name="connsiteX12" fmla="*/ 8586 w 1047482"/>
              <a:gd name="connsiteY12" fmla="*/ 1317938 h 1493949"/>
              <a:gd name="connsiteX13" fmla="*/ 40783 w 1047482"/>
              <a:gd name="connsiteY13" fmla="*/ 1105437 h 1493949"/>
              <a:gd name="connsiteX14" fmla="*/ 51515 w 1047482"/>
              <a:gd name="connsiteY14" fmla="*/ 1008845 h 1493949"/>
              <a:gd name="connsiteX15" fmla="*/ 0 w 1047482"/>
              <a:gd name="connsiteY15" fmla="*/ 794197 h 1493949"/>
              <a:gd name="connsiteX16" fmla="*/ 12879 w 1047482"/>
              <a:gd name="connsiteY16" fmla="*/ 592428 h 1493949"/>
              <a:gd name="connsiteX17" fmla="*/ 62248 w 1047482"/>
              <a:gd name="connsiteY17" fmla="*/ 386366 h 1493949"/>
              <a:gd name="connsiteX18" fmla="*/ 167425 w 1047482"/>
              <a:gd name="connsiteY18" fmla="*/ 122349 h 1493949"/>
              <a:gd name="connsiteX19" fmla="*/ 225380 w 1047482"/>
              <a:gd name="connsiteY19" fmla="*/ 96592 h 1493949"/>
              <a:gd name="connsiteX20" fmla="*/ 442175 w 1047482"/>
              <a:gd name="connsiteY20" fmla="*/ 152400 h 1493949"/>
              <a:gd name="connsiteX0" fmla="*/ 442175 w 1047482"/>
              <a:gd name="connsiteY0" fmla="*/ 152400 h 1605567"/>
              <a:gd name="connsiteX1" fmla="*/ 744828 w 1047482"/>
              <a:gd name="connsiteY1" fmla="*/ 0 h 1605567"/>
              <a:gd name="connsiteX2" fmla="*/ 1047482 w 1047482"/>
              <a:gd name="connsiteY2" fmla="*/ 334851 h 1605567"/>
              <a:gd name="connsiteX3" fmla="*/ 970208 w 1047482"/>
              <a:gd name="connsiteY3" fmla="*/ 485104 h 1605567"/>
              <a:gd name="connsiteX4" fmla="*/ 970208 w 1047482"/>
              <a:gd name="connsiteY4" fmla="*/ 637504 h 1605567"/>
              <a:gd name="connsiteX5" fmla="*/ 865031 w 1047482"/>
              <a:gd name="connsiteY5" fmla="*/ 1013138 h 1605567"/>
              <a:gd name="connsiteX6" fmla="*/ 815662 w 1047482"/>
              <a:gd name="connsiteY6" fmla="*/ 1060361 h 1605567"/>
              <a:gd name="connsiteX7" fmla="*/ 766293 w 1047482"/>
              <a:gd name="connsiteY7" fmla="*/ 1163392 h 1605567"/>
              <a:gd name="connsiteX8" fmla="*/ 770586 w 1047482"/>
              <a:gd name="connsiteY8" fmla="*/ 1322231 h 1605567"/>
              <a:gd name="connsiteX9" fmla="*/ 738389 w 1047482"/>
              <a:gd name="connsiteY9" fmla="*/ 1435994 h 1605567"/>
              <a:gd name="connsiteX10" fmla="*/ 176011 w 1047482"/>
              <a:gd name="connsiteY10" fmla="*/ 1605567 h 1605567"/>
              <a:gd name="connsiteX11" fmla="*/ 133082 w 1047482"/>
              <a:gd name="connsiteY11" fmla="*/ 1493949 h 1605567"/>
              <a:gd name="connsiteX12" fmla="*/ 8586 w 1047482"/>
              <a:gd name="connsiteY12" fmla="*/ 1317938 h 1605567"/>
              <a:gd name="connsiteX13" fmla="*/ 40783 w 1047482"/>
              <a:gd name="connsiteY13" fmla="*/ 1105437 h 1605567"/>
              <a:gd name="connsiteX14" fmla="*/ 51515 w 1047482"/>
              <a:gd name="connsiteY14" fmla="*/ 1008845 h 1605567"/>
              <a:gd name="connsiteX15" fmla="*/ 0 w 1047482"/>
              <a:gd name="connsiteY15" fmla="*/ 794197 h 1605567"/>
              <a:gd name="connsiteX16" fmla="*/ 12879 w 1047482"/>
              <a:gd name="connsiteY16" fmla="*/ 592428 h 1605567"/>
              <a:gd name="connsiteX17" fmla="*/ 62248 w 1047482"/>
              <a:gd name="connsiteY17" fmla="*/ 386366 h 1605567"/>
              <a:gd name="connsiteX18" fmla="*/ 167425 w 1047482"/>
              <a:gd name="connsiteY18" fmla="*/ 122349 h 1605567"/>
              <a:gd name="connsiteX19" fmla="*/ 225380 w 1047482"/>
              <a:gd name="connsiteY19" fmla="*/ 96592 h 1605567"/>
              <a:gd name="connsiteX20" fmla="*/ 442175 w 1047482"/>
              <a:gd name="connsiteY20" fmla="*/ 152400 h 1605567"/>
              <a:gd name="connsiteX0" fmla="*/ 442175 w 1047482"/>
              <a:gd name="connsiteY0" fmla="*/ 152400 h 1605567"/>
              <a:gd name="connsiteX1" fmla="*/ 744828 w 1047482"/>
              <a:gd name="connsiteY1" fmla="*/ 0 h 1605567"/>
              <a:gd name="connsiteX2" fmla="*/ 1047482 w 1047482"/>
              <a:gd name="connsiteY2" fmla="*/ 334851 h 1605567"/>
              <a:gd name="connsiteX3" fmla="*/ 970208 w 1047482"/>
              <a:gd name="connsiteY3" fmla="*/ 485104 h 1605567"/>
              <a:gd name="connsiteX4" fmla="*/ 970208 w 1047482"/>
              <a:gd name="connsiteY4" fmla="*/ 637504 h 1605567"/>
              <a:gd name="connsiteX5" fmla="*/ 865031 w 1047482"/>
              <a:gd name="connsiteY5" fmla="*/ 1013138 h 1605567"/>
              <a:gd name="connsiteX6" fmla="*/ 815662 w 1047482"/>
              <a:gd name="connsiteY6" fmla="*/ 1060361 h 1605567"/>
              <a:gd name="connsiteX7" fmla="*/ 766293 w 1047482"/>
              <a:gd name="connsiteY7" fmla="*/ 1163392 h 1605567"/>
              <a:gd name="connsiteX8" fmla="*/ 770586 w 1047482"/>
              <a:gd name="connsiteY8" fmla="*/ 1322231 h 1605567"/>
              <a:gd name="connsiteX9" fmla="*/ 738389 w 1047482"/>
              <a:gd name="connsiteY9" fmla="*/ 1435994 h 1605567"/>
              <a:gd name="connsiteX10" fmla="*/ 532327 w 1047482"/>
              <a:gd name="connsiteY10" fmla="*/ 1498242 h 1605567"/>
              <a:gd name="connsiteX11" fmla="*/ 176011 w 1047482"/>
              <a:gd name="connsiteY11" fmla="*/ 1605567 h 1605567"/>
              <a:gd name="connsiteX12" fmla="*/ 133082 w 1047482"/>
              <a:gd name="connsiteY12" fmla="*/ 1493949 h 1605567"/>
              <a:gd name="connsiteX13" fmla="*/ 8586 w 1047482"/>
              <a:gd name="connsiteY13" fmla="*/ 1317938 h 1605567"/>
              <a:gd name="connsiteX14" fmla="*/ 40783 w 1047482"/>
              <a:gd name="connsiteY14" fmla="*/ 1105437 h 1605567"/>
              <a:gd name="connsiteX15" fmla="*/ 51515 w 1047482"/>
              <a:gd name="connsiteY15" fmla="*/ 1008845 h 1605567"/>
              <a:gd name="connsiteX16" fmla="*/ 0 w 1047482"/>
              <a:gd name="connsiteY16" fmla="*/ 794197 h 1605567"/>
              <a:gd name="connsiteX17" fmla="*/ 12879 w 1047482"/>
              <a:gd name="connsiteY17" fmla="*/ 592428 h 1605567"/>
              <a:gd name="connsiteX18" fmla="*/ 62248 w 1047482"/>
              <a:gd name="connsiteY18" fmla="*/ 386366 h 1605567"/>
              <a:gd name="connsiteX19" fmla="*/ 167425 w 1047482"/>
              <a:gd name="connsiteY19" fmla="*/ 122349 h 1605567"/>
              <a:gd name="connsiteX20" fmla="*/ 225380 w 1047482"/>
              <a:gd name="connsiteY20" fmla="*/ 96592 h 1605567"/>
              <a:gd name="connsiteX21" fmla="*/ 442175 w 1047482"/>
              <a:gd name="connsiteY21" fmla="*/ 152400 h 1605567"/>
              <a:gd name="connsiteX0" fmla="*/ 442175 w 1047482"/>
              <a:gd name="connsiteY0" fmla="*/ 152400 h 1605567"/>
              <a:gd name="connsiteX1" fmla="*/ 744828 w 1047482"/>
              <a:gd name="connsiteY1" fmla="*/ 0 h 1605567"/>
              <a:gd name="connsiteX2" fmla="*/ 1047482 w 1047482"/>
              <a:gd name="connsiteY2" fmla="*/ 334851 h 1605567"/>
              <a:gd name="connsiteX3" fmla="*/ 970208 w 1047482"/>
              <a:gd name="connsiteY3" fmla="*/ 485104 h 1605567"/>
              <a:gd name="connsiteX4" fmla="*/ 970208 w 1047482"/>
              <a:gd name="connsiteY4" fmla="*/ 637504 h 1605567"/>
              <a:gd name="connsiteX5" fmla="*/ 865031 w 1047482"/>
              <a:gd name="connsiteY5" fmla="*/ 1013138 h 1605567"/>
              <a:gd name="connsiteX6" fmla="*/ 815662 w 1047482"/>
              <a:gd name="connsiteY6" fmla="*/ 1060361 h 1605567"/>
              <a:gd name="connsiteX7" fmla="*/ 766293 w 1047482"/>
              <a:gd name="connsiteY7" fmla="*/ 1163392 h 1605567"/>
              <a:gd name="connsiteX8" fmla="*/ 770586 w 1047482"/>
              <a:gd name="connsiteY8" fmla="*/ 1322231 h 1605567"/>
              <a:gd name="connsiteX9" fmla="*/ 738389 w 1047482"/>
              <a:gd name="connsiteY9" fmla="*/ 1435994 h 1605567"/>
              <a:gd name="connsiteX10" fmla="*/ 708338 w 1047482"/>
              <a:gd name="connsiteY10" fmla="*/ 1487510 h 1605567"/>
              <a:gd name="connsiteX11" fmla="*/ 176011 w 1047482"/>
              <a:gd name="connsiteY11" fmla="*/ 1605567 h 1605567"/>
              <a:gd name="connsiteX12" fmla="*/ 133082 w 1047482"/>
              <a:gd name="connsiteY12" fmla="*/ 1493949 h 1605567"/>
              <a:gd name="connsiteX13" fmla="*/ 8586 w 1047482"/>
              <a:gd name="connsiteY13" fmla="*/ 1317938 h 1605567"/>
              <a:gd name="connsiteX14" fmla="*/ 40783 w 1047482"/>
              <a:gd name="connsiteY14" fmla="*/ 1105437 h 1605567"/>
              <a:gd name="connsiteX15" fmla="*/ 51515 w 1047482"/>
              <a:gd name="connsiteY15" fmla="*/ 1008845 h 1605567"/>
              <a:gd name="connsiteX16" fmla="*/ 0 w 1047482"/>
              <a:gd name="connsiteY16" fmla="*/ 794197 h 1605567"/>
              <a:gd name="connsiteX17" fmla="*/ 12879 w 1047482"/>
              <a:gd name="connsiteY17" fmla="*/ 592428 h 1605567"/>
              <a:gd name="connsiteX18" fmla="*/ 62248 w 1047482"/>
              <a:gd name="connsiteY18" fmla="*/ 386366 h 1605567"/>
              <a:gd name="connsiteX19" fmla="*/ 167425 w 1047482"/>
              <a:gd name="connsiteY19" fmla="*/ 122349 h 1605567"/>
              <a:gd name="connsiteX20" fmla="*/ 225380 w 1047482"/>
              <a:gd name="connsiteY20" fmla="*/ 96592 h 1605567"/>
              <a:gd name="connsiteX21" fmla="*/ 442175 w 1047482"/>
              <a:gd name="connsiteY21" fmla="*/ 152400 h 1605567"/>
              <a:gd name="connsiteX0" fmla="*/ 442175 w 1047482"/>
              <a:gd name="connsiteY0" fmla="*/ 152400 h 1605567"/>
              <a:gd name="connsiteX1" fmla="*/ 744828 w 1047482"/>
              <a:gd name="connsiteY1" fmla="*/ 0 h 1605567"/>
              <a:gd name="connsiteX2" fmla="*/ 1047482 w 1047482"/>
              <a:gd name="connsiteY2" fmla="*/ 334851 h 1605567"/>
              <a:gd name="connsiteX3" fmla="*/ 970208 w 1047482"/>
              <a:gd name="connsiteY3" fmla="*/ 485104 h 1605567"/>
              <a:gd name="connsiteX4" fmla="*/ 970208 w 1047482"/>
              <a:gd name="connsiteY4" fmla="*/ 637504 h 1605567"/>
              <a:gd name="connsiteX5" fmla="*/ 865031 w 1047482"/>
              <a:gd name="connsiteY5" fmla="*/ 1013138 h 1605567"/>
              <a:gd name="connsiteX6" fmla="*/ 815662 w 1047482"/>
              <a:gd name="connsiteY6" fmla="*/ 1060361 h 1605567"/>
              <a:gd name="connsiteX7" fmla="*/ 766293 w 1047482"/>
              <a:gd name="connsiteY7" fmla="*/ 1163392 h 1605567"/>
              <a:gd name="connsiteX8" fmla="*/ 770586 w 1047482"/>
              <a:gd name="connsiteY8" fmla="*/ 1322231 h 1605567"/>
              <a:gd name="connsiteX9" fmla="*/ 738389 w 1047482"/>
              <a:gd name="connsiteY9" fmla="*/ 1435994 h 1605567"/>
              <a:gd name="connsiteX10" fmla="*/ 708338 w 1047482"/>
              <a:gd name="connsiteY10" fmla="*/ 1487510 h 1605567"/>
              <a:gd name="connsiteX11" fmla="*/ 392806 w 1047482"/>
              <a:gd name="connsiteY11" fmla="*/ 1551904 h 1605567"/>
              <a:gd name="connsiteX12" fmla="*/ 176011 w 1047482"/>
              <a:gd name="connsiteY12" fmla="*/ 1605567 h 1605567"/>
              <a:gd name="connsiteX13" fmla="*/ 133082 w 1047482"/>
              <a:gd name="connsiteY13" fmla="*/ 1493949 h 1605567"/>
              <a:gd name="connsiteX14" fmla="*/ 8586 w 1047482"/>
              <a:gd name="connsiteY14" fmla="*/ 1317938 h 1605567"/>
              <a:gd name="connsiteX15" fmla="*/ 40783 w 1047482"/>
              <a:gd name="connsiteY15" fmla="*/ 1105437 h 1605567"/>
              <a:gd name="connsiteX16" fmla="*/ 51515 w 1047482"/>
              <a:gd name="connsiteY16" fmla="*/ 1008845 h 1605567"/>
              <a:gd name="connsiteX17" fmla="*/ 0 w 1047482"/>
              <a:gd name="connsiteY17" fmla="*/ 794197 h 1605567"/>
              <a:gd name="connsiteX18" fmla="*/ 12879 w 1047482"/>
              <a:gd name="connsiteY18" fmla="*/ 592428 h 1605567"/>
              <a:gd name="connsiteX19" fmla="*/ 62248 w 1047482"/>
              <a:gd name="connsiteY19" fmla="*/ 386366 h 1605567"/>
              <a:gd name="connsiteX20" fmla="*/ 167425 w 1047482"/>
              <a:gd name="connsiteY20" fmla="*/ 122349 h 1605567"/>
              <a:gd name="connsiteX21" fmla="*/ 225380 w 1047482"/>
              <a:gd name="connsiteY21" fmla="*/ 96592 h 1605567"/>
              <a:gd name="connsiteX22" fmla="*/ 442175 w 1047482"/>
              <a:gd name="connsiteY22" fmla="*/ 152400 h 1605567"/>
              <a:gd name="connsiteX0" fmla="*/ 442175 w 1047482"/>
              <a:gd name="connsiteY0" fmla="*/ 152400 h 1605567"/>
              <a:gd name="connsiteX1" fmla="*/ 744828 w 1047482"/>
              <a:gd name="connsiteY1" fmla="*/ 0 h 1605567"/>
              <a:gd name="connsiteX2" fmla="*/ 1047482 w 1047482"/>
              <a:gd name="connsiteY2" fmla="*/ 334851 h 1605567"/>
              <a:gd name="connsiteX3" fmla="*/ 970208 w 1047482"/>
              <a:gd name="connsiteY3" fmla="*/ 485104 h 1605567"/>
              <a:gd name="connsiteX4" fmla="*/ 970208 w 1047482"/>
              <a:gd name="connsiteY4" fmla="*/ 637504 h 1605567"/>
              <a:gd name="connsiteX5" fmla="*/ 865031 w 1047482"/>
              <a:gd name="connsiteY5" fmla="*/ 1013138 h 1605567"/>
              <a:gd name="connsiteX6" fmla="*/ 815662 w 1047482"/>
              <a:gd name="connsiteY6" fmla="*/ 1060361 h 1605567"/>
              <a:gd name="connsiteX7" fmla="*/ 766293 w 1047482"/>
              <a:gd name="connsiteY7" fmla="*/ 1163392 h 1605567"/>
              <a:gd name="connsiteX8" fmla="*/ 770586 w 1047482"/>
              <a:gd name="connsiteY8" fmla="*/ 1322231 h 1605567"/>
              <a:gd name="connsiteX9" fmla="*/ 738389 w 1047482"/>
              <a:gd name="connsiteY9" fmla="*/ 1435994 h 1605567"/>
              <a:gd name="connsiteX10" fmla="*/ 708338 w 1047482"/>
              <a:gd name="connsiteY10" fmla="*/ 1487510 h 1605567"/>
              <a:gd name="connsiteX11" fmla="*/ 570964 w 1047482"/>
              <a:gd name="connsiteY11" fmla="*/ 1575515 h 1605567"/>
              <a:gd name="connsiteX12" fmla="*/ 176011 w 1047482"/>
              <a:gd name="connsiteY12" fmla="*/ 1605567 h 1605567"/>
              <a:gd name="connsiteX13" fmla="*/ 133082 w 1047482"/>
              <a:gd name="connsiteY13" fmla="*/ 1493949 h 1605567"/>
              <a:gd name="connsiteX14" fmla="*/ 8586 w 1047482"/>
              <a:gd name="connsiteY14" fmla="*/ 1317938 h 1605567"/>
              <a:gd name="connsiteX15" fmla="*/ 40783 w 1047482"/>
              <a:gd name="connsiteY15" fmla="*/ 1105437 h 1605567"/>
              <a:gd name="connsiteX16" fmla="*/ 51515 w 1047482"/>
              <a:gd name="connsiteY16" fmla="*/ 1008845 h 1605567"/>
              <a:gd name="connsiteX17" fmla="*/ 0 w 1047482"/>
              <a:gd name="connsiteY17" fmla="*/ 794197 h 1605567"/>
              <a:gd name="connsiteX18" fmla="*/ 12879 w 1047482"/>
              <a:gd name="connsiteY18" fmla="*/ 592428 h 1605567"/>
              <a:gd name="connsiteX19" fmla="*/ 62248 w 1047482"/>
              <a:gd name="connsiteY19" fmla="*/ 386366 h 1605567"/>
              <a:gd name="connsiteX20" fmla="*/ 167425 w 1047482"/>
              <a:gd name="connsiteY20" fmla="*/ 122349 h 1605567"/>
              <a:gd name="connsiteX21" fmla="*/ 225380 w 1047482"/>
              <a:gd name="connsiteY21" fmla="*/ 96592 h 1605567"/>
              <a:gd name="connsiteX22" fmla="*/ 442175 w 1047482"/>
              <a:gd name="connsiteY22" fmla="*/ 152400 h 1605567"/>
              <a:gd name="connsiteX0" fmla="*/ 442175 w 1047482"/>
              <a:gd name="connsiteY0" fmla="*/ 152400 h 1605567"/>
              <a:gd name="connsiteX1" fmla="*/ 744828 w 1047482"/>
              <a:gd name="connsiteY1" fmla="*/ 0 h 1605567"/>
              <a:gd name="connsiteX2" fmla="*/ 1047482 w 1047482"/>
              <a:gd name="connsiteY2" fmla="*/ 334851 h 1605567"/>
              <a:gd name="connsiteX3" fmla="*/ 970208 w 1047482"/>
              <a:gd name="connsiteY3" fmla="*/ 485104 h 1605567"/>
              <a:gd name="connsiteX4" fmla="*/ 970208 w 1047482"/>
              <a:gd name="connsiteY4" fmla="*/ 637504 h 1605567"/>
              <a:gd name="connsiteX5" fmla="*/ 865031 w 1047482"/>
              <a:gd name="connsiteY5" fmla="*/ 1013138 h 1605567"/>
              <a:gd name="connsiteX6" fmla="*/ 815662 w 1047482"/>
              <a:gd name="connsiteY6" fmla="*/ 1060361 h 1605567"/>
              <a:gd name="connsiteX7" fmla="*/ 766293 w 1047482"/>
              <a:gd name="connsiteY7" fmla="*/ 1163392 h 1605567"/>
              <a:gd name="connsiteX8" fmla="*/ 770586 w 1047482"/>
              <a:gd name="connsiteY8" fmla="*/ 1322231 h 1605567"/>
              <a:gd name="connsiteX9" fmla="*/ 738389 w 1047482"/>
              <a:gd name="connsiteY9" fmla="*/ 1435994 h 1605567"/>
              <a:gd name="connsiteX10" fmla="*/ 708338 w 1047482"/>
              <a:gd name="connsiteY10" fmla="*/ 1487510 h 1605567"/>
              <a:gd name="connsiteX11" fmla="*/ 570964 w 1047482"/>
              <a:gd name="connsiteY11" fmla="*/ 1575515 h 1605567"/>
              <a:gd name="connsiteX12" fmla="*/ 377780 w 1047482"/>
              <a:gd name="connsiteY12" fmla="*/ 1590541 h 1605567"/>
              <a:gd name="connsiteX13" fmla="*/ 176011 w 1047482"/>
              <a:gd name="connsiteY13" fmla="*/ 1605567 h 1605567"/>
              <a:gd name="connsiteX14" fmla="*/ 133082 w 1047482"/>
              <a:gd name="connsiteY14" fmla="*/ 1493949 h 1605567"/>
              <a:gd name="connsiteX15" fmla="*/ 8586 w 1047482"/>
              <a:gd name="connsiteY15" fmla="*/ 1317938 h 1605567"/>
              <a:gd name="connsiteX16" fmla="*/ 40783 w 1047482"/>
              <a:gd name="connsiteY16" fmla="*/ 1105437 h 1605567"/>
              <a:gd name="connsiteX17" fmla="*/ 51515 w 1047482"/>
              <a:gd name="connsiteY17" fmla="*/ 1008845 h 1605567"/>
              <a:gd name="connsiteX18" fmla="*/ 0 w 1047482"/>
              <a:gd name="connsiteY18" fmla="*/ 794197 h 1605567"/>
              <a:gd name="connsiteX19" fmla="*/ 12879 w 1047482"/>
              <a:gd name="connsiteY19" fmla="*/ 592428 h 1605567"/>
              <a:gd name="connsiteX20" fmla="*/ 62248 w 1047482"/>
              <a:gd name="connsiteY20" fmla="*/ 386366 h 1605567"/>
              <a:gd name="connsiteX21" fmla="*/ 167425 w 1047482"/>
              <a:gd name="connsiteY21" fmla="*/ 122349 h 1605567"/>
              <a:gd name="connsiteX22" fmla="*/ 225380 w 1047482"/>
              <a:gd name="connsiteY22" fmla="*/ 96592 h 1605567"/>
              <a:gd name="connsiteX23" fmla="*/ 442175 w 1047482"/>
              <a:gd name="connsiteY23" fmla="*/ 152400 h 1605567"/>
              <a:gd name="connsiteX0" fmla="*/ 442175 w 1047482"/>
              <a:gd name="connsiteY0" fmla="*/ 152400 h 1652789"/>
              <a:gd name="connsiteX1" fmla="*/ 744828 w 1047482"/>
              <a:gd name="connsiteY1" fmla="*/ 0 h 1652789"/>
              <a:gd name="connsiteX2" fmla="*/ 1047482 w 1047482"/>
              <a:gd name="connsiteY2" fmla="*/ 334851 h 1652789"/>
              <a:gd name="connsiteX3" fmla="*/ 970208 w 1047482"/>
              <a:gd name="connsiteY3" fmla="*/ 485104 h 1652789"/>
              <a:gd name="connsiteX4" fmla="*/ 970208 w 1047482"/>
              <a:gd name="connsiteY4" fmla="*/ 637504 h 1652789"/>
              <a:gd name="connsiteX5" fmla="*/ 865031 w 1047482"/>
              <a:gd name="connsiteY5" fmla="*/ 1013138 h 1652789"/>
              <a:gd name="connsiteX6" fmla="*/ 815662 w 1047482"/>
              <a:gd name="connsiteY6" fmla="*/ 1060361 h 1652789"/>
              <a:gd name="connsiteX7" fmla="*/ 766293 w 1047482"/>
              <a:gd name="connsiteY7" fmla="*/ 1163392 h 1652789"/>
              <a:gd name="connsiteX8" fmla="*/ 770586 w 1047482"/>
              <a:gd name="connsiteY8" fmla="*/ 1322231 h 1652789"/>
              <a:gd name="connsiteX9" fmla="*/ 738389 w 1047482"/>
              <a:gd name="connsiteY9" fmla="*/ 1435994 h 1652789"/>
              <a:gd name="connsiteX10" fmla="*/ 708338 w 1047482"/>
              <a:gd name="connsiteY10" fmla="*/ 1487510 h 1652789"/>
              <a:gd name="connsiteX11" fmla="*/ 570964 w 1047482"/>
              <a:gd name="connsiteY11" fmla="*/ 1575515 h 1652789"/>
              <a:gd name="connsiteX12" fmla="*/ 558084 w 1047482"/>
              <a:gd name="connsiteY12" fmla="*/ 1652789 h 1652789"/>
              <a:gd name="connsiteX13" fmla="*/ 176011 w 1047482"/>
              <a:gd name="connsiteY13" fmla="*/ 1605567 h 1652789"/>
              <a:gd name="connsiteX14" fmla="*/ 133082 w 1047482"/>
              <a:gd name="connsiteY14" fmla="*/ 1493949 h 1652789"/>
              <a:gd name="connsiteX15" fmla="*/ 8586 w 1047482"/>
              <a:gd name="connsiteY15" fmla="*/ 1317938 h 1652789"/>
              <a:gd name="connsiteX16" fmla="*/ 40783 w 1047482"/>
              <a:gd name="connsiteY16" fmla="*/ 1105437 h 1652789"/>
              <a:gd name="connsiteX17" fmla="*/ 51515 w 1047482"/>
              <a:gd name="connsiteY17" fmla="*/ 1008845 h 1652789"/>
              <a:gd name="connsiteX18" fmla="*/ 0 w 1047482"/>
              <a:gd name="connsiteY18" fmla="*/ 794197 h 1652789"/>
              <a:gd name="connsiteX19" fmla="*/ 12879 w 1047482"/>
              <a:gd name="connsiteY19" fmla="*/ 592428 h 1652789"/>
              <a:gd name="connsiteX20" fmla="*/ 62248 w 1047482"/>
              <a:gd name="connsiteY20" fmla="*/ 386366 h 1652789"/>
              <a:gd name="connsiteX21" fmla="*/ 167425 w 1047482"/>
              <a:gd name="connsiteY21" fmla="*/ 122349 h 1652789"/>
              <a:gd name="connsiteX22" fmla="*/ 225380 w 1047482"/>
              <a:gd name="connsiteY22" fmla="*/ 96592 h 1652789"/>
              <a:gd name="connsiteX23" fmla="*/ 442175 w 1047482"/>
              <a:gd name="connsiteY23" fmla="*/ 152400 h 1652789"/>
              <a:gd name="connsiteX0" fmla="*/ 442175 w 1047482"/>
              <a:gd name="connsiteY0" fmla="*/ 152400 h 1652789"/>
              <a:gd name="connsiteX1" fmla="*/ 744828 w 1047482"/>
              <a:gd name="connsiteY1" fmla="*/ 0 h 1652789"/>
              <a:gd name="connsiteX2" fmla="*/ 1047482 w 1047482"/>
              <a:gd name="connsiteY2" fmla="*/ 334851 h 1652789"/>
              <a:gd name="connsiteX3" fmla="*/ 970208 w 1047482"/>
              <a:gd name="connsiteY3" fmla="*/ 485104 h 1652789"/>
              <a:gd name="connsiteX4" fmla="*/ 970208 w 1047482"/>
              <a:gd name="connsiteY4" fmla="*/ 637504 h 1652789"/>
              <a:gd name="connsiteX5" fmla="*/ 865031 w 1047482"/>
              <a:gd name="connsiteY5" fmla="*/ 1013138 h 1652789"/>
              <a:gd name="connsiteX6" fmla="*/ 815662 w 1047482"/>
              <a:gd name="connsiteY6" fmla="*/ 1060361 h 1652789"/>
              <a:gd name="connsiteX7" fmla="*/ 766293 w 1047482"/>
              <a:gd name="connsiteY7" fmla="*/ 1163392 h 1652789"/>
              <a:gd name="connsiteX8" fmla="*/ 770586 w 1047482"/>
              <a:gd name="connsiteY8" fmla="*/ 1322231 h 1652789"/>
              <a:gd name="connsiteX9" fmla="*/ 738389 w 1047482"/>
              <a:gd name="connsiteY9" fmla="*/ 1435994 h 1652789"/>
              <a:gd name="connsiteX10" fmla="*/ 708338 w 1047482"/>
              <a:gd name="connsiteY10" fmla="*/ 1487510 h 1652789"/>
              <a:gd name="connsiteX11" fmla="*/ 570964 w 1047482"/>
              <a:gd name="connsiteY11" fmla="*/ 1575515 h 1652789"/>
              <a:gd name="connsiteX12" fmla="*/ 558084 w 1047482"/>
              <a:gd name="connsiteY12" fmla="*/ 1652789 h 1652789"/>
              <a:gd name="connsiteX13" fmla="*/ 373487 w 1047482"/>
              <a:gd name="connsiteY13" fmla="*/ 1627031 h 1652789"/>
              <a:gd name="connsiteX14" fmla="*/ 176011 w 1047482"/>
              <a:gd name="connsiteY14" fmla="*/ 1605567 h 1652789"/>
              <a:gd name="connsiteX15" fmla="*/ 133082 w 1047482"/>
              <a:gd name="connsiteY15" fmla="*/ 1493949 h 1652789"/>
              <a:gd name="connsiteX16" fmla="*/ 8586 w 1047482"/>
              <a:gd name="connsiteY16" fmla="*/ 1317938 h 1652789"/>
              <a:gd name="connsiteX17" fmla="*/ 40783 w 1047482"/>
              <a:gd name="connsiteY17" fmla="*/ 1105437 h 1652789"/>
              <a:gd name="connsiteX18" fmla="*/ 51515 w 1047482"/>
              <a:gd name="connsiteY18" fmla="*/ 1008845 h 1652789"/>
              <a:gd name="connsiteX19" fmla="*/ 0 w 1047482"/>
              <a:gd name="connsiteY19" fmla="*/ 794197 h 1652789"/>
              <a:gd name="connsiteX20" fmla="*/ 12879 w 1047482"/>
              <a:gd name="connsiteY20" fmla="*/ 592428 h 1652789"/>
              <a:gd name="connsiteX21" fmla="*/ 62248 w 1047482"/>
              <a:gd name="connsiteY21" fmla="*/ 386366 h 1652789"/>
              <a:gd name="connsiteX22" fmla="*/ 167425 w 1047482"/>
              <a:gd name="connsiteY22" fmla="*/ 122349 h 1652789"/>
              <a:gd name="connsiteX23" fmla="*/ 225380 w 1047482"/>
              <a:gd name="connsiteY23" fmla="*/ 96592 h 1652789"/>
              <a:gd name="connsiteX24" fmla="*/ 442175 w 1047482"/>
              <a:gd name="connsiteY24" fmla="*/ 152400 h 1652789"/>
              <a:gd name="connsiteX0" fmla="*/ 442175 w 1047482"/>
              <a:gd name="connsiteY0" fmla="*/ 152400 h 1762259"/>
              <a:gd name="connsiteX1" fmla="*/ 744828 w 1047482"/>
              <a:gd name="connsiteY1" fmla="*/ 0 h 1762259"/>
              <a:gd name="connsiteX2" fmla="*/ 1047482 w 1047482"/>
              <a:gd name="connsiteY2" fmla="*/ 334851 h 1762259"/>
              <a:gd name="connsiteX3" fmla="*/ 970208 w 1047482"/>
              <a:gd name="connsiteY3" fmla="*/ 485104 h 1762259"/>
              <a:gd name="connsiteX4" fmla="*/ 970208 w 1047482"/>
              <a:gd name="connsiteY4" fmla="*/ 637504 h 1762259"/>
              <a:gd name="connsiteX5" fmla="*/ 865031 w 1047482"/>
              <a:gd name="connsiteY5" fmla="*/ 1013138 h 1762259"/>
              <a:gd name="connsiteX6" fmla="*/ 815662 w 1047482"/>
              <a:gd name="connsiteY6" fmla="*/ 1060361 h 1762259"/>
              <a:gd name="connsiteX7" fmla="*/ 766293 w 1047482"/>
              <a:gd name="connsiteY7" fmla="*/ 1163392 h 1762259"/>
              <a:gd name="connsiteX8" fmla="*/ 770586 w 1047482"/>
              <a:gd name="connsiteY8" fmla="*/ 1322231 h 1762259"/>
              <a:gd name="connsiteX9" fmla="*/ 738389 w 1047482"/>
              <a:gd name="connsiteY9" fmla="*/ 1435994 h 1762259"/>
              <a:gd name="connsiteX10" fmla="*/ 708338 w 1047482"/>
              <a:gd name="connsiteY10" fmla="*/ 1487510 h 1762259"/>
              <a:gd name="connsiteX11" fmla="*/ 570964 w 1047482"/>
              <a:gd name="connsiteY11" fmla="*/ 1575515 h 1762259"/>
              <a:gd name="connsiteX12" fmla="*/ 558084 w 1047482"/>
              <a:gd name="connsiteY12" fmla="*/ 1652789 h 1762259"/>
              <a:gd name="connsiteX13" fmla="*/ 218940 w 1047482"/>
              <a:gd name="connsiteY13" fmla="*/ 1762259 h 1762259"/>
              <a:gd name="connsiteX14" fmla="*/ 176011 w 1047482"/>
              <a:gd name="connsiteY14" fmla="*/ 1605567 h 1762259"/>
              <a:gd name="connsiteX15" fmla="*/ 133082 w 1047482"/>
              <a:gd name="connsiteY15" fmla="*/ 1493949 h 1762259"/>
              <a:gd name="connsiteX16" fmla="*/ 8586 w 1047482"/>
              <a:gd name="connsiteY16" fmla="*/ 1317938 h 1762259"/>
              <a:gd name="connsiteX17" fmla="*/ 40783 w 1047482"/>
              <a:gd name="connsiteY17" fmla="*/ 1105437 h 1762259"/>
              <a:gd name="connsiteX18" fmla="*/ 51515 w 1047482"/>
              <a:gd name="connsiteY18" fmla="*/ 1008845 h 1762259"/>
              <a:gd name="connsiteX19" fmla="*/ 0 w 1047482"/>
              <a:gd name="connsiteY19" fmla="*/ 794197 h 1762259"/>
              <a:gd name="connsiteX20" fmla="*/ 12879 w 1047482"/>
              <a:gd name="connsiteY20" fmla="*/ 592428 h 1762259"/>
              <a:gd name="connsiteX21" fmla="*/ 62248 w 1047482"/>
              <a:gd name="connsiteY21" fmla="*/ 386366 h 1762259"/>
              <a:gd name="connsiteX22" fmla="*/ 167425 w 1047482"/>
              <a:gd name="connsiteY22" fmla="*/ 122349 h 1762259"/>
              <a:gd name="connsiteX23" fmla="*/ 225380 w 1047482"/>
              <a:gd name="connsiteY23" fmla="*/ 96592 h 1762259"/>
              <a:gd name="connsiteX24" fmla="*/ 442175 w 1047482"/>
              <a:gd name="connsiteY24" fmla="*/ 152400 h 1762259"/>
              <a:gd name="connsiteX0" fmla="*/ 442175 w 1047482"/>
              <a:gd name="connsiteY0" fmla="*/ 152400 h 1762259"/>
              <a:gd name="connsiteX1" fmla="*/ 744828 w 1047482"/>
              <a:gd name="connsiteY1" fmla="*/ 0 h 1762259"/>
              <a:gd name="connsiteX2" fmla="*/ 1047482 w 1047482"/>
              <a:gd name="connsiteY2" fmla="*/ 334851 h 1762259"/>
              <a:gd name="connsiteX3" fmla="*/ 970208 w 1047482"/>
              <a:gd name="connsiteY3" fmla="*/ 485104 h 1762259"/>
              <a:gd name="connsiteX4" fmla="*/ 970208 w 1047482"/>
              <a:gd name="connsiteY4" fmla="*/ 637504 h 1762259"/>
              <a:gd name="connsiteX5" fmla="*/ 865031 w 1047482"/>
              <a:gd name="connsiteY5" fmla="*/ 1013138 h 1762259"/>
              <a:gd name="connsiteX6" fmla="*/ 815662 w 1047482"/>
              <a:gd name="connsiteY6" fmla="*/ 1060361 h 1762259"/>
              <a:gd name="connsiteX7" fmla="*/ 766293 w 1047482"/>
              <a:gd name="connsiteY7" fmla="*/ 1163392 h 1762259"/>
              <a:gd name="connsiteX8" fmla="*/ 770586 w 1047482"/>
              <a:gd name="connsiteY8" fmla="*/ 1322231 h 1762259"/>
              <a:gd name="connsiteX9" fmla="*/ 738389 w 1047482"/>
              <a:gd name="connsiteY9" fmla="*/ 1435994 h 1762259"/>
              <a:gd name="connsiteX10" fmla="*/ 708338 w 1047482"/>
              <a:gd name="connsiteY10" fmla="*/ 1487510 h 1762259"/>
              <a:gd name="connsiteX11" fmla="*/ 570964 w 1047482"/>
              <a:gd name="connsiteY11" fmla="*/ 1575515 h 1762259"/>
              <a:gd name="connsiteX12" fmla="*/ 558084 w 1047482"/>
              <a:gd name="connsiteY12" fmla="*/ 1652789 h 1762259"/>
              <a:gd name="connsiteX13" fmla="*/ 401391 w 1047482"/>
              <a:gd name="connsiteY13" fmla="*/ 1715037 h 1762259"/>
              <a:gd name="connsiteX14" fmla="*/ 218940 w 1047482"/>
              <a:gd name="connsiteY14" fmla="*/ 1762259 h 1762259"/>
              <a:gd name="connsiteX15" fmla="*/ 176011 w 1047482"/>
              <a:gd name="connsiteY15" fmla="*/ 1605567 h 1762259"/>
              <a:gd name="connsiteX16" fmla="*/ 133082 w 1047482"/>
              <a:gd name="connsiteY16" fmla="*/ 1493949 h 1762259"/>
              <a:gd name="connsiteX17" fmla="*/ 8586 w 1047482"/>
              <a:gd name="connsiteY17" fmla="*/ 1317938 h 1762259"/>
              <a:gd name="connsiteX18" fmla="*/ 40783 w 1047482"/>
              <a:gd name="connsiteY18" fmla="*/ 1105437 h 1762259"/>
              <a:gd name="connsiteX19" fmla="*/ 51515 w 1047482"/>
              <a:gd name="connsiteY19" fmla="*/ 1008845 h 1762259"/>
              <a:gd name="connsiteX20" fmla="*/ 0 w 1047482"/>
              <a:gd name="connsiteY20" fmla="*/ 794197 h 1762259"/>
              <a:gd name="connsiteX21" fmla="*/ 12879 w 1047482"/>
              <a:gd name="connsiteY21" fmla="*/ 592428 h 1762259"/>
              <a:gd name="connsiteX22" fmla="*/ 62248 w 1047482"/>
              <a:gd name="connsiteY22" fmla="*/ 386366 h 1762259"/>
              <a:gd name="connsiteX23" fmla="*/ 167425 w 1047482"/>
              <a:gd name="connsiteY23" fmla="*/ 122349 h 1762259"/>
              <a:gd name="connsiteX24" fmla="*/ 225380 w 1047482"/>
              <a:gd name="connsiteY24" fmla="*/ 96592 h 1762259"/>
              <a:gd name="connsiteX25" fmla="*/ 442175 w 1047482"/>
              <a:gd name="connsiteY25" fmla="*/ 152400 h 1762259"/>
              <a:gd name="connsiteX0" fmla="*/ 442175 w 1047482"/>
              <a:gd name="connsiteY0" fmla="*/ 152400 h 1931832"/>
              <a:gd name="connsiteX1" fmla="*/ 744828 w 1047482"/>
              <a:gd name="connsiteY1" fmla="*/ 0 h 1931832"/>
              <a:gd name="connsiteX2" fmla="*/ 1047482 w 1047482"/>
              <a:gd name="connsiteY2" fmla="*/ 334851 h 1931832"/>
              <a:gd name="connsiteX3" fmla="*/ 970208 w 1047482"/>
              <a:gd name="connsiteY3" fmla="*/ 485104 h 1931832"/>
              <a:gd name="connsiteX4" fmla="*/ 970208 w 1047482"/>
              <a:gd name="connsiteY4" fmla="*/ 637504 h 1931832"/>
              <a:gd name="connsiteX5" fmla="*/ 865031 w 1047482"/>
              <a:gd name="connsiteY5" fmla="*/ 1013138 h 1931832"/>
              <a:gd name="connsiteX6" fmla="*/ 815662 w 1047482"/>
              <a:gd name="connsiteY6" fmla="*/ 1060361 h 1931832"/>
              <a:gd name="connsiteX7" fmla="*/ 766293 w 1047482"/>
              <a:gd name="connsiteY7" fmla="*/ 1163392 h 1931832"/>
              <a:gd name="connsiteX8" fmla="*/ 770586 w 1047482"/>
              <a:gd name="connsiteY8" fmla="*/ 1322231 h 1931832"/>
              <a:gd name="connsiteX9" fmla="*/ 738389 w 1047482"/>
              <a:gd name="connsiteY9" fmla="*/ 1435994 h 1931832"/>
              <a:gd name="connsiteX10" fmla="*/ 708338 w 1047482"/>
              <a:gd name="connsiteY10" fmla="*/ 1487510 h 1931832"/>
              <a:gd name="connsiteX11" fmla="*/ 570964 w 1047482"/>
              <a:gd name="connsiteY11" fmla="*/ 1575515 h 1931832"/>
              <a:gd name="connsiteX12" fmla="*/ 558084 w 1047482"/>
              <a:gd name="connsiteY12" fmla="*/ 1652789 h 1931832"/>
              <a:gd name="connsiteX13" fmla="*/ 485104 w 1047482"/>
              <a:gd name="connsiteY13" fmla="*/ 1931832 h 1931832"/>
              <a:gd name="connsiteX14" fmla="*/ 218940 w 1047482"/>
              <a:gd name="connsiteY14" fmla="*/ 1762259 h 1931832"/>
              <a:gd name="connsiteX15" fmla="*/ 176011 w 1047482"/>
              <a:gd name="connsiteY15" fmla="*/ 1605567 h 1931832"/>
              <a:gd name="connsiteX16" fmla="*/ 133082 w 1047482"/>
              <a:gd name="connsiteY16" fmla="*/ 1493949 h 1931832"/>
              <a:gd name="connsiteX17" fmla="*/ 8586 w 1047482"/>
              <a:gd name="connsiteY17" fmla="*/ 1317938 h 1931832"/>
              <a:gd name="connsiteX18" fmla="*/ 40783 w 1047482"/>
              <a:gd name="connsiteY18" fmla="*/ 1105437 h 1931832"/>
              <a:gd name="connsiteX19" fmla="*/ 51515 w 1047482"/>
              <a:gd name="connsiteY19" fmla="*/ 1008845 h 1931832"/>
              <a:gd name="connsiteX20" fmla="*/ 0 w 1047482"/>
              <a:gd name="connsiteY20" fmla="*/ 794197 h 1931832"/>
              <a:gd name="connsiteX21" fmla="*/ 12879 w 1047482"/>
              <a:gd name="connsiteY21" fmla="*/ 592428 h 1931832"/>
              <a:gd name="connsiteX22" fmla="*/ 62248 w 1047482"/>
              <a:gd name="connsiteY22" fmla="*/ 386366 h 1931832"/>
              <a:gd name="connsiteX23" fmla="*/ 167425 w 1047482"/>
              <a:gd name="connsiteY23" fmla="*/ 122349 h 1931832"/>
              <a:gd name="connsiteX24" fmla="*/ 225380 w 1047482"/>
              <a:gd name="connsiteY24" fmla="*/ 96592 h 1931832"/>
              <a:gd name="connsiteX25" fmla="*/ 442175 w 1047482"/>
              <a:gd name="connsiteY25" fmla="*/ 152400 h 1931832"/>
              <a:gd name="connsiteX0" fmla="*/ 442175 w 1047482"/>
              <a:gd name="connsiteY0" fmla="*/ 152400 h 1931832"/>
              <a:gd name="connsiteX1" fmla="*/ 744828 w 1047482"/>
              <a:gd name="connsiteY1" fmla="*/ 0 h 1931832"/>
              <a:gd name="connsiteX2" fmla="*/ 1047482 w 1047482"/>
              <a:gd name="connsiteY2" fmla="*/ 334851 h 1931832"/>
              <a:gd name="connsiteX3" fmla="*/ 970208 w 1047482"/>
              <a:gd name="connsiteY3" fmla="*/ 485104 h 1931832"/>
              <a:gd name="connsiteX4" fmla="*/ 970208 w 1047482"/>
              <a:gd name="connsiteY4" fmla="*/ 637504 h 1931832"/>
              <a:gd name="connsiteX5" fmla="*/ 865031 w 1047482"/>
              <a:gd name="connsiteY5" fmla="*/ 1013138 h 1931832"/>
              <a:gd name="connsiteX6" fmla="*/ 815662 w 1047482"/>
              <a:gd name="connsiteY6" fmla="*/ 1060361 h 1931832"/>
              <a:gd name="connsiteX7" fmla="*/ 766293 w 1047482"/>
              <a:gd name="connsiteY7" fmla="*/ 1163392 h 1931832"/>
              <a:gd name="connsiteX8" fmla="*/ 770586 w 1047482"/>
              <a:gd name="connsiteY8" fmla="*/ 1322231 h 1931832"/>
              <a:gd name="connsiteX9" fmla="*/ 738389 w 1047482"/>
              <a:gd name="connsiteY9" fmla="*/ 1435994 h 1931832"/>
              <a:gd name="connsiteX10" fmla="*/ 708338 w 1047482"/>
              <a:gd name="connsiteY10" fmla="*/ 1487510 h 1931832"/>
              <a:gd name="connsiteX11" fmla="*/ 570964 w 1047482"/>
              <a:gd name="connsiteY11" fmla="*/ 1575515 h 1931832"/>
              <a:gd name="connsiteX12" fmla="*/ 558084 w 1047482"/>
              <a:gd name="connsiteY12" fmla="*/ 1652789 h 1931832"/>
              <a:gd name="connsiteX13" fmla="*/ 485104 w 1047482"/>
              <a:gd name="connsiteY13" fmla="*/ 1931832 h 1931832"/>
              <a:gd name="connsiteX14" fmla="*/ 349876 w 1047482"/>
              <a:gd name="connsiteY14" fmla="*/ 1843824 h 1931832"/>
              <a:gd name="connsiteX15" fmla="*/ 218940 w 1047482"/>
              <a:gd name="connsiteY15" fmla="*/ 1762259 h 1931832"/>
              <a:gd name="connsiteX16" fmla="*/ 176011 w 1047482"/>
              <a:gd name="connsiteY16" fmla="*/ 1605567 h 1931832"/>
              <a:gd name="connsiteX17" fmla="*/ 133082 w 1047482"/>
              <a:gd name="connsiteY17" fmla="*/ 1493949 h 1931832"/>
              <a:gd name="connsiteX18" fmla="*/ 8586 w 1047482"/>
              <a:gd name="connsiteY18" fmla="*/ 1317938 h 1931832"/>
              <a:gd name="connsiteX19" fmla="*/ 40783 w 1047482"/>
              <a:gd name="connsiteY19" fmla="*/ 1105437 h 1931832"/>
              <a:gd name="connsiteX20" fmla="*/ 51515 w 1047482"/>
              <a:gd name="connsiteY20" fmla="*/ 1008845 h 1931832"/>
              <a:gd name="connsiteX21" fmla="*/ 0 w 1047482"/>
              <a:gd name="connsiteY21" fmla="*/ 794197 h 1931832"/>
              <a:gd name="connsiteX22" fmla="*/ 12879 w 1047482"/>
              <a:gd name="connsiteY22" fmla="*/ 592428 h 1931832"/>
              <a:gd name="connsiteX23" fmla="*/ 62248 w 1047482"/>
              <a:gd name="connsiteY23" fmla="*/ 386366 h 1931832"/>
              <a:gd name="connsiteX24" fmla="*/ 167425 w 1047482"/>
              <a:gd name="connsiteY24" fmla="*/ 122349 h 1931832"/>
              <a:gd name="connsiteX25" fmla="*/ 225380 w 1047482"/>
              <a:gd name="connsiteY25" fmla="*/ 96592 h 1931832"/>
              <a:gd name="connsiteX26" fmla="*/ 442175 w 1047482"/>
              <a:gd name="connsiteY26" fmla="*/ 152400 h 1931832"/>
              <a:gd name="connsiteX0" fmla="*/ 442175 w 1047482"/>
              <a:gd name="connsiteY0" fmla="*/ 152400 h 1931832"/>
              <a:gd name="connsiteX1" fmla="*/ 744828 w 1047482"/>
              <a:gd name="connsiteY1" fmla="*/ 0 h 1931832"/>
              <a:gd name="connsiteX2" fmla="*/ 1047482 w 1047482"/>
              <a:gd name="connsiteY2" fmla="*/ 334851 h 1931832"/>
              <a:gd name="connsiteX3" fmla="*/ 970208 w 1047482"/>
              <a:gd name="connsiteY3" fmla="*/ 485104 h 1931832"/>
              <a:gd name="connsiteX4" fmla="*/ 970208 w 1047482"/>
              <a:gd name="connsiteY4" fmla="*/ 637504 h 1931832"/>
              <a:gd name="connsiteX5" fmla="*/ 865031 w 1047482"/>
              <a:gd name="connsiteY5" fmla="*/ 1013138 h 1931832"/>
              <a:gd name="connsiteX6" fmla="*/ 815662 w 1047482"/>
              <a:gd name="connsiteY6" fmla="*/ 1060361 h 1931832"/>
              <a:gd name="connsiteX7" fmla="*/ 766293 w 1047482"/>
              <a:gd name="connsiteY7" fmla="*/ 1163392 h 1931832"/>
              <a:gd name="connsiteX8" fmla="*/ 770586 w 1047482"/>
              <a:gd name="connsiteY8" fmla="*/ 1322231 h 1931832"/>
              <a:gd name="connsiteX9" fmla="*/ 738389 w 1047482"/>
              <a:gd name="connsiteY9" fmla="*/ 1435994 h 1931832"/>
              <a:gd name="connsiteX10" fmla="*/ 708338 w 1047482"/>
              <a:gd name="connsiteY10" fmla="*/ 1487510 h 1931832"/>
              <a:gd name="connsiteX11" fmla="*/ 570964 w 1047482"/>
              <a:gd name="connsiteY11" fmla="*/ 1575515 h 1931832"/>
              <a:gd name="connsiteX12" fmla="*/ 558084 w 1047482"/>
              <a:gd name="connsiteY12" fmla="*/ 1652789 h 1931832"/>
              <a:gd name="connsiteX13" fmla="*/ 485104 w 1047482"/>
              <a:gd name="connsiteY13" fmla="*/ 1931832 h 1931832"/>
              <a:gd name="connsiteX14" fmla="*/ 319826 w 1047482"/>
              <a:gd name="connsiteY14" fmla="*/ 1863143 h 1931832"/>
              <a:gd name="connsiteX15" fmla="*/ 218940 w 1047482"/>
              <a:gd name="connsiteY15" fmla="*/ 1762259 h 1931832"/>
              <a:gd name="connsiteX16" fmla="*/ 176011 w 1047482"/>
              <a:gd name="connsiteY16" fmla="*/ 1605567 h 1931832"/>
              <a:gd name="connsiteX17" fmla="*/ 133082 w 1047482"/>
              <a:gd name="connsiteY17" fmla="*/ 1493949 h 1931832"/>
              <a:gd name="connsiteX18" fmla="*/ 8586 w 1047482"/>
              <a:gd name="connsiteY18" fmla="*/ 1317938 h 1931832"/>
              <a:gd name="connsiteX19" fmla="*/ 40783 w 1047482"/>
              <a:gd name="connsiteY19" fmla="*/ 1105437 h 1931832"/>
              <a:gd name="connsiteX20" fmla="*/ 51515 w 1047482"/>
              <a:gd name="connsiteY20" fmla="*/ 1008845 h 1931832"/>
              <a:gd name="connsiteX21" fmla="*/ 0 w 1047482"/>
              <a:gd name="connsiteY21" fmla="*/ 794197 h 1931832"/>
              <a:gd name="connsiteX22" fmla="*/ 12879 w 1047482"/>
              <a:gd name="connsiteY22" fmla="*/ 592428 h 1931832"/>
              <a:gd name="connsiteX23" fmla="*/ 62248 w 1047482"/>
              <a:gd name="connsiteY23" fmla="*/ 386366 h 1931832"/>
              <a:gd name="connsiteX24" fmla="*/ 167425 w 1047482"/>
              <a:gd name="connsiteY24" fmla="*/ 122349 h 1931832"/>
              <a:gd name="connsiteX25" fmla="*/ 225380 w 1047482"/>
              <a:gd name="connsiteY25" fmla="*/ 96592 h 1931832"/>
              <a:gd name="connsiteX26" fmla="*/ 442175 w 1047482"/>
              <a:gd name="connsiteY26" fmla="*/ 152400 h 1931832"/>
              <a:gd name="connsiteX0" fmla="*/ 442175 w 1047482"/>
              <a:gd name="connsiteY0" fmla="*/ 152400 h 1931832"/>
              <a:gd name="connsiteX1" fmla="*/ 744828 w 1047482"/>
              <a:gd name="connsiteY1" fmla="*/ 0 h 1931832"/>
              <a:gd name="connsiteX2" fmla="*/ 1047482 w 1047482"/>
              <a:gd name="connsiteY2" fmla="*/ 334851 h 1931832"/>
              <a:gd name="connsiteX3" fmla="*/ 970208 w 1047482"/>
              <a:gd name="connsiteY3" fmla="*/ 485104 h 1931832"/>
              <a:gd name="connsiteX4" fmla="*/ 970208 w 1047482"/>
              <a:gd name="connsiteY4" fmla="*/ 637504 h 1931832"/>
              <a:gd name="connsiteX5" fmla="*/ 865031 w 1047482"/>
              <a:gd name="connsiteY5" fmla="*/ 1013138 h 1931832"/>
              <a:gd name="connsiteX6" fmla="*/ 815662 w 1047482"/>
              <a:gd name="connsiteY6" fmla="*/ 1060361 h 1931832"/>
              <a:gd name="connsiteX7" fmla="*/ 766293 w 1047482"/>
              <a:gd name="connsiteY7" fmla="*/ 1163392 h 1931832"/>
              <a:gd name="connsiteX8" fmla="*/ 770586 w 1047482"/>
              <a:gd name="connsiteY8" fmla="*/ 1322231 h 1931832"/>
              <a:gd name="connsiteX9" fmla="*/ 738389 w 1047482"/>
              <a:gd name="connsiteY9" fmla="*/ 1435994 h 1931832"/>
              <a:gd name="connsiteX10" fmla="*/ 708338 w 1047482"/>
              <a:gd name="connsiteY10" fmla="*/ 1487510 h 1931832"/>
              <a:gd name="connsiteX11" fmla="*/ 570964 w 1047482"/>
              <a:gd name="connsiteY11" fmla="*/ 1575515 h 1931832"/>
              <a:gd name="connsiteX12" fmla="*/ 558084 w 1047482"/>
              <a:gd name="connsiteY12" fmla="*/ 1652789 h 1931832"/>
              <a:gd name="connsiteX13" fmla="*/ 485104 w 1047482"/>
              <a:gd name="connsiteY13" fmla="*/ 1931832 h 1931832"/>
              <a:gd name="connsiteX14" fmla="*/ 397098 w 1047482"/>
              <a:gd name="connsiteY14" fmla="*/ 1893193 h 1931832"/>
              <a:gd name="connsiteX15" fmla="*/ 319826 w 1047482"/>
              <a:gd name="connsiteY15" fmla="*/ 1863143 h 1931832"/>
              <a:gd name="connsiteX16" fmla="*/ 218940 w 1047482"/>
              <a:gd name="connsiteY16" fmla="*/ 1762259 h 1931832"/>
              <a:gd name="connsiteX17" fmla="*/ 176011 w 1047482"/>
              <a:gd name="connsiteY17" fmla="*/ 1605567 h 1931832"/>
              <a:gd name="connsiteX18" fmla="*/ 133082 w 1047482"/>
              <a:gd name="connsiteY18" fmla="*/ 1493949 h 1931832"/>
              <a:gd name="connsiteX19" fmla="*/ 8586 w 1047482"/>
              <a:gd name="connsiteY19" fmla="*/ 1317938 h 1931832"/>
              <a:gd name="connsiteX20" fmla="*/ 40783 w 1047482"/>
              <a:gd name="connsiteY20" fmla="*/ 1105437 h 1931832"/>
              <a:gd name="connsiteX21" fmla="*/ 51515 w 1047482"/>
              <a:gd name="connsiteY21" fmla="*/ 1008845 h 1931832"/>
              <a:gd name="connsiteX22" fmla="*/ 0 w 1047482"/>
              <a:gd name="connsiteY22" fmla="*/ 794197 h 1931832"/>
              <a:gd name="connsiteX23" fmla="*/ 12879 w 1047482"/>
              <a:gd name="connsiteY23" fmla="*/ 592428 h 1931832"/>
              <a:gd name="connsiteX24" fmla="*/ 62248 w 1047482"/>
              <a:gd name="connsiteY24" fmla="*/ 386366 h 1931832"/>
              <a:gd name="connsiteX25" fmla="*/ 167425 w 1047482"/>
              <a:gd name="connsiteY25" fmla="*/ 122349 h 1931832"/>
              <a:gd name="connsiteX26" fmla="*/ 225380 w 1047482"/>
              <a:gd name="connsiteY26" fmla="*/ 96592 h 1931832"/>
              <a:gd name="connsiteX27" fmla="*/ 442175 w 1047482"/>
              <a:gd name="connsiteY27" fmla="*/ 152400 h 1931832"/>
              <a:gd name="connsiteX0" fmla="*/ 442175 w 1047482"/>
              <a:gd name="connsiteY0" fmla="*/ 152400 h 1994077"/>
              <a:gd name="connsiteX1" fmla="*/ 744828 w 1047482"/>
              <a:gd name="connsiteY1" fmla="*/ 0 h 1994077"/>
              <a:gd name="connsiteX2" fmla="*/ 1047482 w 1047482"/>
              <a:gd name="connsiteY2" fmla="*/ 334851 h 1994077"/>
              <a:gd name="connsiteX3" fmla="*/ 970208 w 1047482"/>
              <a:gd name="connsiteY3" fmla="*/ 485104 h 1994077"/>
              <a:gd name="connsiteX4" fmla="*/ 970208 w 1047482"/>
              <a:gd name="connsiteY4" fmla="*/ 637504 h 1994077"/>
              <a:gd name="connsiteX5" fmla="*/ 865031 w 1047482"/>
              <a:gd name="connsiteY5" fmla="*/ 1013138 h 1994077"/>
              <a:gd name="connsiteX6" fmla="*/ 815662 w 1047482"/>
              <a:gd name="connsiteY6" fmla="*/ 1060361 h 1994077"/>
              <a:gd name="connsiteX7" fmla="*/ 766293 w 1047482"/>
              <a:gd name="connsiteY7" fmla="*/ 1163392 h 1994077"/>
              <a:gd name="connsiteX8" fmla="*/ 770586 w 1047482"/>
              <a:gd name="connsiteY8" fmla="*/ 1322231 h 1994077"/>
              <a:gd name="connsiteX9" fmla="*/ 738389 w 1047482"/>
              <a:gd name="connsiteY9" fmla="*/ 1435994 h 1994077"/>
              <a:gd name="connsiteX10" fmla="*/ 708338 w 1047482"/>
              <a:gd name="connsiteY10" fmla="*/ 1487510 h 1994077"/>
              <a:gd name="connsiteX11" fmla="*/ 570964 w 1047482"/>
              <a:gd name="connsiteY11" fmla="*/ 1575515 h 1994077"/>
              <a:gd name="connsiteX12" fmla="*/ 558084 w 1047482"/>
              <a:gd name="connsiteY12" fmla="*/ 1652789 h 1994077"/>
              <a:gd name="connsiteX13" fmla="*/ 485104 w 1047482"/>
              <a:gd name="connsiteY13" fmla="*/ 1931832 h 1994077"/>
              <a:gd name="connsiteX14" fmla="*/ 379926 w 1047482"/>
              <a:gd name="connsiteY14" fmla="*/ 1994077 h 1994077"/>
              <a:gd name="connsiteX15" fmla="*/ 319826 w 1047482"/>
              <a:gd name="connsiteY15" fmla="*/ 1863143 h 1994077"/>
              <a:gd name="connsiteX16" fmla="*/ 218940 w 1047482"/>
              <a:gd name="connsiteY16" fmla="*/ 1762259 h 1994077"/>
              <a:gd name="connsiteX17" fmla="*/ 176011 w 1047482"/>
              <a:gd name="connsiteY17" fmla="*/ 1605567 h 1994077"/>
              <a:gd name="connsiteX18" fmla="*/ 133082 w 1047482"/>
              <a:gd name="connsiteY18" fmla="*/ 1493949 h 1994077"/>
              <a:gd name="connsiteX19" fmla="*/ 8586 w 1047482"/>
              <a:gd name="connsiteY19" fmla="*/ 1317938 h 1994077"/>
              <a:gd name="connsiteX20" fmla="*/ 40783 w 1047482"/>
              <a:gd name="connsiteY20" fmla="*/ 1105437 h 1994077"/>
              <a:gd name="connsiteX21" fmla="*/ 51515 w 1047482"/>
              <a:gd name="connsiteY21" fmla="*/ 1008845 h 1994077"/>
              <a:gd name="connsiteX22" fmla="*/ 0 w 1047482"/>
              <a:gd name="connsiteY22" fmla="*/ 794197 h 1994077"/>
              <a:gd name="connsiteX23" fmla="*/ 12879 w 1047482"/>
              <a:gd name="connsiteY23" fmla="*/ 592428 h 1994077"/>
              <a:gd name="connsiteX24" fmla="*/ 62248 w 1047482"/>
              <a:gd name="connsiteY24" fmla="*/ 386366 h 1994077"/>
              <a:gd name="connsiteX25" fmla="*/ 167425 w 1047482"/>
              <a:gd name="connsiteY25" fmla="*/ 122349 h 1994077"/>
              <a:gd name="connsiteX26" fmla="*/ 225380 w 1047482"/>
              <a:gd name="connsiteY26" fmla="*/ 96592 h 1994077"/>
              <a:gd name="connsiteX27" fmla="*/ 442175 w 1047482"/>
              <a:gd name="connsiteY27" fmla="*/ 152400 h 1994077"/>
              <a:gd name="connsiteX0" fmla="*/ 442175 w 1047482"/>
              <a:gd name="connsiteY0" fmla="*/ 152400 h 1994077"/>
              <a:gd name="connsiteX1" fmla="*/ 744828 w 1047482"/>
              <a:gd name="connsiteY1" fmla="*/ 0 h 1994077"/>
              <a:gd name="connsiteX2" fmla="*/ 1047482 w 1047482"/>
              <a:gd name="connsiteY2" fmla="*/ 334851 h 1994077"/>
              <a:gd name="connsiteX3" fmla="*/ 970208 w 1047482"/>
              <a:gd name="connsiteY3" fmla="*/ 485104 h 1994077"/>
              <a:gd name="connsiteX4" fmla="*/ 970208 w 1047482"/>
              <a:gd name="connsiteY4" fmla="*/ 637504 h 1994077"/>
              <a:gd name="connsiteX5" fmla="*/ 865031 w 1047482"/>
              <a:gd name="connsiteY5" fmla="*/ 1013138 h 1994077"/>
              <a:gd name="connsiteX6" fmla="*/ 815662 w 1047482"/>
              <a:gd name="connsiteY6" fmla="*/ 1060361 h 1994077"/>
              <a:gd name="connsiteX7" fmla="*/ 766293 w 1047482"/>
              <a:gd name="connsiteY7" fmla="*/ 1163392 h 1994077"/>
              <a:gd name="connsiteX8" fmla="*/ 770586 w 1047482"/>
              <a:gd name="connsiteY8" fmla="*/ 1322231 h 1994077"/>
              <a:gd name="connsiteX9" fmla="*/ 738389 w 1047482"/>
              <a:gd name="connsiteY9" fmla="*/ 1435994 h 1994077"/>
              <a:gd name="connsiteX10" fmla="*/ 708338 w 1047482"/>
              <a:gd name="connsiteY10" fmla="*/ 1487510 h 1994077"/>
              <a:gd name="connsiteX11" fmla="*/ 570964 w 1047482"/>
              <a:gd name="connsiteY11" fmla="*/ 1575515 h 1994077"/>
              <a:gd name="connsiteX12" fmla="*/ 558084 w 1047482"/>
              <a:gd name="connsiteY12" fmla="*/ 1652789 h 1994077"/>
              <a:gd name="connsiteX13" fmla="*/ 485104 w 1047482"/>
              <a:gd name="connsiteY13" fmla="*/ 1931832 h 1994077"/>
              <a:gd name="connsiteX14" fmla="*/ 379926 w 1047482"/>
              <a:gd name="connsiteY14" fmla="*/ 1994077 h 1994077"/>
              <a:gd name="connsiteX15" fmla="*/ 431442 w 1047482"/>
              <a:gd name="connsiteY15" fmla="*/ 1957588 h 1994077"/>
              <a:gd name="connsiteX16" fmla="*/ 319826 w 1047482"/>
              <a:gd name="connsiteY16" fmla="*/ 1863143 h 1994077"/>
              <a:gd name="connsiteX17" fmla="*/ 218940 w 1047482"/>
              <a:gd name="connsiteY17" fmla="*/ 1762259 h 1994077"/>
              <a:gd name="connsiteX18" fmla="*/ 176011 w 1047482"/>
              <a:gd name="connsiteY18" fmla="*/ 1605567 h 1994077"/>
              <a:gd name="connsiteX19" fmla="*/ 133082 w 1047482"/>
              <a:gd name="connsiteY19" fmla="*/ 1493949 h 1994077"/>
              <a:gd name="connsiteX20" fmla="*/ 8586 w 1047482"/>
              <a:gd name="connsiteY20" fmla="*/ 1317938 h 1994077"/>
              <a:gd name="connsiteX21" fmla="*/ 40783 w 1047482"/>
              <a:gd name="connsiteY21" fmla="*/ 1105437 h 1994077"/>
              <a:gd name="connsiteX22" fmla="*/ 51515 w 1047482"/>
              <a:gd name="connsiteY22" fmla="*/ 1008845 h 1994077"/>
              <a:gd name="connsiteX23" fmla="*/ 0 w 1047482"/>
              <a:gd name="connsiteY23" fmla="*/ 794197 h 1994077"/>
              <a:gd name="connsiteX24" fmla="*/ 12879 w 1047482"/>
              <a:gd name="connsiteY24" fmla="*/ 592428 h 1994077"/>
              <a:gd name="connsiteX25" fmla="*/ 62248 w 1047482"/>
              <a:gd name="connsiteY25" fmla="*/ 386366 h 1994077"/>
              <a:gd name="connsiteX26" fmla="*/ 167425 w 1047482"/>
              <a:gd name="connsiteY26" fmla="*/ 122349 h 1994077"/>
              <a:gd name="connsiteX27" fmla="*/ 225380 w 1047482"/>
              <a:gd name="connsiteY27" fmla="*/ 96592 h 1994077"/>
              <a:gd name="connsiteX28" fmla="*/ 442175 w 1047482"/>
              <a:gd name="connsiteY28" fmla="*/ 152400 h 1994077"/>
              <a:gd name="connsiteX0" fmla="*/ 442175 w 1047482"/>
              <a:gd name="connsiteY0" fmla="*/ 152400 h 2028422"/>
              <a:gd name="connsiteX1" fmla="*/ 744828 w 1047482"/>
              <a:gd name="connsiteY1" fmla="*/ 0 h 2028422"/>
              <a:gd name="connsiteX2" fmla="*/ 1047482 w 1047482"/>
              <a:gd name="connsiteY2" fmla="*/ 334851 h 2028422"/>
              <a:gd name="connsiteX3" fmla="*/ 970208 w 1047482"/>
              <a:gd name="connsiteY3" fmla="*/ 485104 h 2028422"/>
              <a:gd name="connsiteX4" fmla="*/ 970208 w 1047482"/>
              <a:gd name="connsiteY4" fmla="*/ 637504 h 2028422"/>
              <a:gd name="connsiteX5" fmla="*/ 865031 w 1047482"/>
              <a:gd name="connsiteY5" fmla="*/ 1013138 h 2028422"/>
              <a:gd name="connsiteX6" fmla="*/ 815662 w 1047482"/>
              <a:gd name="connsiteY6" fmla="*/ 1060361 h 2028422"/>
              <a:gd name="connsiteX7" fmla="*/ 766293 w 1047482"/>
              <a:gd name="connsiteY7" fmla="*/ 1163392 h 2028422"/>
              <a:gd name="connsiteX8" fmla="*/ 770586 w 1047482"/>
              <a:gd name="connsiteY8" fmla="*/ 1322231 h 2028422"/>
              <a:gd name="connsiteX9" fmla="*/ 738389 w 1047482"/>
              <a:gd name="connsiteY9" fmla="*/ 1435994 h 2028422"/>
              <a:gd name="connsiteX10" fmla="*/ 708338 w 1047482"/>
              <a:gd name="connsiteY10" fmla="*/ 1487510 h 2028422"/>
              <a:gd name="connsiteX11" fmla="*/ 570964 w 1047482"/>
              <a:gd name="connsiteY11" fmla="*/ 1575515 h 2028422"/>
              <a:gd name="connsiteX12" fmla="*/ 558084 w 1047482"/>
              <a:gd name="connsiteY12" fmla="*/ 1652789 h 2028422"/>
              <a:gd name="connsiteX13" fmla="*/ 485104 w 1047482"/>
              <a:gd name="connsiteY13" fmla="*/ 1931832 h 2028422"/>
              <a:gd name="connsiteX14" fmla="*/ 379926 w 1047482"/>
              <a:gd name="connsiteY14" fmla="*/ 1994077 h 2028422"/>
              <a:gd name="connsiteX15" fmla="*/ 309092 w 1047482"/>
              <a:gd name="connsiteY15" fmla="*/ 2028422 h 2028422"/>
              <a:gd name="connsiteX16" fmla="*/ 319826 w 1047482"/>
              <a:gd name="connsiteY16" fmla="*/ 1863143 h 2028422"/>
              <a:gd name="connsiteX17" fmla="*/ 218940 w 1047482"/>
              <a:gd name="connsiteY17" fmla="*/ 1762259 h 2028422"/>
              <a:gd name="connsiteX18" fmla="*/ 176011 w 1047482"/>
              <a:gd name="connsiteY18" fmla="*/ 1605567 h 2028422"/>
              <a:gd name="connsiteX19" fmla="*/ 133082 w 1047482"/>
              <a:gd name="connsiteY19" fmla="*/ 1493949 h 2028422"/>
              <a:gd name="connsiteX20" fmla="*/ 8586 w 1047482"/>
              <a:gd name="connsiteY20" fmla="*/ 1317938 h 2028422"/>
              <a:gd name="connsiteX21" fmla="*/ 40783 w 1047482"/>
              <a:gd name="connsiteY21" fmla="*/ 1105437 h 2028422"/>
              <a:gd name="connsiteX22" fmla="*/ 51515 w 1047482"/>
              <a:gd name="connsiteY22" fmla="*/ 1008845 h 2028422"/>
              <a:gd name="connsiteX23" fmla="*/ 0 w 1047482"/>
              <a:gd name="connsiteY23" fmla="*/ 794197 h 2028422"/>
              <a:gd name="connsiteX24" fmla="*/ 12879 w 1047482"/>
              <a:gd name="connsiteY24" fmla="*/ 592428 h 2028422"/>
              <a:gd name="connsiteX25" fmla="*/ 62248 w 1047482"/>
              <a:gd name="connsiteY25" fmla="*/ 386366 h 2028422"/>
              <a:gd name="connsiteX26" fmla="*/ 167425 w 1047482"/>
              <a:gd name="connsiteY26" fmla="*/ 122349 h 2028422"/>
              <a:gd name="connsiteX27" fmla="*/ 225380 w 1047482"/>
              <a:gd name="connsiteY27" fmla="*/ 96592 h 2028422"/>
              <a:gd name="connsiteX28" fmla="*/ 442175 w 1047482"/>
              <a:gd name="connsiteY28" fmla="*/ 152400 h 2028422"/>
              <a:gd name="connsiteX0" fmla="*/ 442175 w 1047482"/>
              <a:gd name="connsiteY0" fmla="*/ 152400 h 2028422"/>
              <a:gd name="connsiteX1" fmla="*/ 744828 w 1047482"/>
              <a:gd name="connsiteY1" fmla="*/ 0 h 2028422"/>
              <a:gd name="connsiteX2" fmla="*/ 1047482 w 1047482"/>
              <a:gd name="connsiteY2" fmla="*/ 334851 h 2028422"/>
              <a:gd name="connsiteX3" fmla="*/ 970208 w 1047482"/>
              <a:gd name="connsiteY3" fmla="*/ 485104 h 2028422"/>
              <a:gd name="connsiteX4" fmla="*/ 970208 w 1047482"/>
              <a:gd name="connsiteY4" fmla="*/ 637504 h 2028422"/>
              <a:gd name="connsiteX5" fmla="*/ 865031 w 1047482"/>
              <a:gd name="connsiteY5" fmla="*/ 1013138 h 2028422"/>
              <a:gd name="connsiteX6" fmla="*/ 815662 w 1047482"/>
              <a:gd name="connsiteY6" fmla="*/ 1060361 h 2028422"/>
              <a:gd name="connsiteX7" fmla="*/ 766293 w 1047482"/>
              <a:gd name="connsiteY7" fmla="*/ 1163392 h 2028422"/>
              <a:gd name="connsiteX8" fmla="*/ 770586 w 1047482"/>
              <a:gd name="connsiteY8" fmla="*/ 1322231 h 2028422"/>
              <a:gd name="connsiteX9" fmla="*/ 738389 w 1047482"/>
              <a:gd name="connsiteY9" fmla="*/ 1435994 h 2028422"/>
              <a:gd name="connsiteX10" fmla="*/ 708338 w 1047482"/>
              <a:gd name="connsiteY10" fmla="*/ 1487510 h 2028422"/>
              <a:gd name="connsiteX11" fmla="*/ 570964 w 1047482"/>
              <a:gd name="connsiteY11" fmla="*/ 1575515 h 2028422"/>
              <a:gd name="connsiteX12" fmla="*/ 558084 w 1047482"/>
              <a:gd name="connsiteY12" fmla="*/ 1652789 h 2028422"/>
              <a:gd name="connsiteX13" fmla="*/ 485104 w 1047482"/>
              <a:gd name="connsiteY13" fmla="*/ 1931832 h 2028422"/>
              <a:gd name="connsiteX14" fmla="*/ 467931 w 1047482"/>
              <a:gd name="connsiteY14" fmla="*/ 1987638 h 2028422"/>
              <a:gd name="connsiteX15" fmla="*/ 309092 w 1047482"/>
              <a:gd name="connsiteY15" fmla="*/ 2028422 h 2028422"/>
              <a:gd name="connsiteX16" fmla="*/ 319826 w 1047482"/>
              <a:gd name="connsiteY16" fmla="*/ 1863143 h 2028422"/>
              <a:gd name="connsiteX17" fmla="*/ 218940 w 1047482"/>
              <a:gd name="connsiteY17" fmla="*/ 1762259 h 2028422"/>
              <a:gd name="connsiteX18" fmla="*/ 176011 w 1047482"/>
              <a:gd name="connsiteY18" fmla="*/ 1605567 h 2028422"/>
              <a:gd name="connsiteX19" fmla="*/ 133082 w 1047482"/>
              <a:gd name="connsiteY19" fmla="*/ 1493949 h 2028422"/>
              <a:gd name="connsiteX20" fmla="*/ 8586 w 1047482"/>
              <a:gd name="connsiteY20" fmla="*/ 1317938 h 2028422"/>
              <a:gd name="connsiteX21" fmla="*/ 40783 w 1047482"/>
              <a:gd name="connsiteY21" fmla="*/ 1105437 h 2028422"/>
              <a:gd name="connsiteX22" fmla="*/ 51515 w 1047482"/>
              <a:gd name="connsiteY22" fmla="*/ 1008845 h 2028422"/>
              <a:gd name="connsiteX23" fmla="*/ 0 w 1047482"/>
              <a:gd name="connsiteY23" fmla="*/ 794197 h 2028422"/>
              <a:gd name="connsiteX24" fmla="*/ 12879 w 1047482"/>
              <a:gd name="connsiteY24" fmla="*/ 592428 h 2028422"/>
              <a:gd name="connsiteX25" fmla="*/ 62248 w 1047482"/>
              <a:gd name="connsiteY25" fmla="*/ 386366 h 2028422"/>
              <a:gd name="connsiteX26" fmla="*/ 167425 w 1047482"/>
              <a:gd name="connsiteY26" fmla="*/ 122349 h 2028422"/>
              <a:gd name="connsiteX27" fmla="*/ 225380 w 1047482"/>
              <a:gd name="connsiteY27" fmla="*/ 96592 h 2028422"/>
              <a:gd name="connsiteX28" fmla="*/ 442175 w 1047482"/>
              <a:gd name="connsiteY28" fmla="*/ 152400 h 2028422"/>
              <a:gd name="connsiteX0" fmla="*/ 442175 w 1047482"/>
              <a:gd name="connsiteY0" fmla="*/ 152400 h 1987638"/>
              <a:gd name="connsiteX1" fmla="*/ 744828 w 1047482"/>
              <a:gd name="connsiteY1" fmla="*/ 0 h 1987638"/>
              <a:gd name="connsiteX2" fmla="*/ 1047482 w 1047482"/>
              <a:gd name="connsiteY2" fmla="*/ 334851 h 1987638"/>
              <a:gd name="connsiteX3" fmla="*/ 970208 w 1047482"/>
              <a:gd name="connsiteY3" fmla="*/ 485104 h 1987638"/>
              <a:gd name="connsiteX4" fmla="*/ 970208 w 1047482"/>
              <a:gd name="connsiteY4" fmla="*/ 637504 h 1987638"/>
              <a:gd name="connsiteX5" fmla="*/ 865031 w 1047482"/>
              <a:gd name="connsiteY5" fmla="*/ 1013138 h 1987638"/>
              <a:gd name="connsiteX6" fmla="*/ 815662 w 1047482"/>
              <a:gd name="connsiteY6" fmla="*/ 1060361 h 1987638"/>
              <a:gd name="connsiteX7" fmla="*/ 766293 w 1047482"/>
              <a:gd name="connsiteY7" fmla="*/ 1163392 h 1987638"/>
              <a:gd name="connsiteX8" fmla="*/ 770586 w 1047482"/>
              <a:gd name="connsiteY8" fmla="*/ 1322231 h 1987638"/>
              <a:gd name="connsiteX9" fmla="*/ 738389 w 1047482"/>
              <a:gd name="connsiteY9" fmla="*/ 1435994 h 1987638"/>
              <a:gd name="connsiteX10" fmla="*/ 708338 w 1047482"/>
              <a:gd name="connsiteY10" fmla="*/ 1487510 h 1987638"/>
              <a:gd name="connsiteX11" fmla="*/ 570964 w 1047482"/>
              <a:gd name="connsiteY11" fmla="*/ 1575515 h 1987638"/>
              <a:gd name="connsiteX12" fmla="*/ 558084 w 1047482"/>
              <a:gd name="connsiteY12" fmla="*/ 1652789 h 1987638"/>
              <a:gd name="connsiteX13" fmla="*/ 485104 w 1047482"/>
              <a:gd name="connsiteY13" fmla="*/ 1931832 h 1987638"/>
              <a:gd name="connsiteX14" fmla="*/ 467931 w 1047482"/>
              <a:gd name="connsiteY14" fmla="*/ 1987638 h 1987638"/>
              <a:gd name="connsiteX15" fmla="*/ 354168 w 1047482"/>
              <a:gd name="connsiteY15" fmla="*/ 1972613 h 1987638"/>
              <a:gd name="connsiteX16" fmla="*/ 319826 w 1047482"/>
              <a:gd name="connsiteY16" fmla="*/ 1863143 h 1987638"/>
              <a:gd name="connsiteX17" fmla="*/ 218940 w 1047482"/>
              <a:gd name="connsiteY17" fmla="*/ 1762259 h 1987638"/>
              <a:gd name="connsiteX18" fmla="*/ 176011 w 1047482"/>
              <a:gd name="connsiteY18" fmla="*/ 1605567 h 1987638"/>
              <a:gd name="connsiteX19" fmla="*/ 133082 w 1047482"/>
              <a:gd name="connsiteY19" fmla="*/ 1493949 h 1987638"/>
              <a:gd name="connsiteX20" fmla="*/ 8586 w 1047482"/>
              <a:gd name="connsiteY20" fmla="*/ 1317938 h 1987638"/>
              <a:gd name="connsiteX21" fmla="*/ 40783 w 1047482"/>
              <a:gd name="connsiteY21" fmla="*/ 1105437 h 1987638"/>
              <a:gd name="connsiteX22" fmla="*/ 51515 w 1047482"/>
              <a:gd name="connsiteY22" fmla="*/ 1008845 h 1987638"/>
              <a:gd name="connsiteX23" fmla="*/ 0 w 1047482"/>
              <a:gd name="connsiteY23" fmla="*/ 794197 h 1987638"/>
              <a:gd name="connsiteX24" fmla="*/ 12879 w 1047482"/>
              <a:gd name="connsiteY24" fmla="*/ 592428 h 1987638"/>
              <a:gd name="connsiteX25" fmla="*/ 62248 w 1047482"/>
              <a:gd name="connsiteY25" fmla="*/ 386366 h 1987638"/>
              <a:gd name="connsiteX26" fmla="*/ 167425 w 1047482"/>
              <a:gd name="connsiteY26" fmla="*/ 122349 h 1987638"/>
              <a:gd name="connsiteX27" fmla="*/ 225380 w 1047482"/>
              <a:gd name="connsiteY27" fmla="*/ 96592 h 1987638"/>
              <a:gd name="connsiteX28" fmla="*/ 442175 w 1047482"/>
              <a:gd name="connsiteY28" fmla="*/ 152400 h 1987638"/>
              <a:gd name="connsiteX0" fmla="*/ 442175 w 1047482"/>
              <a:gd name="connsiteY0" fmla="*/ 152400 h 1987638"/>
              <a:gd name="connsiteX1" fmla="*/ 744828 w 1047482"/>
              <a:gd name="connsiteY1" fmla="*/ 0 h 1987638"/>
              <a:gd name="connsiteX2" fmla="*/ 1047482 w 1047482"/>
              <a:gd name="connsiteY2" fmla="*/ 334851 h 1987638"/>
              <a:gd name="connsiteX3" fmla="*/ 970208 w 1047482"/>
              <a:gd name="connsiteY3" fmla="*/ 485104 h 1987638"/>
              <a:gd name="connsiteX4" fmla="*/ 970208 w 1047482"/>
              <a:gd name="connsiteY4" fmla="*/ 637504 h 1987638"/>
              <a:gd name="connsiteX5" fmla="*/ 865031 w 1047482"/>
              <a:gd name="connsiteY5" fmla="*/ 1013138 h 1987638"/>
              <a:gd name="connsiteX6" fmla="*/ 815662 w 1047482"/>
              <a:gd name="connsiteY6" fmla="*/ 1060361 h 1987638"/>
              <a:gd name="connsiteX7" fmla="*/ 766293 w 1047482"/>
              <a:gd name="connsiteY7" fmla="*/ 1163392 h 1987638"/>
              <a:gd name="connsiteX8" fmla="*/ 770586 w 1047482"/>
              <a:gd name="connsiteY8" fmla="*/ 1322231 h 1987638"/>
              <a:gd name="connsiteX9" fmla="*/ 738389 w 1047482"/>
              <a:gd name="connsiteY9" fmla="*/ 1435994 h 1987638"/>
              <a:gd name="connsiteX10" fmla="*/ 708338 w 1047482"/>
              <a:gd name="connsiteY10" fmla="*/ 1487510 h 1987638"/>
              <a:gd name="connsiteX11" fmla="*/ 570964 w 1047482"/>
              <a:gd name="connsiteY11" fmla="*/ 1575515 h 1987638"/>
              <a:gd name="connsiteX12" fmla="*/ 558084 w 1047482"/>
              <a:gd name="connsiteY12" fmla="*/ 1652789 h 1987638"/>
              <a:gd name="connsiteX13" fmla="*/ 485104 w 1047482"/>
              <a:gd name="connsiteY13" fmla="*/ 1931832 h 1987638"/>
              <a:gd name="connsiteX14" fmla="*/ 467931 w 1047482"/>
              <a:gd name="connsiteY14" fmla="*/ 1987638 h 1987638"/>
              <a:gd name="connsiteX15" fmla="*/ 399244 w 1047482"/>
              <a:gd name="connsiteY15" fmla="*/ 1972613 h 1987638"/>
              <a:gd name="connsiteX16" fmla="*/ 319826 w 1047482"/>
              <a:gd name="connsiteY16" fmla="*/ 1863143 h 1987638"/>
              <a:gd name="connsiteX17" fmla="*/ 218940 w 1047482"/>
              <a:gd name="connsiteY17" fmla="*/ 1762259 h 1987638"/>
              <a:gd name="connsiteX18" fmla="*/ 176011 w 1047482"/>
              <a:gd name="connsiteY18" fmla="*/ 1605567 h 1987638"/>
              <a:gd name="connsiteX19" fmla="*/ 133082 w 1047482"/>
              <a:gd name="connsiteY19" fmla="*/ 1493949 h 1987638"/>
              <a:gd name="connsiteX20" fmla="*/ 8586 w 1047482"/>
              <a:gd name="connsiteY20" fmla="*/ 1317938 h 1987638"/>
              <a:gd name="connsiteX21" fmla="*/ 40783 w 1047482"/>
              <a:gd name="connsiteY21" fmla="*/ 1105437 h 1987638"/>
              <a:gd name="connsiteX22" fmla="*/ 51515 w 1047482"/>
              <a:gd name="connsiteY22" fmla="*/ 1008845 h 1987638"/>
              <a:gd name="connsiteX23" fmla="*/ 0 w 1047482"/>
              <a:gd name="connsiteY23" fmla="*/ 794197 h 1987638"/>
              <a:gd name="connsiteX24" fmla="*/ 12879 w 1047482"/>
              <a:gd name="connsiteY24" fmla="*/ 592428 h 1987638"/>
              <a:gd name="connsiteX25" fmla="*/ 62248 w 1047482"/>
              <a:gd name="connsiteY25" fmla="*/ 386366 h 1987638"/>
              <a:gd name="connsiteX26" fmla="*/ 167425 w 1047482"/>
              <a:gd name="connsiteY26" fmla="*/ 122349 h 1987638"/>
              <a:gd name="connsiteX27" fmla="*/ 225380 w 1047482"/>
              <a:gd name="connsiteY27" fmla="*/ 96592 h 1987638"/>
              <a:gd name="connsiteX28" fmla="*/ 442175 w 1047482"/>
              <a:gd name="connsiteY28" fmla="*/ 152400 h 1987638"/>
              <a:gd name="connsiteX0" fmla="*/ 442175 w 1047482"/>
              <a:gd name="connsiteY0" fmla="*/ 152400 h 1987638"/>
              <a:gd name="connsiteX1" fmla="*/ 744828 w 1047482"/>
              <a:gd name="connsiteY1" fmla="*/ 0 h 1987638"/>
              <a:gd name="connsiteX2" fmla="*/ 1047482 w 1047482"/>
              <a:gd name="connsiteY2" fmla="*/ 334851 h 1987638"/>
              <a:gd name="connsiteX3" fmla="*/ 970208 w 1047482"/>
              <a:gd name="connsiteY3" fmla="*/ 485104 h 1987638"/>
              <a:gd name="connsiteX4" fmla="*/ 970208 w 1047482"/>
              <a:gd name="connsiteY4" fmla="*/ 637504 h 1987638"/>
              <a:gd name="connsiteX5" fmla="*/ 865031 w 1047482"/>
              <a:gd name="connsiteY5" fmla="*/ 1013138 h 1987638"/>
              <a:gd name="connsiteX6" fmla="*/ 815662 w 1047482"/>
              <a:gd name="connsiteY6" fmla="*/ 1060361 h 1987638"/>
              <a:gd name="connsiteX7" fmla="*/ 766293 w 1047482"/>
              <a:gd name="connsiteY7" fmla="*/ 1163392 h 1987638"/>
              <a:gd name="connsiteX8" fmla="*/ 770586 w 1047482"/>
              <a:gd name="connsiteY8" fmla="*/ 1322231 h 1987638"/>
              <a:gd name="connsiteX9" fmla="*/ 738389 w 1047482"/>
              <a:gd name="connsiteY9" fmla="*/ 1435994 h 1987638"/>
              <a:gd name="connsiteX10" fmla="*/ 708338 w 1047482"/>
              <a:gd name="connsiteY10" fmla="*/ 1487510 h 1987638"/>
              <a:gd name="connsiteX11" fmla="*/ 570964 w 1047482"/>
              <a:gd name="connsiteY11" fmla="*/ 1575515 h 1987638"/>
              <a:gd name="connsiteX12" fmla="*/ 485104 w 1047482"/>
              <a:gd name="connsiteY12" fmla="*/ 1931832 h 1987638"/>
              <a:gd name="connsiteX13" fmla="*/ 467931 w 1047482"/>
              <a:gd name="connsiteY13" fmla="*/ 1987638 h 1987638"/>
              <a:gd name="connsiteX14" fmla="*/ 399244 w 1047482"/>
              <a:gd name="connsiteY14" fmla="*/ 1972613 h 1987638"/>
              <a:gd name="connsiteX15" fmla="*/ 319826 w 1047482"/>
              <a:gd name="connsiteY15" fmla="*/ 1863143 h 1987638"/>
              <a:gd name="connsiteX16" fmla="*/ 218940 w 1047482"/>
              <a:gd name="connsiteY16" fmla="*/ 1762259 h 1987638"/>
              <a:gd name="connsiteX17" fmla="*/ 176011 w 1047482"/>
              <a:gd name="connsiteY17" fmla="*/ 1605567 h 1987638"/>
              <a:gd name="connsiteX18" fmla="*/ 133082 w 1047482"/>
              <a:gd name="connsiteY18" fmla="*/ 1493949 h 1987638"/>
              <a:gd name="connsiteX19" fmla="*/ 8586 w 1047482"/>
              <a:gd name="connsiteY19" fmla="*/ 1317938 h 1987638"/>
              <a:gd name="connsiteX20" fmla="*/ 40783 w 1047482"/>
              <a:gd name="connsiteY20" fmla="*/ 1105437 h 1987638"/>
              <a:gd name="connsiteX21" fmla="*/ 51515 w 1047482"/>
              <a:gd name="connsiteY21" fmla="*/ 1008845 h 1987638"/>
              <a:gd name="connsiteX22" fmla="*/ 0 w 1047482"/>
              <a:gd name="connsiteY22" fmla="*/ 794197 h 1987638"/>
              <a:gd name="connsiteX23" fmla="*/ 12879 w 1047482"/>
              <a:gd name="connsiteY23" fmla="*/ 592428 h 1987638"/>
              <a:gd name="connsiteX24" fmla="*/ 62248 w 1047482"/>
              <a:gd name="connsiteY24" fmla="*/ 386366 h 1987638"/>
              <a:gd name="connsiteX25" fmla="*/ 167425 w 1047482"/>
              <a:gd name="connsiteY25" fmla="*/ 122349 h 1987638"/>
              <a:gd name="connsiteX26" fmla="*/ 225380 w 1047482"/>
              <a:gd name="connsiteY26" fmla="*/ 96592 h 1987638"/>
              <a:gd name="connsiteX27" fmla="*/ 442175 w 1047482"/>
              <a:gd name="connsiteY27" fmla="*/ 152400 h 1987638"/>
              <a:gd name="connsiteX0" fmla="*/ 442175 w 1047482"/>
              <a:gd name="connsiteY0" fmla="*/ 152400 h 1987638"/>
              <a:gd name="connsiteX1" fmla="*/ 744828 w 1047482"/>
              <a:gd name="connsiteY1" fmla="*/ 0 h 1987638"/>
              <a:gd name="connsiteX2" fmla="*/ 1047482 w 1047482"/>
              <a:gd name="connsiteY2" fmla="*/ 334851 h 1987638"/>
              <a:gd name="connsiteX3" fmla="*/ 970208 w 1047482"/>
              <a:gd name="connsiteY3" fmla="*/ 485104 h 1987638"/>
              <a:gd name="connsiteX4" fmla="*/ 970208 w 1047482"/>
              <a:gd name="connsiteY4" fmla="*/ 637504 h 1987638"/>
              <a:gd name="connsiteX5" fmla="*/ 865031 w 1047482"/>
              <a:gd name="connsiteY5" fmla="*/ 1013138 h 1987638"/>
              <a:gd name="connsiteX6" fmla="*/ 815662 w 1047482"/>
              <a:gd name="connsiteY6" fmla="*/ 1060361 h 1987638"/>
              <a:gd name="connsiteX7" fmla="*/ 766293 w 1047482"/>
              <a:gd name="connsiteY7" fmla="*/ 1163392 h 1987638"/>
              <a:gd name="connsiteX8" fmla="*/ 770586 w 1047482"/>
              <a:gd name="connsiteY8" fmla="*/ 1322231 h 1987638"/>
              <a:gd name="connsiteX9" fmla="*/ 738389 w 1047482"/>
              <a:gd name="connsiteY9" fmla="*/ 1435994 h 1987638"/>
              <a:gd name="connsiteX10" fmla="*/ 708338 w 1047482"/>
              <a:gd name="connsiteY10" fmla="*/ 1487510 h 1987638"/>
              <a:gd name="connsiteX11" fmla="*/ 570964 w 1047482"/>
              <a:gd name="connsiteY11" fmla="*/ 1575515 h 1987638"/>
              <a:gd name="connsiteX12" fmla="*/ 529602 w 1047482"/>
              <a:gd name="connsiteY12" fmla="*/ 1731328 h 1987638"/>
              <a:gd name="connsiteX13" fmla="*/ 485104 w 1047482"/>
              <a:gd name="connsiteY13" fmla="*/ 1931832 h 1987638"/>
              <a:gd name="connsiteX14" fmla="*/ 467931 w 1047482"/>
              <a:gd name="connsiteY14" fmla="*/ 1987638 h 1987638"/>
              <a:gd name="connsiteX15" fmla="*/ 399244 w 1047482"/>
              <a:gd name="connsiteY15" fmla="*/ 1972613 h 1987638"/>
              <a:gd name="connsiteX16" fmla="*/ 319826 w 1047482"/>
              <a:gd name="connsiteY16" fmla="*/ 1863143 h 1987638"/>
              <a:gd name="connsiteX17" fmla="*/ 218940 w 1047482"/>
              <a:gd name="connsiteY17" fmla="*/ 1762259 h 1987638"/>
              <a:gd name="connsiteX18" fmla="*/ 176011 w 1047482"/>
              <a:gd name="connsiteY18" fmla="*/ 1605567 h 1987638"/>
              <a:gd name="connsiteX19" fmla="*/ 133082 w 1047482"/>
              <a:gd name="connsiteY19" fmla="*/ 1493949 h 1987638"/>
              <a:gd name="connsiteX20" fmla="*/ 8586 w 1047482"/>
              <a:gd name="connsiteY20" fmla="*/ 1317938 h 1987638"/>
              <a:gd name="connsiteX21" fmla="*/ 40783 w 1047482"/>
              <a:gd name="connsiteY21" fmla="*/ 1105437 h 1987638"/>
              <a:gd name="connsiteX22" fmla="*/ 51515 w 1047482"/>
              <a:gd name="connsiteY22" fmla="*/ 1008845 h 1987638"/>
              <a:gd name="connsiteX23" fmla="*/ 0 w 1047482"/>
              <a:gd name="connsiteY23" fmla="*/ 794197 h 1987638"/>
              <a:gd name="connsiteX24" fmla="*/ 12879 w 1047482"/>
              <a:gd name="connsiteY24" fmla="*/ 592428 h 1987638"/>
              <a:gd name="connsiteX25" fmla="*/ 62248 w 1047482"/>
              <a:gd name="connsiteY25" fmla="*/ 386366 h 1987638"/>
              <a:gd name="connsiteX26" fmla="*/ 167425 w 1047482"/>
              <a:gd name="connsiteY26" fmla="*/ 122349 h 1987638"/>
              <a:gd name="connsiteX27" fmla="*/ 225380 w 1047482"/>
              <a:gd name="connsiteY27" fmla="*/ 96592 h 1987638"/>
              <a:gd name="connsiteX28" fmla="*/ 442175 w 1047482"/>
              <a:gd name="connsiteY28" fmla="*/ 152400 h 1987638"/>
              <a:gd name="connsiteX0" fmla="*/ 442175 w 1047482"/>
              <a:gd name="connsiteY0" fmla="*/ 152400 h 1987638"/>
              <a:gd name="connsiteX1" fmla="*/ 744828 w 1047482"/>
              <a:gd name="connsiteY1" fmla="*/ 0 h 1987638"/>
              <a:gd name="connsiteX2" fmla="*/ 1047482 w 1047482"/>
              <a:gd name="connsiteY2" fmla="*/ 334851 h 1987638"/>
              <a:gd name="connsiteX3" fmla="*/ 970208 w 1047482"/>
              <a:gd name="connsiteY3" fmla="*/ 485104 h 1987638"/>
              <a:gd name="connsiteX4" fmla="*/ 970208 w 1047482"/>
              <a:gd name="connsiteY4" fmla="*/ 637504 h 1987638"/>
              <a:gd name="connsiteX5" fmla="*/ 865031 w 1047482"/>
              <a:gd name="connsiteY5" fmla="*/ 1013138 h 1987638"/>
              <a:gd name="connsiteX6" fmla="*/ 815662 w 1047482"/>
              <a:gd name="connsiteY6" fmla="*/ 1060361 h 1987638"/>
              <a:gd name="connsiteX7" fmla="*/ 766293 w 1047482"/>
              <a:gd name="connsiteY7" fmla="*/ 1163392 h 1987638"/>
              <a:gd name="connsiteX8" fmla="*/ 770586 w 1047482"/>
              <a:gd name="connsiteY8" fmla="*/ 1322231 h 1987638"/>
              <a:gd name="connsiteX9" fmla="*/ 738389 w 1047482"/>
              <a:gd name="connsiteY9" fmla="*/ 1435994 h 1987638"/>
              <a:gd name="connsiteX10" fmla="*/ 708338 w 1047482"/>
              <a:gd name="connsiteY10" fmla="*/ 1487510 h 1987638"/>
              <a:gd name="connsiteX11" fmla="*/ 570964 w 1047482"/>
              <a:gd name="connsiteY11" fmla="*/ 1575515 h 1987638"/>
              <a:gd name="connsiteX12" fmla="*/ 558658 w 1047482"/>
              <a:gd name="connsiteY12" fmla="*/ 1715945 h 1987638"/>
              <a:gd name="connsiteX13" fmla="*/ 485104 w 1047482"/>
              <a:gd name="connsiteY13" fmla="*/ 1931832 h 1987638"/>
              <a:gd name="connsiteX14" fmla="*/ 467931 w 1047482"/>
              <a:gd name="connsiteY14" fmla="*/ 1987638 h 1987638"/>
              <a:gd name="connsiteX15" fmla="*/ 399244 w 1047482"/>
              <a:gd name="connsiteY15" fmla="*/ 1972613 h 1987638"/>
              <a:gd name="connsiteX16" fmla="*/ 319826 w 1047482"/>
              <a:gd name="connsiteY16" fmla="*/ 1863143 h 1987638"/>
              <a:gd name="connsiteX17" fmla="*/ 218940 w 1047482"/>
              <a:gd name="connsiteY17" fmla="*/ 1762259 h 1987638"/>
              <a:gd name="connsiteX18" fmla="*/ 176011 w 1047482"/>
              <a:gd name="connsiteY18" fmla="*/ 1605567 h 1987638"/>
              <a:gd name="connsiteX19" fmla="*/ 133082 w 1047482"/>
              <a:gd name="connsiteY19" fmla="*/ 1493949 h 1987638"/>
              <a:gd name="connsiteX20" fmla="*/ 8586 w 1047482"/>
              <a:gd name="connsiteY20" fmla="*/ 1317938 h 1987638"/>
              <a:gd name="connsiteX21" fmla="*/ 40783 w 1047482"/>
              <a:gd name="connsiteY21" fmla="*/ 1105437 h 1987638"/>
              <a:gd name="connsiteX22" fmla="*/ 51515 w 1047482"/>
              <a:gd name="connsiteY22" fmla="*/ 1008845 h 1987638"/>
              <a:gd name="connsiteX23" fmla="*/ 0 w 1047482"/>
              <a:gd name="connsiteY23" fmla="*/ 794197 h 1987638"/>
              <a:gd name="connsiteX24" fmla="*/ 12879 w 1047482"/>
              <a:gd name="connsiteY24" fmla="*/ 592428 h 1987638"/>
              <a:gd name="connsiteX25" fmla="*/ 62248 w 1047482"/>
              <a:gd name="connsiteY25" fmla="*/ 386366 h 1987638"/>
              <a:gd name="connsiteX26" fmla="*/ 167425 w 1047482"/>
              <a:gd name="connsiteY26" fmla="*/ 122349 h 1987638"/>
              <a:gd name="connsiteX27" fmla="*/ 225380 w 1047482"/>
              <a:gd name="connsiteY27" fmla="*/ 96592 h 1987638"/>
              <a:gd name="connsiteX28" fmla="*/ 442175 w 1047482"/>
              <a:gd name="connsiteY28" fmla="*/ 152400 h 1987638"/>
              <a:gd name="connsiteX0" fmla="*/ 442175 w 1047482"/>
              <a:gd name="connsiteY0" fmla="*/ 152400 h 1987638"/>
              <a:gd name="connsiteX1" fmla="*/ 744828 w 1047482"/>
              <a:gd name="connsiteY1" fmla="*/ 0 h 1987638"/>
              <a:gd name="connsiteX2" fmla="*/ 1047482 w 1047482"/>
              <a:gd name="connsiteY2" fmla="*/ 334851 h 1987638"/>
              <a:gd name="connsiteX3" fmla="*/ 970208 w 1047482"/>
              <a:gd name="connsiteY3" fmla="*/ 485104 h 1987638"/>
              <a:gd name="connsiteX4" fmla="*/ 970208 w 1047482"/>
              <a:gd name="connsiteY4" fmla="*/ 637504 h 1987638"/>
              <a:gd name="connsiteX5" fmla="*/ 865031 w 1047482"/>
              <a:gd name="connsiteY5" fmla="*/ 1013138 h 1987638"/>
              <a:gd name="connsiteX6" fmla="*/ 815662 w 1047482"/>
              <a:gd name="connsiteY6" fmla="*/ 1060361 h 1987638"/>
              <a:gd name="connsiteX7" fmla="*/ 766293 w 1047482"/>
              <a:gd name="connsiteY7" fmla="*/ 1163392 h 1987638"/>
              <a:gd name="connsiteX8" fmla="*/ 770586 w 1047482"/>
              <a:gd name="connsiteY8" fmla="*/ 1322231 h 1987638"/>
              <a:gd name="connsiteX9" fmla="*/ 738389 w 1047482"/>
              <a:gd name="connsiteY9" fmla="*/ 1435994 h 1987638"/>
              <a:gd name="connsiteX10" fmla="*/ 708338 w 1047482"/>
              <a:gd name="connsiteY10" fmla="*/ 1487510 h 1987638"/>
              <a:gd name="connsiteX11" fmla="*/ 570964 w 1047482"/>
              <a:gd name="connsiteY11" fmla="*/ 1575515 h 1987638"/>
              <a:gd name="connsiteX12" fmla="*/ 558658 w 1047482"/>
              <a:gd name="connsiteY12" fmla="*/ 1715945 h 1987638"/>
              <a:gd name="connsiteX13" fmla="*/ 509033 w 1047482"/>
              <a:gd name="connsiteY13" fmla="*/ 1904486 h 1987638"/>
              <a:gd name="connsiteX14" fmla="*/ 467931 w 1047482"/>
              <a:gd name="connsiteY14" fmla="*/ 1987638 h 1987638"/>
              <a:gd name="connsiteX15" fmla="*/ 399244 w 1047482"/>
              <a:gd name="connsiteY15" fmla="*/ 1972613 h 1987638"/>
              <a:gd name="connsiteX16" fmla="*/ 319826 w 1047482"/>
              <a:gd name="connsiteY16" fmla="*/ 1863143 h 1987638"/>
              <a:gd name="connsiteX17" fmla="*/ 218940 w 1047482"/>
              <a:gd name="connsiteY17" fmla="*/ 1762259 h 1987638"/>
              <a:gd name="connsiteX18" fmla="*/ 176011 w 1047482"/>
              <a:gd name="connsiteY18" fmla="*/ 1605567 h 1987638"/>
              <a:gd name="connsiteX19" fmla="*/ 133082 w 1047482"/>
              <a:gd name="connsiteY19" fmla="*/ 1493949 h 1987638"/>
              <a:gd name="connsiteX20" fmla="*/ 8586 w 1047482"/>
              <a:gd name="connsiteY20" fmla="*/ 1317938 h 1987638"/>
              <a:gd name="connsiteX21" fmla="*/ 40783 w 1047482"/>
              <a:gd name="connsiteY21" fmla="*/ 1105437 h 1987638"/>
              <a:gd name="connsiteX22" fmla="*/ 51515 w 1047482"/>
              <a:gd name="connsiteY22" fmla="*/ 1008845 h 1987638"/>
              <a:gd name="connsiteX23" fmla="*/ 0 w 1047482"/>
              <a:gd name="connsiteY23" fmla="*/ 794197 h 1987638"/>
              <a:gd name="connsiteX24" fmla="*/ 12879 w 1047482"/>
              <a:gd name="connsiteY24" fmla="*/ 592428 h 1987638"/>
              <a:gd name="connsiteX25" fmla="*/ 62248 w 1047482"/>
              <a:gd name="connsiteY25" fmla="*/ 386366 h 1987638"/>
              <a:gd name="connsiteX26" fmla="*/ 167425 w 1047482"/>
              <a:gd name="connsiteY26" fmla="*/ 122349 h 1987638"/>
              <a:gd name="connsiteX27" fmla="*/ 225380 w 1047482"/>
              <a:gd name="connsiteY27" fmla="*/ 96592 h 1987638"/>
              <a:gd name="connsiteX28" fmla="*/ 442175 w 1047482"/>
              <a:gd name="connsiteY28" fmla="*/ 152400 h 1987638"/>
              <a:gd name="connsiteX0" fmla="*/ 442175 w 1047482"/>
              <a:gd name="connsiteY0" fmla="*/ 152400 h 1987638"/>
              <a:gd name="connsiteX1" fmla="*/ 744828 w 1047482"/>
              <a:gd name="connsiteY1" fmla="*/ 0 h 1987638"/>
              <a:gd name="connsiteX2" fmla="*/ 1047482 w 1047482"/>
              <a:gd name="connsiteY2" fmla="*/ 334851 h 1987638"/>
              <a:gd name="connsiteX3" fmla="*/ 970208 w 1047482"/>
              <a:gd name="connsiteY3" fmla="*/ 485104 h 1987638"/>
              <a:gd name="connsiteX4" fmla="*/ 970208 w 1047482"/>
              <a:gd name="connsiteY4" fmla="*/ 637504 h 1987638"/>
              <a:gd name="connsiteX5" fmla="*/ 865031 w 1047482"/>
              <a:gd name="connsiteY5" fmla="*/ 1013138 h 1987638"/>
              <a:gd name="connsiteX6" fmla="*/ 815662 w 1047482"/>
              <a:gd name="connsiteY6" fmla="*/ 1060361 h 1987638"/>
              <a:gd name="connsiteX7" fmla="*/ 766293 w 1047482"/>
              <a:gd name="connsiteY7" fmla="*/ 1163392 h 1987638"/>
              <a:gd name="connsiteX8" fmla="*/ 770586 w 1047482"/>
              <a:gd name="connsiteY8" fmla="*/ 1322231 h 1987638"/>
              <a:gd name="connsiteX9" fmla="*/ 738389 w 1047482"/>
              <a:gd name="connsiteY9" fmla="*/ 1435994 h 1987638"/>
              <a:gd name="connsiteX10" fmla="*/ 708338 w 1047482"/>
              <a:gd name="connsiteY10" fmla="*/ 1487510 h 1987638"/>
              <a:gd name="connsiteX11" fmla="*/ 593183 w 1047482"/>
              <a:gd name="connsiteY11" fmla="*/ 1572096 h 1987638"/>
              <a:gd name="connsiteX12" fmla="*/ 558658 w 1047482"/>
              <a:gd name="connsiteY12" fmla="*/ 1715945 h 1987638"/>
              <a:gd name="connsiteX13" fmla="*/ 509033 w 1047482"/>
              <a:gd name="connsiteY13" fmla="*/ 1904486 h 1987638"/>
              <a:gd name="connsiteX14" fmla="*/ 467931 w 1047482"/>
              <a:gd name="connsiteY14" fmla="*/ 1987638 h 1987638"/>
              <a:gd name="connsiteX15" fmla="*/ 399244 w 1047482"/>
              <a:gd name="connsiteY15" fmla="*/ 1972613 h 1987638"/>
              <a:gd name="connsiteX16" fmla="*/ 319826 w 1047482"/>
              <a:gd name="connsiteY16" fmla="*/ 1863143 h 1987638"/>
              <a:gd name="connsiteX17" fmla="*/ 218940 w 1047482"/>
              <a:gd name="connsiteY17" fmla="*/ 1762259 h 1987638"/>
              <a:gd name="connsiteX18" fmla="*/ 176011 w 1047482"/>
              <a:gd name="connsiteY18" fmla="*/ 1605567 h 1987638"/>
              <a:gd name="connsiteX19" fmla="*/ 133082 w 1047482"/>
              <a:gd name="connsiteY19" fmla="*/ 1493949 h 1987638"/>
              <a:gd name="connsiteX20" fmla="*/ 8586 w 1047482"/>
              <a:gd name="connsiteY20" fmla="*/ 1317938 h 1987638"/>
              <a:gd name="connsiteX21" fmla="*/ 40783 w 1047482"/>
              <a:gd name="connsiteY21" fmla="*/ 1105437 h 1987638"/>
              <a:gd name="connsiteX22" fmla="*/ 51515 w 1047482"/>
              <a:gd name="connsiteY22" fmla="*/ 1008845 h 1987638"/>
              <a:gd name="connsiteX23" fmla="*/ 0 w 1047482"/>
              <a:gd name="connsiteY23" fmla="*/ 794197 h 1987638"/>
              <a:gd name="connsiteX24" fmla="*/ 12879 w 1047482"/>
              <a:gd name="connsiteY24" fmla="*/ 592428 h 1987638"/>
              <a:gd name="connsiteX25" fmla="*/ 62248 w 1047482"/>
              <a:gd name="connsiteY25" fmla="*/ 386366 h 1987638"/>
              <a:gd name="connsiteX26" fmla="*/ 167425 w 1047482"/>
              <a:gd name="connsiteY26" fmla="*/ 122349 h 1987638"/>
              <a:gd name="connsiteX27" fmla="*/ 225380 w 1047482"/>
              <a:gd name="connsiteY27" fmla="*/ 96592 h 1987638"/>
              <a:gd name="connsiteX28" fmla="*/ 442175 w 1047482"/>
              <a:gd name="connsiteY28" fmla="*/ 152400 h 198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7482" h="1987638">
                <a:moveTo>
                  <a:pt x="442175" y="152400"/>
                </a:moveTo>
                <a:lnTo>
                  <a:pt x="744828" y="0"/>
                </a:lnTo>
                <a:lnTo>
                  <a:pt x="1047482" y="334851"/>
                </a:lnTo>
                <a:lnTo>
                  <a:pt x="970208" y="485104"/>
                </a:lnTo>
                <a:lnTo>
                  <a:pt x="970208" y="637504"/>
                </a:lnTo>
                <a:lnTo>
                  <a:pt x="865031" y="1013138"/>
                </a:lnTo>
                <a:lnTo>
                  <a:pt x="815662" y="1060361"/>
                </a:lnTo>
                <a:lnTo>
                  <a:pt x="766293" y="1163392"/>
                </a:lnTo>
                <a:lnTo>
                  <a:pt x="770586" y="1322231"/>
                </a:lnTo>
                <a:lnTo>
                  <a:pt x="738389" y="1435994"/>
                </a:lnTo>
                <a:lnTo>
                  <a:pt x="708338" y="1487510"/>
                </a:lnTo>
                <a:lnTo>
                  <a:pt x="593183" y="1572096"/>
                </a:lnTo>
                <a:lnTo>
                  <a:pt x="558658" y="1715945"/>
                </a:lnTo>
                <a:lnTo>
                  <a:pt x="509033" y="1904486"/>
                </a:lnTo>
                <a:lnTo>
                  <a:pt x="467931" y="1987638"/>
                </a:lnTo>
                <a:lnTo>
                  <a:pt x="399244" y="1972613"/>
                </a:lnTo>
                <a:lnTo>
                  <a:pt x="319826" y="1863143"/>
                </a:lnTo>
                <a:lnTo>
                  <a:pt x="218940" y="1762259"/>
                </a:lnTo>
                <a:lnTo>
                  <a:pt x="176011" y="1605567"/>
                </a:lnTo>
                <a:lnTo>
                  <a:pt x="133082" y="1493949"/>
                </a:lnTo>
                <a:lnTo>
                  <a:pt x="8586" y="1317938"/>
                </a:lnTo>
                <a:lnTo>
                  <a:pt x="40783" y="1105437"/>
                </a:lnTo>
                <a:lnTo>
                  <a:pt x="51515" y="1008845"/>
                </a:lnTo>
                <a:lnTo>
                  <a:pt x="0" y="794197"/>
                </a:lnTo>
                <a:lnTo>
                  <a:pt x="12879" y="592428"/>
                </a:lnTo>
                <a:lnTo>
                  <a:pt x="62248" y="386366"/>
                </a:lnTo>
                <a:lnTo>
                  <a:pt x="167425" y="122349"/>
                </a:lnTo>
                <a:lnTo>
                  <a:pt x="225380" y="96592"/>
                </a:lnTo>
                <a:lnTo>
                  <a:pt x="442175" y="152400"/>
                </a:lnTo>
                <a:close/>
              </a:path>
            </a:pathLst>
          </a:custGeom>
          <a:noFill/>
          <a:ln w="63500">
            <a:solidFill>
              <a:srgbClr val="92D050"/>
            </a:solidFill>
          </a:ln>
          <a:effectLst>
            <a:outerShdw blurRad="50800" dist="63500" dir="2700000" algn="tl"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AD600DF6-C5AF-447D-9C60-7DA6E48B6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427" y="1400955"/>
            <a:ext cx="2051164" cy="1372001"/>
          </a:xfrm>
          <a:prstGeom prst="rect">
            <a:avLst/>
          </a:prstGeom>
        </p:spPr>
      </p:pic>
      <p:pic>
        <p:nvPicPr>
          <p:cNvPr id="11" name="図 10" descr="地下鉄の駅&#10;&#10;自動的に生成された説明">
            <a:extLst>
              <a:ext uri="{FF2B5EF4-FFF2-40B4-BE49-F238E27FC236}">
                <a16:creationId xmlns:a16="http://schemas.microsoft.com/office/drawing/2014/main" id="{CE397389-40C3-49AF-BB54-280B52ADCA49}"/>
              </a:ext>
            </a:extLst>
          </p:cNvPr>
          <p:cNvPicPr>
            <a:picLocks noChangeAspect="1"/>
          </p:cNvPicPr>
          <p:nvPr/>
        </p:nvPicPr>
        <p:blipFill rotWithShape="1">
          <a:blip r:embed="rId5">
            <a:extLst>
              <a:ext uri="{28A0092B-C50C-407E-A947-70E740481C1C}">
                <a14:useLocalDpi xmlns:a14="http://schemas.microsoft.com/office/drawing/2010/main" val="0"/>
              </a:ext>
            </a:extLst>
          </a:blip>
          <a:srcRect b="11578"/>
          <a:stretch/>
        </p:blipFill>
        <p:spPr>
          <a:xfrm>
            <a:off x="3711644" y="4789825"/>
            <a:ext cx="2051164" cy="1360248"/>
          </a:xfrm>
          <a:prstGeom prst="rect">
            <a:avLst/>
          </a:prstGeom>
        </p:spPr>
      </p:pic>
      <p:pic>
        <p:nvPicPr>
          <p:cNvPr id="13" name="図 12" descr="駅のホームに停まっている電車&#10;&#10;自動的に生成された説明">
            <a:extLst>
              <a:ext uri="{FF2B5EF4-FFF2-40B4-BE49-F238E27FC236}">
                <a16:creationId xmlns:a16="http://schemas.microsoft.com/office/drawing/2014/main" id="{E2FE0107-4219-4EFA-9ABD-9D9B452143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427" y="4789825"/>
            <a:ext cx="2051164" cy="1363686"/>
          </a:xfrm>
          <a:prstGeom prst="rect">
            <a:avLst/>
          </a:prstGeom>
        </p:spPr>
      </p:pic>
      <p:pic>
        <p:nvPicPr>
          <p:cNvPr id="15" name="図 14" descr="鉄道を走っている電車&#10;&#10;自動的に生成された説明">
            <a:extLst>
              <a:ext uri="{FF2B5EF4-FFF2-40B4-BE49-F238E27FC236}">
                <a16:creationId xmlns:a16="http://schemas.microsoft.com/office/drawing/2014/main" id="{6E335A87-5670-4F05-8D14-B6882D53C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6799" y="1405513"/>
            <a:ext cx="2051164" cy="1367443"/>
          </a:xfrm>
          <a:prstGeom prst="rect">
            <a:avLst/>
          </a:prstGeom>
        </p:spPr>
      </p:pic>
      <p:sp>
        <p:nvSpPr>
          <p:cNvPr id="21" name="テキスト ボックス 20">
            <a:extLst>
              <a:ext uri="{FF2B5EF4-FFF2-40B4-BE49-F238E27FC236}">
                <a16:creationId xmlns:a16="http://schemas.microsoft.com/office/drawing/2014/main" id="{DC8FD17D-0934-48C9-9331-8ABC2DDCEF97}"/>
              </a:ext>
            </a:extLst>
          </p:cNvPr>
          <p:cNvSpPr txBox="1"/>
          <p:nvPr/>
        </p:nvSpPr>
        <p:spPr>
          <a:xfrm>
            <a:off x="549427" y="2774115"/>
            <a:ext cx="902811"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車両は？</a:t>
            </a:r>
          </a:p>
        </p:txBody>
      </p:sp>
      <p:sp>
        <p:nvSpPr>
          <p:cNvPr id="23" name="テキスト ボックス 22">
            <a:extLst>
              <a:ext uri="{FF2B5EF4-FFF2-40B4-BE49-F238E27FC236}">
                <a16:creationId xmlns:a16="http://schemas.microsoft.com/office/drawing/2014/main" id="{5302A481-C4F9-4D0B-A6F5-D36579838881}"/>
              </a:ext>
            </a:extLst>
          </p:cNvPr>
          <p:cNvSpPr txBox="1"/>
          <p:nvPr/>
        </p:nvSpPr>
        <p:spPr>
          <a:xfrm>
            <a:off x="3749899" y="2768938"/>
            <a:ext cx="902811"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線路は？</a:t>
            </a:r>
          </a:p>
        </p:txBody>
      </p:sp>
      <p:sp>
        <p:nvSpPr>
          <p:cNvPr id="24" name="テキスト ボックス 23">
            <a:extLst>
              <a:ext uri="{FF2B5EF4-FFF2-40B4-BE49-F238E27FC236}">
                <a16:creationId xmlns:a16="http://schemas.microsoft.com/office/drawing/2014/main" id="{A7CF2C94-1E1A-4DD0-AC39-F6AC20517FFD}"/>
              </a:ext>
            </a:extLst>
          </p:cNvPr>
          <p:cNvSpPr txBox="1"/>
          <p:nvPr/>
        </p:nvSpPr>
        <p:spPr>
          <a:xfrm>
            <a:off x="549427" y="6155250"/>
            <a:ext cx="723275"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駅は？</a:t>
            </a:r>
          </a:p>
        </p:txBody>
      </p:sp>
      <p:sp>
        <p:nvSpPr>
          <p:cNvPr id="25" name="テキスト ボックス 24">
            <a:extLst>
              <a:ext uri="{FF2B5EF4-FFF2-40B4-BE49-F238E27FC236}">
                <a16:creationId xmlns:a16="http://schemas.microsoft.com/office/drawing/2014/main" id="{E1B8F89C-58D2-448E-8FE8-3E63A3974E7F}"/>
              </a:ext>
            </a:extLst>
          </p:cNvPr>
          <p:cNvSpPr txBox="1"/>
          <p:nvPr/>
        </p:nvSpPr>
        <p:spPr>
          <a:xfrm>
            <a:off x="3749899" y="6150073"/>
            <a:ext cx="1261884"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アクセスは？</a:t>
            </a:r>
          </a:p>
        </p:txBody>
      </p:sp>
      <p:sp>
        <p:nvSpPr>
          <p:cNvPr id="26" name="テキスト ボックス 25">
            <a:extLst>
              <a:ext uri="{FF2B5EF4-FFF2-40B4-BE49-F238E27FC236}">
                <a16:creationId xmlns:a16="http://schemas.microsoft.com/office/drawing/2014/main" id="{20FE310C-409D-4271-85C4-136EFEA08A39}"/>
              </a:ext>
            </a:extLst>
          </p:cNvPr>
          <p:cNvSpPr txBox="1"/>
          <p:nvPr/>
        </p:nvSpPr>
        <p:spPr>
          <a:xfrm>
            <a:off x="5983924" y="1200149"/>
            <a:ext cx="3057247" cy="52322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マストラとパーソナルモビリティは</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どのように両立するのか？</a:t>
            </a:r>
            <a:endParaRPr kumimoji="1" lang="en-US" altLang="ja-JP" sz="1400" b="1"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3E29BA69-9C3E-404D-BA9E-72E9D417B63D}"/>
              </a:ext>
            </a:extLst>
          </p:cNvPr>
          <p:cNvSpPr txBox="1"/>
          <p:nvPr/>
        </p:nvSpPr>
        <p:spPr>
          <a:xfrm>
            <a:off x="5983924" y="1507926"/>
            <a:ext cx="184731" cy="307777"/>
          </a:xfrm>
          <a:prstGeom prst="rect">
            <a:avLst/>
          </a:prstGeom>
          <a:noFill/>
        </p:spPr>
        <p:txBody>
          <a:bodyPr wrap="none" rtlCol="0">
            <a:spAutoFit/>
          </a:bodyPr>
          <a:lstStyle/>
          <a:p>
            <a:endParaRPr kumimoji="1" lang="en-US" altLang="ja-JP" sz="1400" b="1"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1D2BDD5E-41CB-4FC4-868D-9F1693520F7E}"/>
              </a:ext>
            </a:extLst>
          </p:cNvPr>
          <p:cNvSpPr txBox="1"/>
          <p:nvPr/>
        </p:nvSpPr>
        <p:spPr>
          <a:xfrm>
            <a:off x="5983923" y="1864063"/>
            <a:ext cx="2518638" cy="52322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駅にはどのような機能が</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求められるようになるのか？</a:t>
            </a:r>
            <a:endParaRPr kumimoji="1" lang="en-US" altLang="ja-JP" sz="1400" b="1"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816C2F6A-35C9-4766-B5C9-836834AC2763}"/>
              </a:ext>
            </a:extLst>
          </p:cNvPr>
          <p:cNvSpPr txBox="1"/>
          <p:nvPr/>
        </p:nvSpPr>
        <p:spPr>
          <a:xfrm>
            <a:off x="5999909" y="2527977"/>
            <a:ext cx="2339102" cy="52322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山手線以外のモビリティと</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どのようにつながるのか？</a:t>
            </a:r>
            <a:endParaRPr kumimoji="1" lang="en-US" altLang="ja-JP" sz="1400" b="1"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597D2150-B7E3-4A0B-9936-B9CE12E83ECA}"/>
              </a:ext>
            </a:extLst>
          </p:cNvPr>
          <p:cNvSpPr txBox="1"/>
          <p:nvPr/>
        </p:nvSpPr>
        <p:spPr>
          <a:xfrm>
            <a:off x="6015895" y="3191891"/>
            <a:ext cx="1980029" cy="52322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目的の異なる人を運ぶ</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モビリティとは？</a:t>
            </a:r>
            <a:endParaRPr kumimoji="1" lang="en-US" altLang="ja-JP" sz="1400" b="1"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483D6DB2-9AD0-4C54-947B-9D038A649052}"/>
              </a:ext>
            </a:extLst>
          </p:cNvPr>
          <p:cNvSpPr txBox="1"/>
          <p:nvPr/>
        </p:nvSpPr>
        <p:spPr>
          <a:xfrm>
            <a:off x="6015895" y="3855805"/>
            <a:ext cx="2339102" cy="52322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時間を有効に使える</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モビリティサービスとは？</a:t>
            </a:r>
            <a:endParaRPr kumimoji="1" lang="en-US" altLang="ja-JP" sz="1400" b="1"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A59EAFA7-C372-4477-94AD-46BF0222E195}"/>
              </a:ext>
            </a:extLst>
          </p:cNvPr>
          <p:cNvSpPr txBox="1"/>
          <p:nvPr/>
        </p:nvSpPr>
        <p:spPr>
          <a:xfrm>
            <a:off x="6015895" y="4519719"/>
            <a:ext cx="1980029" cy="52322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すべての人にやさしい</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山手線とは？</a:t>
            </a:r>
            <a:endParaRPr kumimoji="1" lang="en-US" altLang="ja-JP" sz="1400" b="1"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F8C38F5E-13B5-4493-9969-C734EB40DF10}"/>
              </a:ext>
            </a:extLst>
          </p:cNvPr>
          <p:cNvSpPr txBox="1"/>
          <p:nvPr/>
        </p:nvSpPr>
        <p:spPr>
          <a:xfrm>
            <a:off x="6015895" y="5183633"/>
            <a:ext cx="2159566" cy="52322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環境へのやさしさは</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どのように実現できる？</a:t>
            </a:r>
            <a:endParaRPr kumimoji="1" lang="en-US" altLang="ja-JP" sz="1400" b="1" dirty="0">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1B758CE4-2682-4EFF-BE28-F8DCC6386048}"/>
              </a:ext>
            </a:extLst>
          </p:cNvPr>
          <p:cNvSpPr txBox="1"/>
          <p:nvPr/>
        </p:nvSpPr>
        <p:spPr>
          <a:xfrm>
            <a:off x="6015895" y="5847547"/>
            <a:ext cx="2877711" cy="52322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山手線が目指すのは</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どこでもドアかタケコプターか？</a:t>
            </a:r>
            <a:endParaRPr kumimoji="1" lang="en-US" altLang="ja-JP" sz="1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17013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1569625A-B1C1-4166-BF90-293E10AF6A09}"/>
              </a:ext>
            </a:extLst>
          </p:cNvPr>
          <p:cNvSpPr txBox="1">
            <a:spLocks/>
          </p:cNvSpPr>
          <p:nvPr/>
        </p:nvSpPr>
        <p:spPr>
          <a:xfrm>
            <a:off x="355598" y="396241"/>
            <a:ext cx="6886933" cy="675642"/>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2000" dirty="0">
                <a:solidFill>
                  <a:schemeClr val="tx1">
                    <a:lumMod val="75000"/>
                    <a:lumOff val="25000"/>
                  </a:schemeClr>
                </a:solidFill>
              </a:rPr>
              <a:t>中間発表のふり返り（担当教員からのフィードバック）</a:t>
            </a:r>
            <a:endParaRPr lang="en-US" altLang="ja-JP" sz="2000" dirty="0">
              <a:solidFill>
                <a:schemeClr val="tx1">
                  <a:lumMod val="75000"/>
                  <a:lumOff val="25000"/>
                </a:schemeClr>
              </a:solidFill>
            </a:endParaRPr>
          </a:p>
        </p:txBody>
      </p:sp>
      <p:sp>
        <p:nvSpPr>
          <p:cNvPr id="5" name="タイトル 1">
            <a:extLst>
              <a:ext uri="{FF2B5EF4-FFF2-40B4-BE49-F238E27FC236}">
                <a16:creationId xmlns:a16="http://schemas.microsoft.com/office/drawing/2014/main" id="{417D4F55-FCEA-46CE-9B8F-DC12ACBDFB30}"/>
              </a:ext>
            </a:extLst>
          </p:cNvPr>
          <p:cNvSpPr txBox="1">
            <a:spLocks/>
          </p:cNvSpPr>
          <p:nvPr/>
        </p:nvSpPr>
        <p:spPr>
          <a:xfrm>
            <a:off x="355598" y="1065864"/>
            <a:ext cx="8552232" cy="5630053"/>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00000"/>
              </a:lnSpc>
            </a:pPr>
            <a:r>
              <a:rPr lang="ja-JP" altLang="en-US" sz="1100" u="sng" dirty="0">
                <a:solidFill>
                  <a:schemeClr val="tx1">
                    <a:lumMod val="75000"/>
                    <a:lumOff val="25000"/>
                  </a:schemeClr>
                </a:solidFill>
              </a:rPr>
              <a:t>野原先生：</a:t>
            </a:r>
            <a:endParaRPr lang="en-US" altLang="ja-JP" sz="1100" u="sng" dirty="0">
              <a:solidFill>
                <a:schemeClr val="tx1">
                  <a:lumMod val="75000"/>
                  <a:lumOff val="25000"/>
                </a:schemeClr>
              </a:solidFill>
            </a:endParaRPr>
          </a:p>
          <a:p>
            <a:pPr>
              <a:lnSpc>
                <a:spcPct val="100000"/>
              </a:lnSpc>
            </a:pPr>
            <a:r>
              <a:rPr lang="ja-JP" altLang="en-US" sz="1100" b="0" dirty="0">
                <a:solidFill>
                  <a:schemeClr val="tx1">
                    <a:lumMod val="75000"/>
                    <a:lumOff val="25000"/>
                  </a:schemeClr>
                </a:solidFill>
              </a:rPr>
              <a:t>モビリティを考える上で、移動そのものの豊かさ、価値を考えるのはとてもおもしろいと思いました。</a:t>
            </a:r>
          </a:p>
          <a:p>
            <a:pPr>
              <a:lnSpc>
                <a:spcPct val="100000"/>
              </a:lnSpc>
            </a:pPr>
            <a:r>
              <a:rPr lang="ja-JP" altLang="en-US" sz="1100" b="0" dirty="0">
                <a:solidFill>
                  <a:schemeClr val="tx1">
                    <a:lumMod val="75000"/>
                    <a:lumOff val="25000"/>
                  </a:schemeClr>
                </a:solidFill>
              </a:rPr>
              <a:t>とくに外に出る ということが人間本来の欲求だというご指摘は重いと思います。</a:t>
            </a:r>
            <a:endParaRPr lang="en-US" altLang="ja-JP" sz="1100" b="0" dirty="0">
              <a:solidFill>
                <a:schemeClr val="tx1">
                  <a:lumMod val="75000"/>
                  <a:lumOff val="25000"/>
                </a:schemeClr>
              </a:solidFill>
            </a:endParaRPr>
          </a:p>
          <a:p>
            <a:pPr>
              <a:lnSpc>
                <a:spcPct val="100000"/>
              </a:lnSpc>
            </a:pPr>
            <a:endParaRPr lang="en-US" altLang="ja-JP" sz="1100" b="0" u="sng" dirty="0">
              <a:solidFill>
                <a:schemeClr val="tx1">
                  <a:lumMod val="75000"/>
                  <a:lumOff val="25000"/>
                </a:schemeClr>
              </a:solidFill>
            </a:endParaRPr>
          </a:p>
          <a:p>
            <a:pPr>
              <a:lnSpc>
                <a:spcPct val="100000"/>
              </a:lnSpc>
            </a:pPr>
            <a:r>
              <a:rPr lang="ja-JP" altLang="en-US" sz="1100" u="sng" dirty="0">
                <a:solidFill>
                  <a:schemeClr val="tx1">
                    <a:lumMod val="75000"/>
                    <a:lumOff val="25000"/>
                  </a:schemeClr>
                </a:solidFill>
              </a:rPr>
              <a:t>真野先生：</a:t>
            </a:r>
            <a:endParaRPr lang="en-US" altLang="ja-JP" sz="1100" u="sng" dirty="0">
              <a:solidFill>
                <a:schemeClr val="tx1">
                  <a:lumMod val="75000"/>
                  <a:lumOff val="25000"/>
                </a:schemeClr>
              </a:solidFill>
            </a:endParaRPr>
          </a:p>
          <a:p>
            <a:pPr>
              <a:lnSpc>
                <a:spcPct val="100000"/>
              </a:lnSpc>
            </a:pPr>
            <a:r>
              <a:rPr lang="ja-JP" altLang="en-US" sz="1100" b="0" dirty="0">
                <a:solidFill>
                  <a:schemeClr val="tx1">
                    <a:lumMod val="75000"/>
                    <a:lumOff val="25000"/>
                  </a:schemeClr>
                </a:solidFill>
              </a:rPr>
              <a:t>・スライドがシンプルでよくまとめられていると思います。</a:t>
            </a:r>
          </a:p>
          <a:p>
            <a:pPr>
              <a:lnSpc>
                <a:spcPct val="100000"/>
              </a:lnSpc>
            </a:pPr>
            <a:r>
              <a:rPr lang="ja-JP" altLang="en-US" sz="1100" b="0" dirty="0">
                <a:solidFill>
                  <a:schemeClr val="tx1">
                    <a:lumMod val="75000"/>
                    <a:lumOff val="25000"/>
                  </a:schemeClr>
                </a:solidFill>
              </a:rPr>
              <a:t>・今後の議論に向けて「人生</a:t>
            </a:r>
            <a:r>
              <a:rPr lang="en-US" altLang="ja-JP" sz="1100" b="0" dirty="0">
                <a:solidFill>
                  <a:schemeClr val="tx1">
                    <a:lumMod val="75000"/>
                    <a:lumOff val="25000"/>
                  </a:schemeClr>
                </a:solidFill>
              </a:rPr>
              <a:t>100</a:t>
            </a:r>
            <a:r>
              <a:rPr lang="ja-JP" altLang="en-US" sz="1100" b="0" dirty="0">
                <a:solidFill>
                  <a:schemeClr val="tx1">
                    <a:lumMod val="75000"/>
                    <a:lumOff val="25000"/>
                  </a:schemeClr>
                </a:solidFill>
              </a:rPr>
              <a:t>年時代の山手線を考える」というテーマは思い切った絞り込み方だと思います。環状鉄道の歴史も</a:t>
            </a:r>
            <a:r>
              <a:rPr lang="en-US" altLang="ja-JP" sz="1100" b="0" dirty="0">
                <a:solidFill>
                  <a:schemeClr val="tx1">
                    <a:lumMod val="75000"/>
                    <a:lumOff val="25000"/>
                  </a:schemeClr>
                </a:solidFill>
              </a:rPr>
              <a:t>100</a:t>
            </a:r>
            <a:r>
              <a:rPr lang="ja-JP" altLang="en-US" sz="1100" b="0" dirty="0">
                <a:solidFill>
                  <a:schemeClr val="tx1">
                    <a:lumMod val="75000"/>
                    <a:lumOff val="25000"/>
                  </a:schemeClr>
                </a:solidFill>
              </a:rPr>
              <a:t>年くらいですね。郊外放射状に延びる私鉄沿線のターミナルをつなぐ動脈という役割は今後も続くのでしょうか？ニューヨークのハイラインのように廃線跡をオープンスペース化するとか、大胆な転換が起きるなど、少し飛躍した展開を考えてみるのもあり得ると思います。</a:t>
            </a:r>
            <a:endParaRPr lang="en-US" altLang="ja-JP" sz="1100" b="0" dirty="0">
              <a:solidFill>
                <a:schemeClr val="tx1">
                  <a:lumMod val="75000"/>
                  <a:lumOff val="25000"/>
                </a:schemeClr>
              </a:solidFill>
            </a:endParaRPr>
          </a:p>
          <a:p>
            <a:pPr>
              <a:lnSpc>
                <a:spcPct val="100000"/>
              </a:lnSpc>
            </a:pPr>
            <a:endParaRPr lang="en-US" altLang="ja-JP" sz="1100" b="0" dirty="0">
              <a:solidFill>
                <a:schemeClr val="tx1">
                  <a:lumMod val="75000"/>
                  <a:lumOff val="25000"/>
                </a:schemeClr>
              </a:solidFill>
            </a:endParaRPr>
          </a:p>
          <a:p>
            <a:pPr>
              <a:lnSpc>
                <a:spcPct val="100000"/>
              </a:lnSpc>
            </a:pPr>
            <a:r>
              <a:rPr lang="ja-JP" altLang="en-US" sz="1100" u="sng" dirty="0">
                <a:solidFill>
                  <a:schemeClr val="tx1">
                    <a:lumMod val="75000"/>
                    <a:lumOff val="25000"/>
                  </a:schemeClr>
                </a:solidFill>
              </a:rPr>
              <a:t>浅輪先生：</a:t>
            </a:r>
            <a:endParaRPr lang="en-US" altLang="ja-JP" sz="1100" u="sng" dirty="0">
              <a:solidFill>
                <a:schemeClr val="tx1">
                  <a:lumMod val="75000"/>
                  <a:lumOff val="25000"/>
                </a:schemeClr>
              </a:solidFill>
            </a:endParaRPr>
          </a:p>
          <a:p>
            <a:pPr>
              <a:lnSpc>
                <a:spcPct val="100000"/>
              </a:lnSpc>
            </a:pPr>
            <a:r>
              <a:rPr lang="ja-JP" altLang="en-US" sz="1100" b="0" dirty="0">
                <a:solidFill>
                  <a:schemeClr val="tx1">
                    <a:lumMod val="75000"/>
                    <a:lumOff val="25000"/>
                  </a:schemeClr>
                </a:solidFill>
              </a:rPr>
              <a:t>ご発表をいただきありがとうございました。山手線を考えるというのは面白いですね。山手線は、通勤・通学や買い物などの日所の便利な移動手段というイメージですが、そこに楽しみなどのプラスアルファを載せられるイメージが示されると面白いかと思いました。当日もコメントをさせていただきましたが、高齢者（最近の話題では、ワクチン大規模接種会場までに行くのが大変で、予約が埋まらないというニュースもありましたが）も、同じように移動する楽しみが増えると良いですね。</a:t>
            </a:r>
            <a:endParaRPr lang="en-US" altLang="ja-JP" sz="1100" b="0" dirty="0">
              <a:solidFill>
                <a:schemeClr val="tx1">
                  <a:lumMod val="75000"/>
                  <a:lumOff val="25000"/>
                </a:schemeClr>
              </a:solidFill>
            </a:endParaRPr>
          </a:p>
          <a:p>
            <a:pPr>
              <a:lnSpc>
                <a:spcPct val="100000"/>
              </a:lnSpc>
            </a:pPr>
            <a:endParaRPr lang="en-US" altLang="ja-JP" sz="1100" b="0" dirty="0">
              <a:solidFill>
                <a:schemeClr val="tx1">
                  <a:lumMod val="75000"/>
                  <a:lumOff val="25000"/>
                </a:schemeClr>
              </a:solidFill>
            </a:endParaRPr>
          </a:p>
          <a:p>
            <a:pPr>
              <a:lnSpc>
                <a:spcPct val="100000"/>
              </a:lnSpc>
            </a:pPr>
            <a:r>
              <a:rPr lang="ja-JP" altLang="en-US" sz="1100" u="sng" dirty="0">
                <a:solidFill>
                  <a:schemeClr val="tx1">
                    <a:lumMod val="75000"/>
                    <a:lumOff val="25000"/>
                  </a:schemeClr>
                </a:solidFill>
              </a:rPr>
              <a:t>室町先生：</a:t>
            </a:r>
            <a:endParaRPr lang="en-US" altLang="ja-JP" sz="1100" u="sng" dirty="0">
              <a:solidFill>
                <a:schemeClr val="tx1">
                  <a:lumMod val="75000"/>
                  <a:lumOff val="25000"/>
                </a:schemeClr>
              </a:solidFill>
            </a:endParaRPr>
          </a:p>
          <a:p>
            <a:pPr>
              <a:lnSpc>
                <a:spcPct val="100000"/>
              </a:lnSpc>
            </a:pPr>
            <a:r>
              <a:rPr lang="ja-JP" altLang="en-US" sz="1100" b="0" dirty="0">
                <a:solidFill>
                  <a:schemeClr val="tx1">
                    <a:lumMod val="75000"/>
                    <a:lumOff val="25000"/>
                  </a:schemeClr>
                </a:solidFill>
              </a:rPr>
              <a:t>モビリティはチーム</a:t>
            </a:r>
            <a:r>
              <a:rPr lang="en-US" altLang="ja-JP" sz="1100" b="0" dirty="0">
                <a:solidFill>
                  <a:schemeClr val="tx1">
                    <a:lumMod val="75000"/>
                    <a:lumOff val="25000"/>
                  </a:schemeClr>
                </a:solidFill>
              </a:rPr>
              <a:t>1</a:t>
            </a:r>
            <a:r>
              <a:rPr lang="ja-JP" altLang="en-US" sz="1100" b="0" dirty="0">
                <a:solidFill>
                  <a:schemeClr val="tx1">
                    <a:lumMod val="75000"/>
                    <a:lumOff val="25000"/>
                  </a:schemeClr>
                </a:solidFill>
              </a:rPr>
              <a:t>～</a:t>
            </a:r>
            <a:r>
              <a:rPr lang="en-US" altLang="ja-JP" sz="1100" b="0" dirty="0">
                <a:solidFill>
                  <a:schemeClr val="tx1">
                    <a:lumMod val="75000"/>
                    <a:lumOff val="25000"/>
                  </a:schemeClr>
                </a:solidFill>
              </a:rPr>
              <a:t>3</a:t>
            </a:r>
            <a:r>
              <a:rPr lang="ja-JP" altLang="en-US" sz="1100" b="0" dirty="0">
                <a:solidFill>
                  <a:schemeClr val="tx1">
                    <a:lumMod val="75000"/>
                    <a:lumOff val="25000"/>
                  </a:schemeClr>
                </a:solidFill>
              </a:rPr>
              <a:t>とも関連が深く、他のチームの影響を受けやすいと感じました。「どこでもドア」（技術の進展）があったとして、その上での移動を考えるというセッティングは興味深いと思いました。</a:t>
            </a:r>
            <a:endParaRPr lang="en-US" altLang="ja-JP" sz="1100" b="0" dirty="0">
              <a:solidFill>
                <a:schemeClr val="tx1">
                  <a:lumMod val="75000"/>
                  <a:lumOff val="25000"/>
                </a:schemeClr>
              </a:solidFill>
            </a:endParaRPr>
          </a:p>
          <a:p>
            <a:pPr>
              <a:lnSpc>
                <a:spcPct val="100000"/>
              </a:lnSpc>
            </a:pPr>
            <a:endParaRPr lang="en-US" altLang="ja-JP" sz="1100" b="0" dirty="0">
              <a:solidFill>
                <a:schemeClr val="tx1">
                  <a:lumMod val="75000"/>
                  <a:lumOff val="25000"/>
                </a:schemeClr>
              </a:solidFill>
            </a:endParaRPr>
          </a:p>
          <a:p>
            <a:pPr>
              <a:lnSpc>
                <a:spcPct val="100000"/>
              </a:lnSpc>
            </a:pPr>
            <a:r>
              <a:rPr lang="ja-JP" altLang="en-US" sz="1100" u="sng" dirty="0">
                <a:solidFill>
                  <a:schemeClr val="tx1">
                    <a:lumMod val="75000"/>
                    <a:lumOff val="25000"/>
                  </a:schemeClr>
                </a:solidFill>
              </a:rPr>
              <a:t>十代田先生：</a:t>
            </a:r>
            <a:endParaRPr lang="en-US" altLang="ja-JP" sz="1100" u="sng" dirty="0">
              <a:solidFill>
                <a:schemeClr val="tx1">
                  <a:lumMod val="75000"/>
                  <a:lumOff val="25000"/>
                </a:schemeClr>
              </a:solidFill>
            </a:endParaRPr>
          </a:p>
          <a:p>
            <a:pPr>
              <a:lnSpc>
                <a:spcPct val="100000"/>
              </a:lnSpc>
            </a:pPr>
            <a:r>
              <a:rPr lang="ja-JP" altLang="en-US" sz="1100" b="0" dirty="0">
                <a:solidFill>
                  <a:schemeClr val="tx1">
                    <a:lumMod val="75000"/>
                    <a:lumOff val="25000"/>
                  </a:schemeClr>
                </a:solidFill>
              </a:rPr>
              <a:t>・移動の豊かさは昔の方があったのではないか。</a:t>
            </a:r>
          </a:p>
          <a:p>
            <a:pPr>
              <a:lnSpc>
                <a:spcPct val="100000"/>
              </a:lnSpc>
            </a:pPr>
            <a:r>
              <a:rPr lang="ja-JP" altLang="en-US" sz="1100" b="0" dirty="0">
                <a:solidFill>
                  <a:schemeClr val="tx1">
                    <a:lumMod val="75000"/>
                    <a:lumOff val="25000"/>
                  </a:schemeClr>
                </a:solidFill>
              </a:rPr>
              <a:t>・モビリティの進歩に引きずられなかったのがよいと思う。</a:t>
            </a:r>
            <a:endParaRPr lang="en-US" altLang="ja-JP" sz="1100" b="0" dirty="0">
              <a:solidFill>
                <a:schemeClr val="tx1">
                  <a:lumMod val="75000"/>
                  <a:lumOff val="25000"/>
                </a:schemeClr>
              </a:solidFill>
            </a:endParaRPr>
          </a:p>
          <a:p>
            <a:pPr>
              <a:lnSpc>
                <a:spcPct val="100000"/>
              </a:lnSpc>
            </a:pPr>
            <a:endParaRPr lang="en-US" altLang="ja-JP" sz="1100" b="0" dirty="0">
              <a:solidFill>
                <a:schemeClr val="tx1">
                  <a:lumMod val="75000"/>
                  <a:lumOff val="25000"/>
                </a:schemeClr>
              </a:solidFill>
            </a:endParaRPr>
          </a:p>
          <a:p>
            <a:pPr>
              <a:lnSpc>
                <a:spcPct val="100000"/>
              </a:lnSpc>
            </a:pPr>
            <a:r>
              <a:rPr lang="ja-JP" altLang="en-US" sz="1100" u="sng" dirty="0">
                <a:solidFill>
                  <a:schemeClr val="tx1">
                    <a:lumMod val="75000"/>
                    <a:lumOff val="25000"/>
                  </a:schemeClr>
                </a:solidFill>
              </a:rPr>
              <a:t>鼎先生：</a:t>
            </a:r>
            <a:endParaRPr lang="en-US" altLang="ja-JP" sz="1100" u="sng" dirty="0">
              <a:solidFill>
                <a:schemeClr val="tx1">
                  <a:lumMod val="75000"/>
                  <a:lumOff val="25000"/>
                </a:schemeClr>
              </a:solidFill>
            </a:endParaRPr>
          </a:p>
          <a:p>
            <a:pPr>
              <a:lnSpc>
                <a:spcPct val="100000"/>
              </a:lnSpc>
            </a:pPr>
            <a:r>
              <a:rPr lang="ja-JP" altLang="en-US" sz="1100" b="0" dirty="0">
                <a:solidFill>
                  <a:schemeClr val="tx1">
                    <a:lumMod val="75000"/>
                    <a:lumOff val="25000"/>
                  </a:schemeClr>
                </a:solidFill>
              </a:rPr>
              <a:t>大変興味深いご発表ありがとうございました。</a:t>
            </a:r>
          </a:p>
          <a:p>
            <a:pPr>
              <a:lnSpc>
                <a:spcPct val="100000"/>
              </a:lnSpc>
            </a:pPr>
            <a:r>
              <a:rPr lang="ja-JP" altLang="en-US" sz="1100" b="0" dirty="0">
                <a:solidFill>
                  <a:schemeClr val="tx1">
                    <a:lumMod val="75000"/>
                    <a:lumOff val="25000"/>
                  </a:schemeClr>
                </a:solidFill>
              </a:rPr>
              <a:t>誰でも行きたい場所に、いつでも、ストレスなくの実現 ＝ 大変な混雑が生じる </a:t>
            </a:r>
            <a:r>
              <a:rPr lang="en-US" altLang="ja-JP" sz="1100" b="0" dirty="0">
                <a:solidFill>
                  <a:schemeClr val="tx1">
                    <a:lumMod val="75000"/>
                    <a:lumOff val="25000"/>
                  </a:schemeClr>
                </a:solidFill>
              </a:rPr>
              <a:t>and/or</a:t>
            </a:r>
            <a:r>
              <a:rPr lang="ja-JP" altLang="en-US" sz="1100" b="0" dirty="0">
                <a:solidFill>
                  <a:schemeClr val="tx1">
                    <a:lumMod val="75000"/>
                    <a:lumOff val="25000"/>
                  </a:schemeClr>
                </a:solidFill>
              </a:rPr>
              <a:t>大量のエネルギーや物質を使う、といったことをイメージしてしまう部分もございます。そうしますと、その場合は値段やコストが上がるということになるでしょうか？</a:t>
            </a:r>
          </a:p>
        </p:txBody>
      </p:sp>
    </p:spTree>
    <p:extLst>
      <p:ext uri="{BB962C8B-B14F-4D97-AF65-F5344CB8AC3E}">
        <p14:creationId xmlns:p14="http://schemas.microsoft.com/office/powerpoint/2010/main" val="1556310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C6BF5FBA-2835-4A8C-AA58-3F6F3C94FB1F}"/>
              </a:ext>
            </a:extLst>
          </p:cNvPr>
          <p:cNvSpPr>
            <a:spLocks noGrp="1"/>
          </p:cNvSpPr>
          <p:nvPr>
            <p:ph type="ctrTitle"/>
          </p:nvPr>
        </p:nvSpPr>
        <p:spPr>
          <a:xfrm>
            <a:off x="255500" y="3117918"/>
            <a:ext cx="8666629" cy="608277"/>
          </a:xfrm>
          <a:ln/>
        </p:spPr>
        <p:style>
          <a:lnRef idx="2">
            <a:schemeClr val="dk1"/>
          </a:lnRef>
          <a:fillRef idx="1">
            <a:schemeClr val="lt1"/>
          </a:fillRef>
          <a:effectRef idx="0">
            <a:schemeClr val="dk1"/>
          </a:effectRef>
          <a:fontRef idx="minor">
            <a:schemeClr val="dk1"/>
          </a:fontRef>
        </p:style>
        <p:txBody>
          <a:bodyPr>
            <a:normAutofit/>
          </a:bodyPr>
          <a:lstStyle/>
          <a:p>
            <a:pPr>
              <a:lnSpc>
                <a:spcPts val="3200"/>
              </a:lnSpc>
            </a:pPr>
            <a:r>
              <a:rPr lang="ja-JP" altLang="en-US" sz="1800" dirty="0">
                <a:solidFill>
                  <a:schemeClr val="tx1">
                    <a:lumMod val="75000"/>
                    <a:lumOff val="25000"/>
                  </a:schemeClr>
                </a:solidFill>
              </a:rPr>
              <a:t>人生１００年時代の移動とモビリティを創出する都市・インフラとは？</a:t>
            </a:r>
          </a:p>
        </p:txBody>
      </p:sp>
      <p:cxnSp>
        <p:nvCxnSpPr>
          <p:cNvPr id="17" name="直線コネクタ 16">
            <a:extLst>
              <a:ext uri="{FF2B5EF4-FFF2-40B4-BE49-F238E27FC236}">
                <a16:creationId xmlns:a16="http://schemas.microsoft.com/office/drawing/2014/main" id="{7F812413-DFD9-402F-8FF7-17B2B24271AB}"/>
              </a:ext>
            </a:extLst>
          </p:cNvPr>
          <p:cNvCxnSpPr>
            <a:cxnSpLocks/>
          </p:cNvCxnSpPr>
          <p:nvPr/>
        </p:nvCxnSpPr>
        <p:spPr>
          <a:xfrm>
            <a:off x="355599" y="2986150"/>
            <a:ext cx="6105713" cy="0"/>
          </a:xfrm>
          <a:prstGeom prst="line">
            <a:avLst/>
          </a:prstGeom>
          <a:ln w="444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8" name="タイトル 1">
            <a:extLst>
              <a:ext uri="{FF2B5EF4-FFF2-40B4-BE49-F238E27FC236}">
                <a16:creationId xmlns:a16="http://schemas.microsoft.com/office/drawing/2014/main" id="{1120E675-BD4F-4420-9C7A-172F31544F10}"/>
              </a:ext>
            </a:extLst>
          </p:cNvPr>
          <p:cNvSpPr txBox="1">
            <a:spLocks/>
          </p:cNvSpPr>
          <p:nvPr/>
        </p:nvSpPr>
        <p:spPr>
          <a:xfrm>
            <a:off x="255500" y="1883970"/>
            <a:ext cx="8666629" cy="608277"/>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ja-JP" altLang="en-US" sz="1800" dirty="0">
                <a:solidFill>
                  <a:schemeClr val="tx1">
                    <a:lumMod val="75000"/>
                    <a:lumOff val="25000"/>
                  </a:schemeClr>
                </a:solidFill>
              </a:rPr>
              <a:t>人生１００年時代の移動とモビリティとは？</a:t>
            </a:r>
          </a:p>
        </p:txBody>
      </p:sp>
      <p:sp>
        <p:nvSpPr>
          <p:cNvPr id="19" name="タイトル 1">
            <a:extLst>
              <a:ext uri="{FF2B5EF4-FFF2-40B4-BE49-F238E27FC236}">
                <a16:creationId xmlns:a16="http://schemas.microsoft.com/office/drawing/2014/main" id="{0DE93D05-AA98-4420-8C24-4E6B82DF5EA9}"/>
              </a:ext>
            </a:extLst>
          </p:cNvPr>
          <p:cNvSpPr txBox="1">
            <a:spLocks/>
          </p:cNvSpPr>
          <p:nvPr/>
        </p:nvSpPr>
        <p:spPr>
          <a:xfrm>
            <a:off x="255500" y="859801"/>
            <a:ext cx="8666629" cy="608277"/>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ja-JP" altLang="en-US" sz="1800" dirty="0">
                <a:solidFill>
                  <a:schemeClr val="tx1">
                    <a:lumMod val="75000"/>
                    <a:lumOff val="25000"/>
                  </a:schemeClr>
                </a:solidFill>
              </a:rPr>
              <a:t>人生１００年時代とは？</a:t>
            </a:r>
          </a:p>
        </p:txBody>
      </p:sp>
      <p:cxnSp>
        <p:nvCxnSpPr>
          <p:cNvPr id="20" name="直線矢印コネクタ 19">
            <a:extLst>
              <a:ext uri="{FF2B5EF4-FFF2-40B4-BE49-F238E27FC236}">
                <a16:creationId xmlns:a16="http://schemas.microsoft.com/office/drawing/2014/main" id="{D4C833E5-9780-4F1C-A01D-89EDE754413E}"/>
              </a:ext>
            </a:extLst>
          </p:cNvPr>
          <p:cNvCxnSpPr>
            <a:cxnSpLocks/>
          </p:cNvCxnSpPr>
          <p:nvPr/>
        </p:nvCxnSpPr>
        <p:spPr>
          <a:xfrm flipV="1">
            <a:off x="3112995" y="2505360"/>
            <a:ext cx="0" cy="42699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6A4B68B0-D256-4A3D-98C1-940EF8E41C56}"/>
              </a:ext>
            </a:extLst>
          </p:cNvPr>
          <p:cNvCxnSpPr>
            <a:cxnSpLocks/>
          </p:cNvCxnSpPr>
          <p:nvPr/>
        </p:nvCxnSpPr>
        <p:spPr>
          <a:xfrm>
            <a:off x="416110" y="1941760"/>
            <a:ext cx="1769037" cy="0"/>
          </a:xfrm>
          <a:prstGeom prst="line">
            <a:avLst/>
          </a:prstGeom>
          <a:ln w="444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A1EB6826-FCD1-4F37-B60D-0F4936C4E4CF}"/>
              </a:ext>
            </a:extLst>
          </p:cNvPr>
          <p:cNvCxnSpPr>
            <a:cxnSpLocks/>
          </p:cNvCxnSpPr>
          <p:nvPr/>
        </p:nvCxnSpPr>
        <p:spPr>
          <a:xfrm flipV="1">
            <a:off x="1221442" y="1456972"/>
            <a:ext cx="0" cy="42699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タイトル 1">
            <a:extLst>
              <a:ext uri="{FF2B5EF4-FFF2-40B4-BE49-F238E27FC236}">
                <a16:creationId xmlns:a16="http://schemas.microsoft.com/office/drawing/2014/main" id="{5427472D-E4A3-4883-A57E-D8DC738646DB}"/>
              </a:ext>
            </a:extLst>
          </p:cNvPr>
          <p:cNvSpPr txBox="1">
            <a:spLocks/>
          </p:cNvSpPr>
          <p:nvPr/>
        </p:nvSpPr>
        <p:spPr>
          <a:xfrm>
            <a:off x="4742330" y="1971861"/>
            <a:ext cx="3437964" cy="44038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ts val="3200"/>
              </a:lnSpc>
            </a:pPr>
            <a:r>
              <a:rPr lang="ja-JP" altLang="en-US" sz="1600" dirty="0">
                <a:solidFill>
                  <a:schemeClr val="tx1">
                    <a:lumMod val="75000"/>
                    <a:lumOff val="25000"/>
                  </a:schemeClr>
                </a:solidFill>
              </a:rPr>
              <a:t>（過去の経験＋価値観の探索）</a:t>
            </a:r>
            <a:endParaRPr lang="en-US" altLang="ja-JP" sz="1600" dirty="0">
              <a:solidFill>
                <a:schemeClr val="tx1">
                  <a:lumMod val="75000"/>
                  <a:lumOff val="25000"/>
                </a:schemeClr>
              </a:solidFill>
            </a:endParaRPr>
          </a:p>
        </p:txBody>
      </p:sp>
      <p:sp>
        <p:nvSpPr>
          <p:cNvPr id="26" name="タイトル 1">
            <a:extLst>
              <a:ext uri="{FF2B5EF4-FFF2-40B4-BE49-F238E27FC236}">
                <a16:creationId xmlns:a16="http://schemas.microsoft.com/office/drawing/2014/main" id="{9AB254EE-5854-4B62-BE52-F65B6B0B2723}"/>
              </a:ext>
            </a:extLst>
          </p:cNvPr>
          <p:cNvSpPr txBox="1">
            <a:spLocks/>
          </p:cNvSpPr>
          <p:nvPr/>
        </p:nvSpPr>
        <p:spPr>
          <a:xfrm>
            <a:off x="2590800" y="943744"/>
            <a:ext cx="2680445" cy="44038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ts val="3200"/>
              </a:lnSpc>
            </a:pPr>
            <a:r>
              <a:rPr lang="ja-JP" altLang="en-US" sz="1600" dirty="0">
                <a:solidFill>
                  <a:schemeClr val="tx1">
                    <a:lumMod val="75000"/>
                    <a:lumOff val="25000"/>
                  </a:schemeClr>
                </a:solidFill>
              </a:rPr>
              <a:t>（言葉の定義の探索）</a:t>
            </a:r>
            <a:endParaRPr lang="en-US" altLang="ja-JP" sz="1600" dirty="0">
              <a:solidFill>
                <a:schemeClr val="tx1">
                  <a:lumMod val="75000"/>
                  <a:lumOff val="25000"/>
                </a:schemeClr>
              </a:solidFill>
            </a:endParaRPr>
          </a:p>
        </p:txBody>
      </p:sp>
      <p:cxnSp>
        <p:nvCxnSpPr>
          <p:cNvPr id="11" name="直線矢印コネクタ 10">
            <a:extLst>
              <a:ext uri="{FF2B5EF4-FFF2-40B4-BE49-F238E27FC236}">
                <a16:creationId xmlns:a16="http://schemas.microsoft.com/office/drawing/2014/main" id="{CE210485-0CA2-4798-ADC5-D610AF09E63A}"/>
              </a:ext>
            </a:extLst>
          </p:cNvPr>
          <p:cNvCxnSpPr>
            <a:cxnSpLocks/>
          </p:cNvCxnSpPr>
          <p:nvPr/>
        </p:nvCxnSpPr>
        <p:spPr>
          <a:xfrm>
            <a:off x="4572000" y="3837552"/>
            <a:ext cx="0" cy="458776"/>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タイトル 1">
            <a:extLst>
              <a:ext uri="{FF2B5EF4-FFF2-40B4-BE49-F238E27FC236}">
                <a16:creationId xmlns:a16="http://schemas.microsoft.com/office/drawing/2014/main" id="{6DC7CB7D-6114-455F-B000-14050CEC98CE}"/>
              </a:ext>
            </a:extLst>
          </p:cNvPr>
          <p:cNvSpPr txBox="1">
            <a:spLocks/>
          </p:cNvSpPr>
          <p:nvPr/>
        </p:nvSpPr>
        <p:spPr>
          <a:xfrm>
            <a:off x="255500" y="4487281"/>
            <a:ext cx="8666626" cy="45877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en-US" altLang="ja-JP" sz="1400" dirty="0">
                <a:solidFill>
                  <a:schemeClr val="tx1">
                    <a:lumMod val="75000"/>
                    <a:lumOff val="25000"/>
                  </a:schemeClr>
                </a:solidFill>
              </a:rPr>
              <a:t>(1)</a:t>
            </a:r>
            <a:r>
              <a:rPr lang="ja-JP" altLang="en-US" sz="1400" dirty="0">
                <a:solidFill>
                  <a:schemeClr val="tx1">
                    <a:lumMod val="75000"/>
                    <a:lumOff val="25000"/>
                  </a:schemeClr>
                </a:solidFill>
              </a:rPr>
              <a:t> 個人ごとに最適化された移動を創出する都市・インフラ（マストランジット）とは？</a:t>
            </a:r>
            <a:endParaRPr lang="en-US" altLang="ja-JP" sz="1400" dirty="0">
              <a:solidFill>
                <a:schemeClr val="tx1">
                  <a:lumMod val="75000"/>
                  <a:lumOff val="25000"/>
                </a:schemeClr>
              </a:solidFill>
            </a:endParaRPr>
          </a:p>
        </p:txBody>
      </p:sp>
      <p:sp>
        <p:nvSpPr>
          <p:cNvPr id="13" name="タイトル 1">
            <a:extLst>
              <a:ext uri="{FF2B5EF4-FFF2-40B4-BE49-F238E27FC236}">
                <a16:creationId xmlns:a16="http://schemas.microsoft.com/office/drawing/2014/main" id="{9B3B1A92-9A45-4C40-864D-94DE125B07F7}"/>
              </a:ext>
            </a:extLst>
          </p:cNvPr>
          <p:cNvSpPr txBox="1">
            <a:spLocks/>
          </p:cNvSpPr>
          <p:nvPr/>
        </p:nvSpPr>
        <p:spPr>
          <a:xfrm>
            <a:off x="4501406" y="3804174"/>
            <a:ext cx="1828800" cy="44038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ts val="3200"/>
              </a:lnSpc>
            </a:pPr>
            <a:r>
              <a:rPr lang="ja-JP" altLang="en-US" sz="1600" dirty="0">
                <a:solidFill>
                  <a:schemeClr val="tx1">
                    <a:lumMod val="75000"/>
                    <a:lumOff val="25000"/>
                  </a:schemeClr>
                </a:solidFill>
              </a:rPr>
              <a:t>（問いの分割）</a:t>
            </a:r>
            <a:endParaRPr lang="en-US" altLang="ja-JP" sz="1600" dirty="0">
              <a:solidFill>
                <a:schemeClr val="tx1">
                  <a:lumMod val="75000"/>
                  <a:lumOff val="25000"/>
                </a:schemeClr>
              </a:solidFill>
            </a:endParaRPr>
          </a:p>
        </p:txBody>
      </p:sp>
      <p:sp>
        <p:nvSpPr>
          <p:cNvPr id="14" name="タイトル 1">
            <a:extLst>
              <a:ext uri="{FF2B5EF4-FFF2-40B4-BE49-F238E27FC236}">
                <a16:creationId xmlns:a16="http://schemas.microsoft.com/office/drawing/2014/main" id="{94AF55C5-4547-4513-A584-91F925F4CE98}"/>
              </a:ext>
            </a:extLst>
          </p:cNvPr>
          <p:cNvSpPr txBox="1">
            <a:spLocks/>
          </p:cNvSpPr>
          <p:nvPr/>
        </p:nvSpPr>
        <p:spPr>
          <a:xfrm>
            <a:off x="255500" y="5120075"/>
            <a:ext cx="8666629" cy="45877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en-US" altLang="ja-JP" sz="1400" dirty="0">
                <a:solidFill>
                  <a:schemeClr val="tx1">
                    <a:lumMod val="75000"/>
                    <a:lumOff val="25000"/>
                  </a:schemeClr>
                </a:solidFill>
              </a:rPr>
              <a:t>(2) </a:t>
            </a:r>
            <a:r>
              <a:rPr lang="ja-JP" altLang="en-US" sz="1400" dirty="0">
                <a:solidFill>
                  <a:schemeClr val="tx1">
                    <a:lumMod val="75000"/>
                    <a:lumOff val="25000"/>
                  </a:schemeClr>
                </a:solidFill>
              </a:rPr>
              <a:t>どこでもドアがある世界で非日常型の移動欲求を生み出す都市・インフラ（モビリティ）とは？</a:t>
            </a:r>
          </a:p>
        </p:txBody>
      </p:sp>
    </p:spTree>
    <p:extLst>
      <p:ext uri="{BB962C8B-B14F-4D97-AF65-F5344CB8AC3E}">
        <p14:creationId xmlns:p14="http://schemas.microsoft.com/office/powerpoint/2010/main" val="857040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C6BF5FBA-2835-4A8C-AA58-3F6F3C94FB1F}"/>
              </a:ext>
            </a:extLst>
          </p:cNvPr>
          <p:cNvSpPr>
            <a:spLocks noGrp="1"/>
          </p:cNvSpPr>
          <p:nvPr>
            <p:ph type="ctrTitle"/>
          </p:nvPr>
        </p:nvSpPr>
        <p:spPr>
          <a:xfrm>
            <a:off x="255500" y="3117918"/>
            <a:ext cx="8666629" cy="608277"/>
          </a:xfrm>
          <a:ln/>
        </p:spPr>
        <p:style>
          <a:lnRef idx="2">
            <a:schemeClr val="dk1"/>
          </a:lnRef>
          <a:fillRef idx="1">
            <a:schemeClr val="lt1"/>
          </a:fillRef>
          <a:effectRef idx="0">
            <a:schemeClr val="dk1"/>
          </a:effectRef>
          <a:fontRef idx="minor">
            <a:schemeClr val="dk1"/>
          </a:fontRef>
        </p:style>
        <p:txBody>
          <a:bodyPr>
            <a:normAutofit/>
          </a:bodyPr>
          <a:lstStyle/>
          <a:p>
            <a:pPr>
              <a:lnSpc>
                <a:spcPts val="3200"/>
              </a:lnSpc>
            </a:pPr>
            <a:r>
              <a:rPr lang="ja-JP" altLang="en-US" sz="1800" dirty="0">
                <a:solidFill>
                  <a:schemeClr val="tx1">
                    <a:lumMod val="75000"/>
                    <a:lumOff val="25000"/>
                  </a:schemeClr>
                </a:solidFill>
              </a:rPr>
              <a:t>人生１００年時代の移動とモビリティを創出する都市・インフラとは？</a:t>
            </a:r>
          </a:p>
        </p:txBody>
      </p:sp>
      <p:cxnSp>
        <p:nvCxnSpPr>
          <p:cNvPr id="17" name="直線コネクタ 16">
            <a:extLst>
              <a:ext uri="{FF2B5EF4-FFF2-40B4-BE49-F238E27FC236}">
                <a16:creationId xmlns:a16="http://schemas.microsoft.com/office/drawing/2014/main" id="{7F812413-DFD9-402F-8FF7-17B2B24271AB}"/>
              </a:ext>
            </a:extLst>
          </p:cNvPr>
          <p:cNvCxnSpPr>
            <a:cxnSpLocks/>
          </p:cNvCxnSpPr>
          <p:nvPr/>
        </p:nvCxnSpPr>
        <p:spPr>
          <a:xfrm>
            <a:off x="355599" y="2986150"/>
            <a:ext cx="6105713" cy="0"/>
          </a:xfrm>
          <a:prstGeom prst="line">
            <a:avLst/>
          </a:prstGeom>
          <a:ln w="444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8" name="タイトル 1">
            <a:extLst>
              <a:ext uri="{FF2B5EF4-FFF2-40B4-BE49-F238E27FC236}">
                <a16:creationId xmlns:a16="http://schemas.microsoft.com/office/drawing/2014/main" id="{1120E675-BD4F-4420-9C7A-172F31544F10}"/>
              </a:ext>
            </a:extLst>
          </p:cNvPr>
          <p:cNvSpPr txBox="1">
            <a:spLocks/>
          </p:cNvSpPr>
          <p:nvPr/>
        </p:nvSpPr>
        <p:spPr>
          <a:xfrm>
            <a:off x="255500" y="1883970"/>
            <a:ext cx="8666629" cy="608277"/>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ja-JP" altLang="en-US" sz="1800" dirty="0">
                <a:solidFill>
                  <a:schemeClr val="tx1">
                    <a:lumMod val="75000"/>
                    <a:lumOff val="25000"/>
                  </a:schemeClr>
                </a:solidFill>
              </a:rPr>
              <a:t>人生１００年時代の移動とモビリティとは？</a:t>
            </a:r>
          </a:p>
        </p:txBody>
      </p:sp>
      <p:sp>
        <p:nvSpPr>
          <p:cNvPr id="19" name="タイトル 1">
            <a:extLst>
              <a:ext uri="{FF2B5EF4-FFF2-40B4-BE49-F238E27FC236}">
                <a16:creationId xmlns:a16="http://schemas.microsoft.com/office/drawing/2014/main" id="{0DE93D05-AA98-4420-8C24-4E6B82DF5EA9}"/>
              </a:ext>
            </a:extLst>
          </p:cNvPr>
          <p:cNvSpPr txBox="1">
            <a:spLocks/>
          </p:cNvSpPr>
          <p:nvPr/>
        </p:nvSpPr>
        <p:spPr>
          <a:xfrm>
            <a:off x="255500" y="859801"/>
            <a:ext cx="8666629" cy="608277"/>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ja-JP" altLang="en-US" sz="1800" dirty="0">
                <a:solidFill>
                  <a:schemeClr val="tx1">
                    <a:lumMod val="75000"/>
                    <a:lumOff val="25000"/>
                  </a:schemeClr>
                </a:solidFill>
              </a:rPr>
              <a:t>人生１００年時代とは？</a:t>
            </a:r>
          </a:p>
        </p:txBody>
      </p:sp>
      <p:cxnSp>
        <p:nvCxnSpPr>
          <p:cNvPr id="20" name="直線矢印コネクタ 19">
            <a:extLst>
              <a:ext uri="{FF2B5EF4-FFF2-40B4-BE49-F238E27FC236}">
                <a16:creationId xmlns:a16="http://schemas.microsoft.com/office/drawing/2014/main" id="{D4C833E5-9780-4F1C-A01D-89EDE754413E}"/>
              </a:ext>
            </a:extLst>
          </p:cNvPr>
          <p:cNvCxnSpPr>
            <a:cxnSpLocks/>
          </p:cNvCxnSpPr>
          <p:nvPr/>
        </p:nvCxnSpPr>
        <p:spPr>
          <a:xfrm flipV="1">
            <a:off x="3112995" y="2505360"/>
            <a:ext cx="0" cy="42699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6A4B68B0-D256-4A3D-98C1-940EF8E41C56}"/>
              </a:ext>
            </a:extLst>
          </p:cNvPr>
          <p:cNvCxnSpPr>
            <a:cxnSpLocks/>
          </p:cNvCxnSpPr>
          <p:nvPr/>
        </p:nvCxnSpPr>
        <p:spPr>
          <a:xfrm>
            <a:off x="416110" y="1941760"/>
            <a:ext cx="1769037" cy="0"/>
          </a:xfrm>
          <a:prstGeom prst="line">
            <a:avLst/>
          </a:prstGeom>
          <a:ln w="444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A1EB6826-FCD1-4F37-B60D-0F4936C4E4CF}"/>
              </a:ext>
            </a:extLst>
          </p:cNvPr>
          <p:cNvCxnSpPr>
            <a:cxnSpLocks/>
          </p:cNvCxnSpPr>
          <p:nvPr/>
        </p:nvCxnSpPr>
        <p:spPr>
          <a:xfrm flipV="1">
            <a:off x="1221442" y="1456972"/>
            <a:ext cx="0" cy="42699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タイトル 1">
            <a:extLst>
              <a:ext uri="{FF2B5EF4-FFF2-40B4-BE49-F238E27FC236}">
                <a16:creationId xmlns:a16="http://schemas.microsoft.com/office/drawing/2014/main" id="{5427472D-E4A3-4883-A57E-D8DC738646DB}"/>
              </a:ext>
            </a:extLst>
          </p:cNvPr>
          <p:cNvSpPr txBox="1">
            <a:spLocks/>
          </p:cNvSpPr>
          <p:nvPr/>
        </p:nvSpPr>
        <p:spPr>
          <a:xfrm>
            <a:off x="4742330" y="1971861"/>
            <a:ext cx="3437964" cy="44038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ts val="3200"/>
              </a:lnSpc>
            </a:pPr>
            <a:r>
              <a:rPr lang="ja-JP" altLang="en-US" sz="1600" dirty="0">
                <a:solidFill>
                  <a:schemeClr val="tx1">
                    <a:lumMod val="75000"/>
                    <a:lumOff val="25000"/>
                  </a:schemeClr>
                </a:solidFill>
              </a:rPr>
              <a:t>（過去の経験＋価値観の探索）</a:t>
            </a:r>
            <a:endParaRPr lang="en-US" altLang="ja-JP" sz="1600" dirty="0">
              <a:solidFill>
                <a:schemeClr val="tx1">
                  <a:lumMod val="75000"/>
                  <a:lumOff val="25000"/>
                </a:schemeClr>
              </a:solidFill>
            </a:endParaRPr>
          </a:p>
        </p:txBody>
      </p:sp>
      <p:sp>
        <p:nvSpPr>
          <p:cNvPr id="26" name="タイトル 1">
            <a:extLst>
              <a:ext uri="{FF2B5EF4-FFF2-40B4-BE49-F238E27FC236}">
                <a16:creationId xmlns:a16="http://schemas.microsoft.com/office/drawing/2014/main" id="{9AB254EE-5854-4B62-BE52-F65B6B0B2723}"/>
              </a:ext>
            </a:extLst>
          </p:cNvPr>
          <p:cNvSpPr txBox="1">
            <a:spLocks/>
          </p:cNvSpPr>
          <p:nvPr/>
        </p:nvSpPr>
        <p:spPr>
          <a:xfrm>
            <a:off x="2590800" y="943744"/>
            <a:ext cx="2680445" cy="44038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ts val="3200"/>
              </a:lnSpc>
            </a:pPr>
            <a:r>
              <a:rPr lang="ja-JP" altLang="en-US" sz="1600" dirty="0">
                <a:solidFill>
                  <a:schemeClr val="tx1">
                    <a:lumMod val="75000"/>
                    <a:lumOff val="25000"/>
                  </a:schemeClr>
                </a:solidFill>
              </a:rPr>
              <a:t>（言葉の定義の探索）</a:t>
            </a:r>
            <a:endParaRPr lang="en-US" altLang="ja-JP" sz="1600" dirty="0">
              <a:solidFill>
                <a:schemeClr val="tx1">
                  <a:lumMod val="75000"/>
                  <a:lumOff val="25000"/>
                </a:schemeClr>
              </a:solidFill>
            </a:endParaRPr>
          </a:p>
        </p:txBody>
      </p:sp>
      <p:sp>
        <p:nvSpPr>
          <p:cNvPr id="15" name="正方形/長方形 14">
            <a:extLst>
              <a:ext uri="{FF2B5EF4-FFF2-40B4-BE49-F238E27FC236}">
                <a16:creationId xmlns:a16="http://schemas.microsoft.com/office/drawing/2014/main" id="{8E47BC9F-7E50-418D-9B72-2BF94F9145FD}"/>
              </a:ext>
            </a:extLst>
          </p:cNvPr>
          <p:cNvSpPr/>
          <p:nvPr/>
        </p:nvSpPr>
        <p:spPr>
          <a:xfrm>
            <a:off x="4992221" y="4496904"/>
            <a:ext cx="2958352" cy="128481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a:extLst>
              <a:ext uri="{FF2B5EF4-FFF2-40B4-BE49-F238E27FC236}">
                <a16:creationId xmlns:a16="http://schemas.microsoft.com/office/drawing/2014/main" id="{52610C5D-65CC-4CDA-AC3E-D10EC02EAA23}"/>
              </a:ext>
            </a:extLst>
          </p:cNvPr>
          <p:cNvSpPr txBox="1">
            <a:spLocks/>
          </p:cNvSpPr>
          <p:nvPr/>
        </p:nvSpPr>
        <p:spPr>
          <a:xfrm>
            <a:off x="5144200" y="4789794"/>
            <a:ext cx="2893780" cy="991927"/>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2800"/>
              </a:lnSpc>
            </a:pPr>
            <a:r>
              <a:rPr lang="ja-JP" altLang="en-US" sz="1800" dirty="0">
                <a:solidFill>
                  <a:schemeClr val="tx1">
                    <a:lumMod val="75000"/>
                    <a:lumOff val="25000"/>
                  </a:schemeClr>
                </a:solidFill>
              </a:rPr>
              <a:t>広場、カフェ、</a:t>
            </a:r>
            <a:r>
              <a:rPr lang="en-US" altLang="ja-JP" sz="1800" dirty="0">
                <a:solidFill>
                  <a:schemeClr val="tx1">
                    <a:lumMod val="75000"/>
                    <a:lumOff val="25000"/>
                  </a:schemeClr>
                </a:solidFill>
              </a:rPr>
              <a:t>SNS</a:t>
            </a:r>
            <a:r>
              <a:rPr lang="ja-JP" altLang="en-US" sz="1800" dirty="0">
                <a:solidFill>
                  <a:schemeClr val="tx1">
                    <a:lumMod val="75000"/>
                    <a:lumOff val="25000"/>
                  </a:schemeClr>
                </a:solidFill>
              </a:rPr>
              <a:t>、</a:t>
            </a:r>
            <a:endParaRPr lang="en-US" altLang="ja-JP" sz="1800" dirty="0">
              <a:solidFill>
                <a:schemeClr val="tx1">
                  <a:lumMod val="75000"/>
                  <a:lumOff val="25000"/>
                </a:schemeClr>
              </a:solidFill>
            </a:endParaRPr>
          </a:p>
          <a:p>
            <a:pPr>
              <a:lnSpc>
                <a:spcPts val="2800"/>
              </a:lnSpc>
            </a:pPr>
            <a:r>
              <a:rPr lang="en-US" altLang="ja-JP" sz="1800" dirty="0">
                <a:solidFill>
                  <a:schemeClr val="tx1">
                    <a:lumMod val="75000"/>
                    <a:lumOff val="25000"/>
                  </a:schemeClr>
                </a:solidFill>
              </a:rPr>
              <a:t>20</a:t>
            </a:r>
            <a:r>
              <a:rPr lang="ja-JP" altLang="en-US" sz="1800" dirty="0">
                <a:solidFill>
                  <a:schemeClr val="tx1">
                    <a:lumMod val="75000"/>
                    <a:lumOff val="25000"/>
                  </a:schemeClr>
                </a:solidFill>
              </a:rPr>
              <a:t>代にとっての住居など</a:t>
            </a:r>
          </a:p>
        </p:txBody>
      </p:sp>
      <p:cxnSp>
        <p:nvCxnSpPr>
          <p:cNvPr id="21" name="直線コネクタ 20">
            <a:extLst>
              <a:ext uri="{FF2B5EF4-FFF2-40B4-BE49-F238E27FC236}">
                <a16:creationId xmlns:a16="http://schemas.microsoft.com/office/drawing/2014/main" id="{5ADDF01F-E0BD-4BD3-A935-5CA0CEBF7336}"/>
              </a:ext>
            </a:extLst>
          </p:cNvPr>
          <p:cNvCxnSpPr/>
          <p:nvPr/>
        </p:nvCxnSpPr>
        <p:spPr>
          <a:xfrm>
            <a:off x="5415803" y="3857962"/>
            <a:ext cx="2091018" cy="0"/>
          </a:xfrm>
          <a:prstGeom prst="line">
            <a:avLst/>
          </a:prstGeom>
          <a:ln w="444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3" name="直線矢印コネクタ 22">
            <a:extLst>
              <a:ext uri="{FF2B5EF4-FFF2-40B4-BE49-F238E27FC236}">
                <a16:creationId xmlns:a16="http://schemas.microsoft.com/office/drawing/2014/main" id="{BB68474D-DA63-4858-A734-164A2021AF5B}"/>
              </a:ext>
            </a:extLst>
          </p:cNvPr>
          <p:cNvCxnSpPr>
            <a:cxnSpLocks/>
          </p:cNvCxnSpPr>
          <p:nvPr/>
        </p:nvCxnSpPr>
        <p:spPr>
          <a:xfrm>
            <a:off x="6417609" y="3994425"/>
            <a:ext cx="0" cy="458776"/>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タイトル 1">
            <a:extLst>
              <a:ext uri="{FF2B5EF4-FFF2-40B4-BE49-F238E27FC236}">
                <a16:creationId xmlns:a16="http://schemas.microsoft.com/office/drawing/2014/main" id="{C5BD78AE-A355-48BE-B8F3-0B20030F405A}"/>
              </a:ext>
            </a:extLst>
          </p:cNvPr>
          <p:cNvSpPr txBox="1">
            <a:spLocks/>
          </p:cNvSpPr>
          <p:nvPr/>
        </p:nvSpPr>
        <p:spPr>
          <a:xfrm>
            <a:off x="4992221" y="4496904"/>
            <a:ext cx="2299448" cy="44038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ja-JP" altLang="en-US" sz="1600" dirty="0">
                <a:solidFill>
                  <a:schemeClr val="tx1">
                    <a:lumMod val="75000"/>
                    <a:lumOff val="25000"/>
                  </a:schemeClr>
                </a:solidFill>
              </a:rPr>
              <a:t>（目標の制約の設定）</a:t>
            </a:r>
          </a:p>
        </p:txBody>
      </p:sp>
    </p:spTree>
    <p:extLst>
      <p:ext uri="{BB962C8B-B14F-4D97-AF65-F5344CB8AC3E}">
        <p14:creationId xmlns:p14="http://schemas.microsoft.com/office/powerpoint/2010/main" val="2720056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EB273D-AC9D-41E5-8274-9D0F2B791303}"/>
              </a:ext>
            </a:extLst>
          </p:cNvPr>
          <p:cNvSpPr>
            <a:spLocks noGrp="1"/>
          </p:cNvSpPr>
          <p:nvPr>
            <p:ph type="ctrTitle"/>
          </p:nvPr>
        </p:nvSpPr>
        <p:spPr>
          <a:xfrm>
            <a:off x="890480" y="2458288"/>
            <a:ext cx="7363039" cy="934197"/>
          </a:xfrm>
          <a:ln>
            <a:noFill/>
          </a:ln>
        </p:spPr>
        <p:style>
          <a:lnRef idx="2">
            <a:schemeClr val="dk1"/>
          </a:lnRef>
          <a:fillRef idx="1">
            <a:schemeClr val="lt1"/>
          </a:fillRef>
          <a:effectRef idx="0">
            <a:schemeClr val="dk1"/>
          </a:effectRef>
          <a:fontRef idx="minor">
            <a:schemeClr val="dk1"/>
          </a:fontRef>
        </p:style>
        <p:txBody>
          <a:bodyPr>
            <a:normAutofit/>
          </a:bodyPr>
          <a:lstStyle/>
          <a:p>
            <a:pPr algn="ctr">
              <a:lnSpc>
                <a:spcPct val="150000"/>
              </a:lnSpc>
            </a:pPr>
            <a:r>
              <a:rPr lang="ja-JP" altLang="en-US" sz="2000" dirty="0">
                <a:solidFill>
                  <a:schemeClr val="tx1">
                    <a:lumMod val="75000"/>
                    <a:lumOff val="25000"/>
                  </a:schemeClr>
                </a:solidFill>
              </a:rPr>
              <a:t>人生１００年時代の山手線とは？</a:t>
            </a:r>
            <a:endParaRPr lang="en-US" altLang="ja-JP" sz="2000" dirty="0">
              <a:solidFill>
                <a:schemeClr val="tx1">
                  <a:lumMod val="75000"/>
                  <a:lumOff val="25000"/>
                </a:schemeClr>
              </a:solidFill>
            </a:endParaRPr>
          </a:p>
        </p:txBody>
      </p:sp>
      <p:sp>
        <p:nvSpPr>
          <p:cNvPr id="3" name="字幕 2">
            <a:extLst>
              <a:ext uri="{FF2B5EF4-FFF2-40B4-BE49-F238E27FC236}">
                <a16:creationId xmlns:a16="http://schemas.microsoft.com/office/drawing/2014/main" id="{E22CE996-F7EE-4D7E-A22E-A747308EDC59}"/>
              </a:ext>
            </a:extLst>
          </p:cNvPr>
          <p:cNvSpPr>
            <a:spLocks noGrp="1"/>
          </p:cNvSpPr>
          <p:nvPr>
            <p:ph type="subTitle" idx="1"/>
          </p:nvPr>
        </p:nvSpPr>
        <p:spPr>
          <a:xfrm>
            <a:off x="2219325" y="2017728"/>
            <a:ext cx="4705350" cy="440558"/>
          </a:xfrm>
        </p:spPr>
        <p:txBody>
          <a:bodyPr>
            <a:normAutofit/>
          </a:bodyPr>
          <a:lstStyle/>
          <a:p>
            <a:pPr algn="ctr"/>
            <a:r>
              <a:rPr lang="ja-JP" altLang="en-US" sz="1600" b="1" dirty="0">
                <a:solidFill>
                  <a:schemeClr val="tx1">
                    <a:lumMod val="75000"/>
                    <a:lumOff val="25000"/>
                  </a:schemeClr>
                </a:solidFill>
              </a:rPr>
              <a:t>本日の中心的な議題（仮）</a:t>
            </a:r>
          </a:p>
        </p:txBody>
      </p:sp>
      <p:sp>
        <p:nvSpPr>
          <p:cNvPr id="4" name="コンテンツ プレースホルダー 1">
            <a:extLst>
              <a:ext uri="{FF2B5EF4-FFF2-40B4-BE49-F238E27FC236}">
                <a16:creationId xmlns:a16="http://schemas.microsoft.com/office/drawing/2014/main" id="{971DF3FA-EBE3-4485-9EDF-4902056665C8}"/>
              </a:ext>
            </a:extLst>
          </p:cNvPr>
          <p:cNvSpPr txBox="1">
            <a:spLocks/>
          </p:cNvSpPr>
          <p:nvPr/>
        </p:nvSpPr>
        <p:spPr>
          <a:xfrm>
            <a:off x="1005840" y="3659295"/>
            <a:ext cx="7132320" cy="1234301"/>
          </a:xfrm>
          <a:prstGeom prst="rect">
            <a:avLst/>
          </a:prstGeom>
          <a:solidFill>
            <a:schemeClr val="lt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00" b="1" dirty="0">
                <a:solidFill>
                  <a:schemeClr val="tx1">
                    <a:lumMod val="75000"/>
                    <a:lumOff val="25000"/>
                  </a:schemeClr>
                </a:solidFill>
              </a:rPr>
              <a:t>－ どんな移動を提供するモビリティとなるのか</a:t>
            </a:r>
          </a:p>
          <a:p>
            <a:pPr marL="0" indent="0">
              <a:buNone/>
            </a:pPr>
            <a:r>
              <a:rPr lang="ja-JP" altLang="en-US" sz="1400" b="1" dirty="0">
                <a:solidFill>
                  <a:schemeClr val="tx1">
                    <a:lumMod val="75000"/>
                    <a:lumOff val="25000"/>
                  </a:schemeClr>
                </a:solidFill>
              </a:rPr>
              <a:t>－ どのように移動を提供するのか</a:t>
            </a:r>
          </a:p>
          <a:p>
            <a:pPr marL="0" indent="0">
              <a:buNone/>
            </a:pPr>
            <a:r>
              <a:rPr lang="ja-JP" altLang="en-US" sz="1400" b="1" dirty="0">
                <a:solidFill>
                  <a:schemeClr val="tx1">
                    <a:lumMod val="75000"/>
                    <a:lumOff val="25000"/>
                  </a:schemeClr>
                </a:solidFill>
              </a:rPr>
              <a:t>－ 上記の移動・モビリティを支える空間仕様・ルール・デザインとは</a:t>
            </a:r>
            <a:endParaRPr lang="en-US" altLang="ja-JP" sz="1400" b="1" dirty="0">
              <a:solidFill>
                <a:schemeClr val="tx1">
                  <a:lumMod val="75000"/>
                  <a:lumOff val="25000"/>
                </a:schemeClr>
              </a:solidFill>
            </a:endParaRPr>
          </a:p>
        </p:txBody>
      </p:sp>
    </p:spTree>
    <p:extLst>
      <p:ext uri="{BB962C8B-B14F-4D97-AF65-F5344CB8AC3E}">
        <p14:creationId xmlns:p14="http://schemas.microsoft.com/office/powerpoint/2010/main" val="3507865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6D16DCF-E0BF-40B2-9C97-3CE5BD1C3CFB}"/>
              </a:ext>
            </a:extLst>
          </p:cNvPr>
          <p:cNvSpPr/>
          <p:nvPr/>
        </p:nvSpPr>
        <p:spPr>
          <a:xfrm>
            <a:off x="248920" y="180021"/>
            <a:ext cx="8646160" cy="6497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30645D2B-6C8F-4BE6-B9C5-228B7F85A357}"/>
              </a:ext>
            </a:extLst>
          </p:cNvPr>
          <p:cNvSpPr>
            <a:spLocks noGrp="1"/>
          </p:cNvSpPr>
          <p:nvPr>
            <p:ph type="sldNum" sz="quarter" idx="12"/>
          </p:nvPr>
        </p:nvSpPr>
        <p:spPr/>
        <p:txBody>
          <a:bodyPr/>
          <a:lstStyle/>
          <a:p>
            <a:fld id="{C7C27EC7-229D-48B3-A49A-EA085645C675}" type="slidenum">
              <a:rPr kumimoji="1" lang="ja-JP" altLang="en-US" smtClean="0"/>
              <a:t>16</a:t>
            </a:fld>
            <a:endParaRPr kumimoji="1" lang="ja-JP" altLang="en-US"/>
          </a:p>
        </p:txBody>
      </p:sp>
      <p:sp>
        <p:nvSpPr>
          <p:cNvPr id="7" name="テキスト プレースホルダー 6">
            <a:extLst>
              <a:ext uri="{FF2B5EF4-FFF2-40B4-BE49-F238E27FC236}">
                <a16:creationId xmlns:a16="http://schemas.microsoft.com/office/drawing/2014/main" id="{B7F8BFB0-29D9-427C-B5CA-75AF009681C0}"/>
              </a:ext>
            </a:extLst>
          </p:cNvPr>
          <p:cNvSpPr>
            <a:spLocks noGrp="1"/>
          </p:cNvSpPr>
          <p:nvPr>
            <p:ph type="body" idx="13"/>
          </p:nvPr>
        </p:nvSpPr>
        <p:spPr>
          <a:xfrm>
            <a:off x="3465691" y="2167634"/>
            <a:ext cx="2212618" cy="542925"/>
          </a:xfrm>
        </p:spPr>
        <p:txBody>
          <a:bodyPr>
            <a:normAutofit/>
          </a:bodyPr>
          <a:lstStyle/>
          <a:p>
            <a:pPr algn="ctr"/>
            <a:r>
              <a:rPr lang="en-US" altLang="ja-JP" dirty="0">
                <a:solidFill>
                  <a:schemeClr val="tx1">
                    <a:lumMod val="75000"/>
                    <a:lumOff val="25000"/>
                  </a:schemeClr>
                </a:solidFill>
              </a:rPr>
              <a:t>【Work</a:t>
            </a:r>
            <a:r>
              <a:rPr lang="ja-JP" altLang="en-US" dirty="0">
                <a:solidFill>
                  <a:schemeClr val="tx1">
                    <a:lumMod val="75000"/>
                    <a:lumOff val="25000"/>
                  </a:schemeClr>
                </a:solidFill>
              </a:rPr>
              <a:t> １</a:t>
            </a:r>
            <a:r>
              <a:rPr lang="en-US" altLang="ja-JP" dirty="0">
                <a:solidFill>
                  <a:schemeClr val="tx1">
                    <a:lumMod val="75000"/>
                    <a:lumOff val="25000"/>
                  </a:schemeClr>
                </a:solidFill>
              </a:rPr>
              <a:t>】</a:t>
            </a:r>
            <a:endParaRPr lang="ja-JP" altLang="en-US" dirty="0">
              <a:solidFill>
                <a:schemeClr val="tx1">
                  <a:lumMod val="75000"/>
                  <a:lumOff val="25000"/>
                </a:schemeClr>
              </a:solidFill>
            </a:endParaRPr>
          </a:p>
        </p:txBody>
      </p:sp>
      <p:sp>
        <p:nvSpPr>
          <p:cNvPr id="2" name="タイトル 1">
            <a:extLst>
              <a:ext uri="{FF2B5EF4-FFF2-40B4-BE49-F238E27FC236}">
                <a16:creationId xmlns:a16="http://schemas.microsoft.com/office/drawing/2014/main" id="{155167B1-00F6-490E-8D18-F5908EBAD5BD}"/>
              </a:ext>
            </a:extLst>
          </p:cNvPr>
          <p:cNvSpPr>
            <a:spLocks noGrp="1"/>
          </p:cNvSpPr>
          <p:nvPr>
            <p:ph type="title" idx="4294967295"/>
          </p:nvPr>
        </p:nvSpPr>
        <p:spPr>
          <a:xfrm>
            <a:off x="628650" y="3091543"/>
            <a:ext cx="7886700" cy="939282"/>
          </a:xfrm>
        </p:spPr>
        <p:txBody>
          <a:bodyPr>
            <a:normAutofit/>
          </a:bodyPr>
          <a:lstStyle/>
          <a:p>
            <a:pPr algn="ctr"/>
            <a:r>
              <a:rPr lang="ja-JP" altLang="en-US" sz="3600" b="1" dirty="0">
                <a:solidFill>
                  <a:schemeClr val="tx1">
                    <a:lumMod val="75000"/>
                    <a:lumOff val="25000"/>
                  </a:schemeClr>
                </a:solidFill>
              </a:rPr>
              <a:t>全体フリーディスカッション</a:t>
            </a:r>
          </a:p>
        </p:txBody>
      </p:sp>
      <p:sp>
        <p:nvSpPr>
          <p:cNvPr id="6" name="テキスト ボックス 5">
            <a:extLst>
              <a:ext uri="{FF2B5EF4-FFF2-40B4-BE49-F238E27FC236}">
                <a16:creationId xmlns:a16="http://schemas.microsoft.com/office/drawing/2014/main" id="{39959288-38AC-4505-B51C-D9AF12F16D29}"/>
              </a:ext>
            </a:extLst>
          </p:cNvPr>
          <p:cNvSpPr txBox="1"/>
          <p:nvPr/>
        </p:nvSpPr>
        <p:spPr>
          <a:xfrm>
            <a:off x="957943" y="4647949"/>
            <a:ext cx="7228114" cy="1569660"/>
          </a:xfrm>
          <a:prstGeom prst="rect">
            <a:avLst/>
          </a:prstGeom>
          <a:noFill/>
        </p:spPr>
        <p:txBody>
          <a:bodyPr wrap="square" rtlCol="0">
            <a:spAutoFit/>
          </a:bodyPr>
          <a:lstStyle/>
          <a:p>
            <a:r>
              <a:rPr kumimoji="1" lang="ja-JP" altLang="en-US" sz="1600" dirty="0">
                <a:solidFill>
                  <a:schemeClr val="tx1">
                    <a:lumMod val="75000"/>
                    <a:lumOff val="25000"/>
                  </a:schemeClr>
                </a:solidFill>
              </a:rPr>
              <a:t>まずは中間発表を振りかえり、本日以降の議論をどのように進めていくかを話し合ってください。次回以降は、本日の議論を延長していただいても、人生１００年時代の移動とモビリティの新たな側面に着目した議論としていただいても構いません。</a:t>
            </a:r>
            <a:endParaRPr kumimoji="1" lang="en-US" altLang="ja-JP" sz="1600" dirty="0">
              <a:solidFill>
                <a:schemeClr val="tx1">
                  <a:lumMod val="75000"/>
                  <a:lumOff val="25000"/>
                </a:schemeClr>
              </a:solidFill>
            </a:endParaRPr>
          </a:p>
          <a:p>
            <a:endParaRPr kumimoji="1" lang="en-US" altLang="ja-JP" sz="1600" dirty="0">
              <a:solidFill>
                <a:schemeClr val="tx1">
                  <a:lumMod val="75000"/>
                  <a:lumOff val="25000"/>
                </a:schemeClr>
              </a:solidFill>
            </a:endParaRPr>
          </a:p>
          <a:p>
            <a:r>
              <a:rPr kumimoji="1" lang="ja-JP" altLang="en-US" sz="1600" dirty="0">
                <a:solidFill>
                  <a:schemeClr val="tx1">
                    <a:lumMod val="75000"/>
                    <a:lumOff val="25000"/>
                  </a:schemeClr>
                </a:solidFill>
              </a:rPr>
              <a:t>＊座長、担当教員からのワークを行っていただいても構いません 。</a:t>
            </a:r>
          </a:p>
        </p:txBody>
      </p:sp>
      <p:cxnSp>
        <p:nvCxnSpPr>
          <p:cNvPr id="8" name="直線コネクタ 7">
            <a:extLst>
              <a:ext uri="{FF2B5EF4-FFF2-40B4-BE49-F238E27FC236}">
                <a16:creationId xmlns:a16="http://schemas.microsoft.com/office/drawing/2014/main" id="{D6CE4DFF-CB8E-467A-A1FF-C9D87856A034}"/>
              </a:ext>
            </a:extLst>
          </p:cNvPr>
          <p:cNvCxnSpPr>
            <a:cxnSpLocks/>
          </p:cNvCxnSpPr>
          <p:nvPr/>
        </p:nvCxnSpPr>
        <p:spPr>
          <a:xfrm>
            <a:off x="783772" y="4149012"/>
            <a:ext cx="7588068"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73582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C6BF5FBA-2835-4A8C-AA58-3F6F3C94FB1F}"/>
              </a:ext>
            </a:extLst>
          </p:cNvPr>
          <p:cNvSpPr>
            <a:spLocks noGrp="1"/>
          </p:cNvSpPr>
          <p:nvPr>
            <p:ph type="ctrTitle"/>
          </p:nvPr>
        </p:nvSpPr>
        <p:spPr>
          <a:xfrm>
            <a:off x="255500" y="562446"/>
            <a:ext cx="8666629" cy="608277"/>
          </a:xfrm>
          <a:ln/>
        </p:spPr>
        <p:style>
          <a:lnRef idx="2">
            <a:schemeClr val="dk1"/>
          </a:lnRef>
          <a:fillRef idx="1">
            <a:schemeClr val="lt1"/>
          </a:fillRef>
          <a:effectRef idx="0">
            <a:schemeClr val="dk1"/>
          </a:effectRef>
          <a:fontRef idx="minor">
            <a:schemeClr val="dk1"/>
          </a:fontRef>
        </p:style>
        <p:txBody>
          <a:bodyPr>
            <a:normAutofit/>
          </a:bodyPr>
          <a:lstStyle/>
          <a:p>
            <a:pPr>
              <a:lnSpc>
                <a:spcPts val="3200"/>
              </a:lnSpc>
            </a:pPr>
            <a:r>
              <a:rPr lang="ja-JP" altLang="en-US" sz="1800" dirty="0">
                <a:solidFill>
                  <a:schemeClr val="tx1">
                    <a:lumMod val="75000"/>
                    <a:lumOff val="25000"/>
                  </a:schemeClr>
                </a:solidFill>
              </a:rPr>
              <a:t>人生１００年時代の移動とモビリティを創出する都市・インフラとは？</a:t>
            </a:r>
          </a:p>
        </p:txBody>
      </p:sp>
      <p:cxnSp>
        <p:nvCxnSpPr>
          <p:cNvPr id="5" name="直線矢印コネクタ 4">
            <a:extLst>
              <a:ext uri="{FF2B5EF4-FFF2-40B4-BE49-F238E27FC236}">
                <a16:creationId xmlns:a16="http://schemas.microsoft.com/office/drawing/2014/main" id="{F142EAB9-C7C8-40C2-A5D2-ABCF60521D37}"/>
              </a:ext>
            </a:extLst>
          </p:cNvPr>
          <p:cNvCxnSpPr>
            <a:cxnSpLocks/>
          </p:cNvCxnSpPr>
          <p:nvPr/>
        </p:nvCxnSpPr>
        <p:spPr>
          <a:xfrm>
            <a:off x="4572000" y="1360799"/>
            <a:ext cx="0" cy="458776"/>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タイトル 1">
            <a:extLst>
              <a:ext uri="{FF2B5EF4-FFF2-40B4-BE49-F238E27FC236}">
                <a16:creationId xmlns:a16="http://schemas.microsoft.com/office/drawing/2014/main" id="{9080B9D2-582D-4E5E-9F2D-07F03930901A}"/>
              </a:ext>
            </a:extLst>
          </p:cNvPr>
          <p:cNvSpPr txBox="1">
            <a:spLocks/>
          </p:cNvSpPr>
          <p:nvPr/>
        </p:nvSpPr>
        <p:spPr>
          <a:xfrm>
            <a:off x="244740" y="2010528"/>
            <a:ext cx="8666626" cy="45877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en-US" altLang="ja-JP" sz="1400" dirty="0">
                <a:solidFill>
                  <a:schemeClr val="tx1">
                    <a:lumMod val="75000"/>
                    <a:lumOff val="25000"/>
                  </a:schemeClr>
                </a:solidFill>
              </a:rPr>
              <a:t>(1)</a:t>
            </a:r>
            <a:r>
              <a:rPr lang="ja-JP" altLang="en-US" sz="1400" dirty="0">
                <a:solidFill>
                  <a:schemeClr val="tx1">
                    <a:lumMod val="75000"/>
                    <a:lumOff val="25000"/>
                  </a:schemeClr>
                </a:solidFill>
              </a:rPr>
              <a:t> 個人ごとに最適化された移動を創出する都市・インフラ（モビリティ）とは？</a:t>
            </a:r>
          </a:p>
        </p:txBody>
      </p:sp>
      <p:sp>
        <p:nvSpPr>
          <p:cNvPr id="21" name="タイトル 1">
            <a:extLst>
              <a:ext uri="{FF2B5EF4-FFF2-40B4-BE49-F238E27FC236}">
                <a16:creationId xmlns:a16="http://schemas.microsoft.com/office/drawing/2014/main" id="{20E4AB92-A192-4CAC-9CFC-508C8405DDBB}"/>
              </a:ext>
            </a:extLst>
          </p:cNvPr>
          <p:cNvSpPr txBox="1">
            <a:spLocks/>
          </p:cNvSpPr>
          <p:nvPr/>
        </p:nvSpPr>
        <p:spPr>
          <a:xfrm>
            <a:off x="4501406" y="1327421"/>
            <a:ext cx="1828800" cy="44038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ts val="3200"/>
              </a:lnSpc>
            </a:pPr>
            <a:r>
              <a:rPr lang="ja-JP" altLang="en-US" sz="1600" dirty="0">
                <a:solidFill>
                  <a:schemeClr val="tx1">
                    <a:lumMod val="75000"/>
                    <a:lumOff val="25000"/>
                  </a:schemeClr>
                </a:solidFill>
              </a:rPr>
              <a:t>（問いの分割）</a:t>
            </a:r>
            <a:endParaRPr lang="en-US" altLang="ja-JP" sz="1600" dirty="0">
              <a:solidFill>
                <a:schemeClr val="tx1">
                  <a:lumMod val="75000"/>
                  <a:lumOff val="25000"/>
                </a:schemeClr>
              </a:solidFill>
            </a:endParaRPr>
          </a:p>
        </p:txBody>
      </p:sp>
      <p:sp>
        <p:nvSpPr>
          <p:cNvPr id="23" name="タイトル 1">
            <a:extLst>
              <a:ext uri="{FF2B5EF4-FFF2-40B4-BE49-F238E27FC236}">
                <a16:creationId xmlns:a16="http://schemas.microsoft.com/office/drawing/2014/main" id="{BD26EB9D-8815-4B81-8C75-2119861A1A95}"/>
              </a:ext>
            </a:extLst>
          </p:cNvPr>
          <p:cNvSpPr txBox="1">
            <a:spLocks/>
          </p:cNvSpPr>
          <p:nvPr/>
        </p:nvSpPr>
        <p:spPr>
          <a:xfrm>
            <a:off x="244740" y="2634875"/>
            <a:ext cx="8666629" cy="45877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en-US" altLang="ja-JP" sz="1400" dirty="0">
                <a:solidFill>
                  <a:schemeClr val="tx1">
                    <a:lumMod val="75000"/>
                    <a:lumOff val="25000"/>
                  </a:schemeClr>
                </a:solidFill>
              </a:rPr>
              <a:t>(2) </a:t>
            </a:r>
            <a:r>
              <a:rPr lang="ja-JP" altLang="en-US" sz="1400" dirty="0">
                <a:solidFill>
                  <a:schemeClr val="tx1">
                    <a:lumMod val="75000"/>
                    <a:lumOff val="25000"/>
                  </a:schemeClr>
                </a:solidFill>
              </a:rPr>
              <a:t>非日常型の移動欲求を生み出す都市・インフラ（モビリティ）とは？</a:t>
            </a:r>
          </a:p>
        </p:txBody>
      </p:sp>
      <p:sp>
        <p:nvSpPr>
          <p:cNvPr id="15" name="タイトル 1">
            <a:extLst>
              <a:ext uri="{FF2B5EF4-FFF2-40B4-BE49-F238E27FC236}">
                <a16:creationId xmlns:a16="http://schemas.microsoft.com/office/drawing/2014/main" id="{872BB764-3615-4A32-9519-E9C485F60E5F}"/>
              </a:ext>
            </a:extLst>
          </p:cNvPr>
          <p:cNvSpPr txBox="1">
            <a:spLocks/>
          </p:cNvSpPr>
          <p:nvPr/>
        </p:nvSpPr>
        <p:spPr>
          <a:xfrm>
            <a:off x="244740" y="3259222"/>
            <a:ext cx="8666629" cy="45877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en-US" altLang="ja-JP" sz="1400" dirty="0">
                <a:solidFill>
                  <a:schemeClr val="tx1">
                    <a:lumMod val="75000"/>
                    <a:lumOff val="25000"/>
                  </a:schemeClr>
                </a:solidFill>
              </a:rPr>
              <a:t>(3) </a:t>
            </a:r>
            <a:endParaRPr lang="ja-JP" altLang="en-US" sz="1400" dirty="0">
              <a:solidFill>
                <a:schemeClr val="tx1">
                  <a:lumMod val="75000"/>
                  <a:lumOff val="25000"/>
                </a:schemeClr>
              </a:solidFill>
            </a:endParaRPr>
          </a:p>
        </p:txBody>
      </p:sp>
      <p:sp>
        <p:nvSpPr>
          <p:cNvPr id="27" name="タイトル 1">
            <a:extLst>
              <a:ext uri="{FF2B5EF4-FFF2-40B4-BE49-F238E27FC236}">
                <a16:creationId xmlns:a16="http://schemas.microsoft.com/office/drawing/2014/main" id="{28269AAD-82B2-4763-9A1A-BE3C153D2ADC}"/>
              </a:ext>
            </a:extLst>
          </p:cNvPr>
          <p:cNvSpPr txBox="1">
            <a:spLocks/>
          </p:cNvSpPr>
          <p:nvPr/>
        </p:nvSpPr>
        <p:spPr>
          <a:xfrm>
            <a:off x="244740" y="3883570"/>
            <a:ext cx="8666629" cy="45877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en-US" altLang="ja-JP" sz="1400" dirty="0">
                <a:solidFill>
                  <a:schemeClr val="tx1">
                    <a:lumMod val="75000"/>
                    <a:lumOff val="25000"/>
                  </a:schemeClr>
                </a:solidFill>
              </a:rPr>
              <a:t>(4) </a:t>
            </a:r>
            <a:endParaRPr lang="ja-JP" altLang="en-US" sz="1400" dirty="0">
              <a:solidFill>
                <a:schemeClr val="tx1">
                  <a:lumMod val="75000"/>
                  <a:lumOff val="25000"/>
                </a:schemeClr>
              </a:solidFill>
            </a:endParaRPr>
          </a:p>
        </p:txBody>
      </p:sp>
      <p:sp>
        <p:nvSpPr>
          <p:cNvPr id="28" name="タイトル 1">
            <a:extLst>
              <a:ext uri="{FF2B5EF4-FFF2-40B4-BE49-F238E27FC236}">
                <a16:creationId xmlns:a16="http://schemas.microsoft.com/office/drawing/2014/main" id="{7439137B-81D1-4C1B-AC73-3211A3B27AEB}"/>
              </a:ext>
            </a:extLst>
          </p:cNvPr>
          <p:cNvSpPr txBox="1">
            <a:spLocks/>
          </p:cNvSpPr>
          <p:nvPr/>
        </p:nvSpPr>
        <p:spPr>
          <a:xfrm>
            <a:off x="244740" y="4507918"/>
            <a:ext cx="8666629" cy="45877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en-US" altLang="ja-JP" sz="1400" dirty="0">
                <a:solidFill>
                  <a:schemeClr val="tx1">
                    <a:lumMod val="75000"/>
                    <a:lumOff val="25000"/>
                  </a:schemeClr>
                </a:solidFill>
              </a:rPr>
              <a:t>(5) </a:t>
            </a:r>
            <a:endParaRPr lang="ja-JP" altLang="en-US" sz="1400" dirty="0">
              <a:solidFill>
                <a:schemeClr val="tx1">
                  <a:lumMod val="75000"/>
                  <a:lumOff val="25000"/>
                </a:schemeClr>
              </a:solidFill>
            </a:endParaRPr>
          </a:p>
        </p:txBody>
      </p:sp>
      <p:sp>
        <p:nvSpPr>
          <p:cNvPr id="29" name="正方形/長方形 28">
            <a:extLst>
              <a:ext uri="{FF2B5EF4-FFF2-40B4-BE49-F238E27FC236}">
                <a16:creationId xmlns:a16="http://schemas.microsoft.com/office/drawing/2014/main" id="{25606D8D-0EA2-4768-B1B6-7D0E9B73BC2E}"/>
              </a:ext>
            </a:extLst>
          </p:cNvPr>
          <p:cNvSpPr/>
          <p:nvPr/>
        </p:nvSpPr>
        <p:spPr>
          <a:xfrm>
            <a:off x="233350" y="5382169"/>
            <a:ext cx="8688775" cy="1236634"/>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タイトル 1">
            <a:extLst>
              <a:ext uri="{FF2B5EF4-FFF2-40B4-BE49-F238E27FC236}">
                <a16:creationId xmlns:a16="http://schemas.microsoft.com/office/drawing/2014/main" id="{D512C466-925B-4EF1-9EC1-760F7CE9AD12}"/>
              </a:ext>
            </a:extLst>
          </p:cNvPr>
          <p:cNvSpPr txBox="1">
            <a:spLocks/>
          </p:cNvSpPr>
          <p:nvPr/>
        </p:nvSpPr>
        <p:spPr>
          <a:xfrm>
            <a:off x="267612" y="5632667"/>
            <a:ext cx="8555440" cy="991927"/>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2800"/>
              </a:lnSpc>
            </a:pPr>
            <a:r>
              <a:rPr lang="ja-JP" altLang="en-US" sz="1400" b="0" dirty="0">
                <a:solidFill>
                  <a:schemeClr val="tx1">
                    <a:lumMod val="75000"/>
                    <a:lumOff val="25000"/>
                  </a:schemeClr>
                </a:solidFill>
              </a:rPr>
              <a:t>・都市・インフラを設定する（広場、カフェ、</a:t>
            </a:r>
            <a:r>
              <a:rPr lang="en-US" altLang="ja-JP" sz="1400" b="0" dirty="0">
                <a:solidFill>
                  <a:schemeClr val="tx1">
                    <a:lumMod val="75000"/>
                    <a:lumOff val="25000"/>
                  </a:schemeClr>
                </a:solidFill>
              </a:rPr>
              <a:t>SNS</a:t>
            </a:r>
            <a:r>
              <a:rPr lang="ja-JP" altLang="en-US" sz="1400" b="0" dirty="0">
                <a:solidFill>
                  <a:schemeClr val="tx1">
                    <a:lumMod val="75000"/>
                    <a:lumOff val="25000"/>
                  </a:schemeClr>
                </a:solidFill>
              </a:rPr>
              <a:t>など）</a:t>
            </a:r>
            <a:endParaRPr lang="en-US" altLang="ja-JP" sz="1400" b="0" dirty="0">
              <a:solidFill>
                <a:schemeClr val="tx1">
                  <a:lumMod val="75000"/>
                  <a:lumOff val="25000"/>
                </a:schemeClr>
              </a:solidFill>
            </a:endParaRPr>
          </a:p>
          <a:p>
            <a:pPr>
              <a:lnSpc>
                <a:spcPts val="2800"/>
              </a:lnSpc>
            </a:pPr>
            <a:r>
              <a:rPr lang="ja-JP" altLang="en-US" sz="1400" b="0" dirty="0">
                <a:solidFill>
                  <a:schemeClr val="tx1">
                    <a:lumMod val="75000"/>
                    <a:lumOff val="25000"/>
                  </a:schemeClr>
                </a:solidFill>
              </a:rPr>
              <a:t>・特定の年齢層、特定の社会課題を設定する（</a:t>
            </a:r>
            <a:r>
              <a:rPr lang="en-US" altLang="ja-JP" sz="1400" b="0" dirty="0">
                <a:solidFill>
                  <a:schemeClr val="tx1">
                    <a:lumMod val="75000"/>
                    <a:lumOff val="25000"/>
                  </a:schemeClr>
                </a:solidFill>
              </a:rPr>
              <a:t>20</a:t>
            </a:r>
            <a:r>
              <a:rPr lang="ja-JP" altLang="en-US" sz="1400" b="0" dirty="0">
                <a:solidFill>
                  <a:schemeClr val="tx1">
                    <a:lumMod val="75000"/>
                    <a:lumOff val="25000"/>
                  </a:schemeClr>
                </a:solidFill>
              </a:rPr>
              <a:t>代にとっての住居など）</a:t>
            </a:r>
          </a:p>
        </p:txBody>
      </p:sp>
      <p:sp>
        <p:nvSpPr>
          <p:cNvPr id="31" name="タイトル 1">
            <a:extLst>
              <a:ext uri="{FF2B5EF4-FFF2-40B4-BE49-F238E27FC236}">
                <a16:creationId xmlns:a16="http://schemas.microsoft.com/office/drawing/2014/main" id="{6F27F893-8D7E-44E3-867A-1D1CD1A5B7DC}"/>
              </a:ext>
            </a:extLst>
          </p:cNvPr>
          <p:cNvSpPr txBox="1">
            <a:spLocks/>
          </p:cNvSpPr>
          <p:nvPr/>
        </p:nvSpPr>
        <p:spPr>
          <a:xfrm>
            <a:off x="168539" y="5382169"/>
            <a:ext cx="6798302" cy="44038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ja-JP" altLang="en-US" sz="1600" dirty="0">
                <a:solidFill>
                  <a:schemeClr val="tx1">
                    <a:lumMod val="75000"/>
                    <a:lumOff val="25000"/>
                  </a:schemeClr>
                </a:solidFill>
              </a:rPr>
              <a:t>（その他の目標の制約の設定）</a:t>
            </a:r>
          </a:p>
        </p:txBody>
      </p:sp>
    </p:spTree>
    <p:extLst>
      <p:ext uri="{BB962C8B-B14F-4D97-AF65-F5344CB8AC3E}">
        <p14:creationId xmlns:p14="http://schemas.microsoft.com/office/powerpoint/2010/main" val="1310494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6D16DCF-E0BF-40B2-9C97-3CE5BD1C3CFB}"/>
              </a:ext>
            </a:extLst>
          </p:cNvPr>
          <p:cNvSpPr/>
          <p:nvPr/>
        </p:nvSpPr>
        <p:spPr>
          <a:xfrm>
            <a:off x="248920" y="180021"/>
            <a:ext cx="8646160" cy="6497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30645D2B-6C8F-4BE6-B9C5-228B7F85A357}"/>
              </a:ext>
            </a:extLst>
          </p:cNvPr>
          <p:cNvSpPr>
            <a:spLocks noGrp="1"/>
          </p:cNvSpPr>
          <p:nvPr>
            <p:ph type="sldNum" sz="quarter" idx="12"/>
          </p:nvPr>
        </p:nvSpPr>
        <p:spPr/>
        <p:txBody>
          <a:bodyPr/>
          <a:lstStyle/>
          <a:p>
            <a:fld id="{C7C27EC7-229D-48B3-A49A-EA085645C675}" type="slidenum">
              <a:rPr kumimoji="1" lang="ja-JP" altLang="en-US" smtClean="0"/>
              <a:t>18</a:t>
            </a:fld>
            <a:endParaRPr kumimoji="1" lang="ja-JP" altLang="en-US"/>
          </a:p>
        </p:txBody>
      </p:sp>
      <p:sp>
        <p:nvSpPr>
          <p:cNvPr id="7" name="テキスト プレースホルダー 6">
            <a:extLst>
              <a:ext uri="{FF2B5EF4-FFF2-40B4-BE49-F238E27FC236}">
                <a16:creationId xmlns:a16="http://schemas.microsoft.com/office/drawing/2014/main" id="{B7F8BFB0-29D9-427C-B5CA-75AF009681C0}"/>
              </a:ext>
            </a:extLst>
          </p:cNvPr>
          <p:cNvSpPr>
            <a:spLocks noGrp="1"/>
          </p:cNvSpPr>
          <p:nvPr>
            <p:ph type="body" idx="13"/>
          </p:nvPr>
        </p:nvSpPr>
        <p:spPr>
          <a:xfrm>
            <a:off x="3465691" y="2167634"/>
            <a:ext cx="2212618" cy="542925"/>
          </a:xfrm>
        </p:spPr>
        <p:txBody>
          <a:bodyPr>
            <a:normAutofit/>
          </a:bodyPr>
          <a:lstStyle/>
          <a:p>
            <a:pPr algn="ctr"/>
            <a:r>
              <a:rPr lang="en-US" altLang="ja-JP" dirty="0">
                <a:solidFill>
                  <a:schemeClr val="tx1">
                    <a:lumMod val="75000"/>
                    <a:lumOff val="25000"/>
                  </a:schemeClr>
                </a:solidFill>
              </a:rPr>
              <a:t>【Work</a:t>
            </a:r>
            <a:r>
              <a:rPr lang="ja-JP" altLang="en-US" dirty="0">
                <a:solidFill>
                  <a:schemeClr val="tx1">
                    <a:lumMod val="75000"/>
                    <a:lumOff val="25000"/>
                  </a:schemeClr>
                </a:solidFill>
              </a:rPr>
              <a:t> ２</a:t>
            </a:r>
            <a:r>
              <a:rPr lang="en-US" altLang="ja-JP" dirty="0">
                <a:solidFill>
                  <a:schemeClr val="tx1">
                    <a:lumMod val="75000"/>
                    <a:lumOff val="25000"/>
                  </a:schemeClr>
                </a:solidFill>
              </a:rPr>
              <a:t>】</a:t>
            </a:r>
            <a:endParaRPr lang="ja-JP" altLang="en-US" dirty="0">
              <a:solidFill>
                <a:schemeClr val="tx1">
                  <a:lumMod val="75000"/>
                  <a:lumOff val="25000"/>
                </a:schemeClr>
              </a:solidFill>
            </a:endParaRPr>
          </a:p>
        </p:txBody>
      </p:sp>
      <p:sp>
        <p:nvSpPr>
          <p:cNvPr id="2" name="タイトル 1">
            <a:extLst>
              <a:ext uri="{FF2B5EF4-FFF2-40B4-BE49-F238E27FC236}">
                <a16:creationId xmlns:a16="http://schemas.microsoft.com/office/drawing/2014/main" id="{155167B1-00F6-490E-8D18-F5908EBAD5BD}"/>
              </a:ext>
            </a:extLst>
          </p:cNvPr>
          <p:cNvSpPr>
            <a:spLocks noGrp="1"/>
          </p:cNvSpPr>
          <p:nvPr>
            <p:ph type="title" idx="4294967295"/>
          </p:nvPr>
        </p:nvSpPr>
        <p:spPr>
          <a:xfrm>
            <a:off x="628650" y="3091543"/>
            <a:ext cx="7886700" cy="939282"/>
          </a:xfrm>
        </p:spPr>
        <p:txBody>
          <a:bodyPr>
            <a:normAutofit/>
          </a:bodyPr>
          <a:lstStyle/>
          <a:p>
            <a:pPr algn="ctr"/>
            <a:r>
              <a:rPr lang="ja-JP" altLang="en-US" sz="3600" b="1" dirty="0">
                <a:solidFill>
                  <a:schemeClr val="tx1">
                    <a:lumMod val="75000"/>
                    <a:lumOff val="25000"/>
                  </a:schemeClr>
                </a:solidFill>
              </a:rPr>
              <a:t>テーマ別ディスカッション</a:t>
            </a:r>
          </a:p>
        </p:txBody>
      </p:sp>
      <p:sp>
        <p:nvSpPr>
          <p:cNvPr id="6" name="テキスト ボックス 5">
            <a:extLst>
              <a:ext uri="{FF2B5EF4-FFF2-40B4-BE49-F238E27FC236}">
                <a16:creationId xmlns:a16="http://schemas.microsoft.com/office/drawing/2014/main" id="{39959288-38AC-4505-B51C-D9AF12F16D29}"/>
              </a:ext>
            </a:extLst>
          </p:cNvPr>
          <p:cNvSpPr txBox="1"/>
          <p:nvPr/>
        </p:nvSpPr>
        <p:spPr>
          <a:xfrm>
            <a:off x="957943" y="4647949"/>
            <a:ext cx="7228114" cy="1077218"/>
          </a:xfrm>
          <a:prstGeom prst="rect">
            <a:avLst/>
          </a:prstGeom>
          <a:noFill/>
        </p:spPr>
        <p:txBody>
          <a:bodyPr wrap="square" rtlCol="0">
            <a:spAutoFit/>
          </a:bodyPr>
          <a:lstStyle/>
          <a:p>
            <a:r>
              <a:rPr kumimoji="1" lang="ja-JP" altLang="en-US" sz="1600" dirty="0">
                <a:solidFill>
                  <a:schemeClr val="tx1">
                    <a:lumMod val="75000"/>
                    <a:lumOff val="25000"/>
                  </a:schemeClr>
                </a:solidFill>
              </a:rPr>
              <a:t>人生１００年時代の移動とモビリティの一つの側面に着目して都市・インフラのアイデアを話し合います。</a:t>
            </a:r>
            <a:endParaRPr kumimoji="1" lang="en-US" altLang="ja-JP" sz="1600" dirty="0">
              <a:solidFill>
                <a:schemeClr val="tx1">
                  <a:lumMod val="75000"/>
                  <a:lumOff val="25000"/>
                </a:schemeClr>
              </a:solidFill>
            </a:endParaRPr>
          </a:p>
          <a:p>
            <a:endParaRPr kumimoji="1" lang="en-US" altLang="ja-JP" sz="1600" dirty="0">
              <a:solidFill>
                <a:schemeClr val="tx1">
                  <a:lumMod val="75000"/>
                  <a:lumOff val="25000"/>
                </a:schemeClr>
              </a:solidFill>
            </a:endParaRPr>
          </a:p>
          <a:p>
            <a:r>
              <a:rPr kumimoji="1" lang="ja-JP" altLang="en-US" sz="1600" dirty="0">
                <a:solidFill>
                  <a:schemeClr val="tx1">
                    <a:lumMod val="75000"/>
                    <a:lumOff val="25000"/>
                  </a:schemeClr>
                </a:solidFill>
              </a:rPr>
              <a:t>＊座長、担当教員からのワークを行っていただいても構いません 。</a:t>
            </a:r>
          </a:p>
        </p:txBody>
      </p:sp>
      <p:cxnSp>
        <p:nvCxnSpPr>
          <p:cNvPr id="8" name="直線コネクタ 7">
            <a:extLst>
              <a:ext uri="{FF2B5EF4-FFF2-40B4-BE49-F238E27FC236}">
                <a16:creationId xmlns:a16="http://schemas.microsoft.com/office/drawing/2014/main" id="{D6CE4DFF-CB8E-467A-A1FF-C9D87856A034}"/>
              </a:ext>
            </a:extLst>
          </p:cNvPr>
          <p:cNvCxnSpPr>
            <a:cxnSpLocks/>
          </p:cNvCxnSpPr>
          <p:nvPr/>
        </p:nvCxnSpPr>
        <p:spPr>
          <a:xfrm>
            <a:off x="783772" y="4149012"/>
            <a:ext cx="7588068"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63641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E4CF4A3-2BFA-44D3-AF54-31CB5CF28275}"/>
              </a:ext>
            </a:extLst>
          </p:cNvPr>
          <p:cNvSpPr>
            <a:spLocks noGrp="1"/>
          </p:cNvSpPr>
          <p:nvPr>
            <p:ph type="ctrTitle"/>
          </p:nvPr>
        </p:nvSpPr>
        <p:spPr>
          <a:xfrm>
            <a:off x="284480" y="1412242"/>
            <a:ext cx="8300720" cy="4551681"/>
          </a:xfrm>
          <a:solidFill>
            <a:schemeClr val="bg1"/>
          </a:solidFill>
          <a:ln>
            <a:noFill/>
          </a:ln>
        </p:spPr>
        <p:style>
          <a:lnRef idx="2">
            <a:schemeClr val="dk1"/>
          </a:lnRef>
          <a:fillRef idx="1">
            <a:schemeClr val="lt1"/>
          </a:fillRef>
          <a:effectRef idx="0">
            <a:schemeClr val="dk1"/>
          </a:effectRef>
          <a:fontRef idx="minor">
            <a:schemeClr val="dk1"/>
          </a:fontRef>
        </p:style>
        <p:txBody>
          <a:bodyPr>
            <a:normAutofit/>
          </a:bodyPr>
          <a:lstStyle/>
          <a:p>
            <a:pPr>
              <a:lnSpc>
                <a:spcPct val="120000"/>
              </a:lnSpc>
            </a:pPr>
            <a:r>
              <a:rPr lang="ja-JP" altLang="en-US" sz="1400" b="0" dirty="0">
                <a:solidFill>
                  <a:schemeClr val="tx1">
                    <a:lumMod val="75000"/>
                    <a:lumOff val="25000"/>
                  </a:schemeClr>
                </a:solidFill>
              </a:rPr>
              <a:t>１）人生１００年時代の山手線は</a:t>
            </a:r>
            <a:r>
              <a:rPr lang="ja-JP" altLang="en-US" sz="1400" u="sng" dirty="0">
                <a:solidFill>
                  <a:schemeClr val="tx1">
                    <a:lumMod val="75000"/>
                    <a:lumOff val="25000"/>
                  </a:schemeClr>
                </a:solidFill>
              </a:rPr>
              <a:t>どのような人・モノを運ぶのか。</a:t>
            </a:r>
            <a:r>
              <a:rPr lang="ja-JP" altLang="en-US" sz="1400" b="0" dirty="0">
                <a:solidFill>
                  <a:schemeClr val="tx1">
                    <a:lumMod val="75000"/>
                    <a:lumOff val="25000"/>
                  </a:schemeClr>
                </a:solidFill>
              </a:rPr>
              <a:t>目的としての移動なのか、手段としての移動なのか。日常的な利用を想定しているのか。どれくらいの量の移動サービスを提供するのか。ほかの移動サービスとのすみわけ、接続はどのようになっているのか。</a:t>
            </a:r>
            <a:br>
              <a:rPr lang="en-US" altLang="ja-JP" sz="1400" b="0" dirty="0">
                <a:solidFill>
                  <a:schemeClr val="tx1">
                    <a:lumMod val="75000"/>
                    <a:lumOff val="25000"/>
                  </a:schemeClr>
                </a:solidFill>
              </a:rPr>
            </a:br>
            <a:br>
              <a:rPr lang="en-US" altLang="ja-JP" sz="1400" b="0" dirty="0">
                <a:solidFill>
                  <a:schemeClr val="tx1">
                    <a:lumMod val="75000"/>
                    <a:lumOff val="25000"/>
                  </a:schemeClr>
                </a:solidFill>
              </a:rPr>
            </a:br>
            <a:br>
              <a:rPr lang="en-US" altLang="ja-JP" sz="1400" b="0" dirty="0">
                <a:solidFill>
                  <a:schemeClr val="tx1">
                    <a:lumMod val="75000"/>
                    <a:lumOff val="25000"/>
                  </a:schemeClr>
                </a:solidFill>
              </a:rPr>
            </a:br>
            <a:r>
              <a:rPr lang="ja-JP" altLang="en-US" sz="1400" b="0" dirty="0">
                <a:solidFill>
                  <a:schemeClr val="tx1">
                    <a:lumMod val="75000"/>
                    <a:lumOff val="25000"/>
                  </a:schemeClr>
                </a:solidFill>
              </a:rPr>
              <a:t>２）人生１００年時代の山手線は</a:t>
            </a:r>
            <a:r>
              <a:rPr lang="ja-JP" altLang="en-US" sz="1400" u="sng" dirty="0">
                <a:solidFill>
                  <a:schemeClr val="tx1">
                    <a:lumMod val="75000"/>
                    <a:lumOff val="25000"/>
                  </a:schemeClr>
                </a:solidFill>
              </a:rPr>
              <a:t>どのように移動を提供するのか。</a:t>
            </a:r>
            <a:r>
              <a:rPr lang="ja-JP" altLang="en-US" sz="1400" b="0" dirty="0">
                <a:solidFill>
                  <a:schemeClr val="tx1">
                    <a:lumMod val="75000"/>
                    <a:lumOff val="25000"/>
                  </a:schemeClr>
                </a:solidFill>
              </a:rPr>
              <a:t>移動中にどのような行動が行えるのか。一人で利用するのかみんなで利用するのか。環境負荷はどの程度のものを想定しているか。</a:t>
            </a:r>
            <a:br>
              <a:rPr lang="en-US" altLang="ja-JP" sz="1400" b="0" dirty="0">
                <a:solidFill>
                  <a:schemeClr val="tx1">
                    <a:lumMod val="75000"/>
                    <a:lumOff val="25000"/>
                  </a:schemeClr>
                </a:solidFill>
              </a:rPr>
            </a:br>
            <a:br>
              <a:rPr lang="en-US" altLang="ja-JP" sz="1400" b="0" dirty="0">
                <a:solidFill>
                  <a:schemeClr val="tx1">
                    <a:lumMod val="75000"/>
                    <a:lumOff val="25000"/>
                  </a:schemeClr>
                </a:solidFill>
              </a:rPr>
            </a:br>
            <a:br>
              <a:rPr lang="en-US" altLang="ja-JP" sz="1400" b="0" dirty="0">
                <a:solidFill>
                  <a:schemeClr val="tx1">
                    <a:lumMod val="75000"/>
                    <a:lumOff val="25000"/>
                  </a:schemeClr>
                </a:solidFill>
              </a:rPr>
            </a:br>
            <a:r>
              <a:rPr lang="ja-JP" altLang="en-US" sz="1400" b="0" dirty="0">
                <a:solidFill>
                  <a:schemeClr val="tx1">
                    <a:lumMod val="75000"/>
                    <a:lumOff val="25000"/>
                  </a:schemeClr>
                </a:solidFill>
              </a:rPr>
              <a:t>３）上記の移動・モビリティを生み出す</a:t>
            </a:r>
            <a:r>
              <a:rPr lang="ja-JP" altLang="en-US" sz="1400" u="sng" dirty="0">
                <a:solidFill>
                  <a:schemeClr val="tx1">
                    <a:lumMod val="75000"/>
                    <a:lumOff val="25000"/>
                  </a:schemeClr>
                </a:solidFill>
              </a:rPr>
              <a:t>都市・インフラとしてどのようなものが考えられるか。</a:t>
            </a:r>
            <a:r>
              <a:rPr lang="ja-JP" altLang="en-US" sz="1400" b="0" dirty="0">
                <a:solidFill>
                  <a:schemeClr val="tx1">
                    <a:lumMod val="75000"/>
                    <a:lumOff val="25000"/>
                  </a:schemeClr>
                </a:solidFill>
              </a:rPr>
              <a:t>車両、線路、駅のデザインはどのようなデザインをイメージしているか。誰が場を整備して、どんなルール（参加資格、料金設定）があるのか。どのような場であれば私たちは利用したいと思うのか。</a:t>
            </a:r>
          </a:p>
        </p:txBody>
      </p:sp>
      <p:sp>
        <p:nvSpPr>
          <p:cNvPr id="12" name="タイトル 1">
            <a:extLst>
              <a:ext uri="{FF2B5EF4-FFF2-40B4-BE49-F238E27FC236}">
                <a16:creationId xmlns:a16="http://schemas.microsoft.com/office/drawing/2014/main" id="{BE34293E-AFCA-44A3-8C19-42FD0D4ABE82}"/>
              </a:ext>
            </a:extLst>
          </p:cNvPr>
          <p:cNvSpPr txBox="1">
            <a:spLocks/>
          </p:cNvSpPr>
          <p:nvPr/>
        </p:nvSpPr>
        <p:spPr>
          <a:xfrm>
            <a:off x="284480" y="619757"/>
            <a:ext cx="8300719" cy="548639"/>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800" dirty="0">
                <a:solidFill>
                  <a:schemeClr val="tx1">
                    <a:lumMod val="75000"/>
                    <a:lumOff val="25000"/>
                  </a:schemeClr>
                </a:solidFill>
              </a:rPr>
              <a:t>人生</a:t>
            </a:r>
            <a:r>
              <a:rPr lang="en-US" altLang="ja-JP" sz="1800" dirty="0">
                <a:solidFill>
                  <a:schemeClr val="tx1">
                    <a:lumMod val="75000"/>
                    <a:lumOff val="25000"/>
                  </a:schemeClr>
                </a:solidFill>
              </a:rPr>
              <a:t>100</a:t>
            </a:r>
            <a:r>
              <a:rPr lang="ja-JP" altLang="en-US" sz="1800" dirty="0">
                <a:solidFill>
                  <a:schemeClr val="tx1">
                    <a:lumMod val="75000"/>
                    <a:lumOff val="25000"/>
                  </a:schemeClr>
                </a:solidFill>
              </a:rPr>
              <a:t>年時代の都市・インフラをイメージする（グループワーク５０分）</a:t>
            </a:r>
            <a:endParaRPr lang="en-US" altLang="ja-JP" sz="1800" dirty="0">
              <a:solidFill>
                <a:schemeClr val="tx1">
                  <a:lumMod val="75000"/>
                  <a:lumOff val="25000"/>
                </a:schemeClr>
              </a:solidFill>
            </a:endParaRPr>
          </a:p>
        </p:txBody>
      </p:sp>
    </p:spTree>
    <p:extLst>
      <p:ext uri="{BB962C8B-B14F-4D97-AF65-F5344CB8AC3E}">
        <p14:creationId xmlns:p14="http://schemas.microsoft.com/office/powerpoint/2010/main" val="2209025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EB273D-AC9D-41E5-8274-9D0F2B791303}"/>
              </a:ext>
            </a:extLst>
          </p:cNvPr>
          <p:cNvSpPr>
            <a:spLocks noGrp="1"/>
          </p:cNvSpPr>
          <p:nvPr>
            <p:ph type="ctrTitle"/>
          </p:nvPr>
        </p:nvSpPr>
        <p:spPr>
          <a:xfrm>
            <a:off x="416560" y="1286956"/>
            <a:ext cx="8098790" cy="1177860"/>
          </a:xfrm>
          <a:ln>
            <a:noFill/>
          </a:ln>
        </p:spPr>
        <p:style>
          <a:lnRef idx="2">
            <a:schemeClr val="dk1"/>
          </a:lnRef>
          <a:fillRef idx="1">
            <a:schemeClr val="lt1"/>
          </a:fillRef>
          <a:effectRef idx="0">
            <a:schemeClr val="dk1"/>
          </a:effectRef>
          <a:fontRef idx="minor">
            <a:schemeClr val="dk1"/>
          </a:fontRef>
        </p:style>
        <p:txBody>
          <a:bodyPr>
            <a:normAutofit/>
          </a:bodyPr>
          <a:lstStyle/>
          <a:p>
            <a:pPr>
              <a:lnSpc>
                <a:spcPts val="3200"/>
              </a:lnSpc>
            </a:pPr>
            <a:r>
              <a:rPr lang="ja-JP" altLang="en-US" sz="2000" dirty="0">
                <a:solidFill>
                  <a:schemeClr val="tx1">
                    <a:lumMod val="75000"/>
                    <a:lumOff val="25000"/>
                  </a:schemeClr>
                </a:solidFill>
              </a:rPr>
              <a:t>人生１００年時代の移動とモビリティを創出する</a:t>
            </a:r>
            <a:br>
              <a:rPr lang="en-US" altLang="ja-JP" sz="2000" dirty="0">
                <a:solidFill>
                  <a:schemeClr val="tx1">
                    <a:lumMod val="75000"/>
                    <a:lumOff val="25000"/>
                  </a:schemeClr>
                </a:solidFill>
              </a:rPr>
            </a:br>
            <a:r>
              <a:rPr lang="ja-JP" altLang="en-US" sz="2000" dirty="0">
                <a:solidFill>
                  <a:schemeClr val="tx1">
                    <a:lumMod val="75000"/>
                    <a:lumOff val="25000"/>
                  </a:schemeClr>
                </a:solidFill>
              </a:rPr>
              <a:t>都市・インフラとは？</a:t>
            </a:r>
          </a:p>
        </p:txBody>
      </p:sp>
      <p:sp>
        <p:nvSpPr>
          <p:cNvPr id="3" name="字幕 2">
            <a:extLst>
              <a:ext uri="{FF2B5EF4-FFF2-40B4-BE49-F238E27FC236}">
                <a16:creationId xmlns:a16="http://schemas.microsoft.com/office/drawing/2014/main" id="{E22CE996-F7EE-4D7E-A22E-A747308EDC59}"/>
              </a:ext>
            </a:extLst>
          </p:cNvPr>
          <p:cNvSpPr>
            <a:spLocks noGrp="1"/>
          </p:cNvSpPr>
          <p:nvPr>
            <p:ph type="subTitle" idx="1"/>
          </p:nvPr>
        </p:nvSpPr>
        <p:spPr>
          <a:xfrm>
            <a:off x="416559" y="846398"/>
            <a:ext cx="5384733" cy="440558"/>
          </a:xfrm>
        </p:spPr>
        <p:txBody>
          <a:bodyPr>
            <a:normAutofit/>
          </a:bodyPr>
          <a:lstStyle/>
          <a:p>
            <a:r>
              <a:rPr lang="ja-JP" altLang="en-US" sz="1600" b="1" dirty="0">
                <a:solidFill>
                  <a:schemeClr val="tx1">
                    <a:lumMod val="75000"/>
                    <a:lumOff val="25000"/>
                  </a:schemeClr>
                </a:solidFill>
              </a:rPr>
              <a:t>ワークショップの問い</a:t>
            </a:r>
          </a:p>
        </p:txBody>
      </p:sp>
      <p:sp>
        <p:nvSpPr>
          <p:cNvPr id="5" name="コンテンツ プレースホルダー 1">
            <a:extLst>
              <a:ext uri="{FF2B5EF4-FFF2-40B4-BE49-F238E27FC236}">
                <a16:creationId xmlns:a16="http://schemas.microsoft.com/office/drawing/2014/main" id="{5CAA0651-F807-4272-BA65-0CACC5320613}"/>
              </a:ext>
            </a:extLst>
          </p:cNvPr>
          <p:cNvSpPr txBox="1">
            <a:spLocks/>
          </p:cNvSpPr>
          <p:nvPr/>
        </p:nvSpPr>
        <p:spPr>
          <a:xfrm>
            <a:off x="4589898" y="3237268"/>
            <a:ext cx="1005504" cy="304109"/>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400" b="1" dirty="0">
                <a:solidFill>
                  <a:schemeClr val="tx1">
                    <a:lumMod val="75000"/>
                    <a:lumOff val="25000"/>
                  </a:schemeClr>
                </a:solidFill>
              </a:rPr>
              <a:t>VISION</a:t>
            </a:r>
            <a:r>
              <a:rPr lang="ja-JP" altLang="en-US" sz="1400" b="1" dirty="0">
                <a:solidFill>
                  <a:schemeClr val="tx1">
                    <a:lumMod val="75000"/>
                    <a:lumOff val="25000"/>
                  </a:schemeClr>
                </a:solidFill>
              </a:rPr>
              <a:t>：</a:t>
            </a:r>
            <a:endParaRPr lang="en-US" altLang="ja-JP" sz="1400" b="1" dirty="0">
              <a:solidFill>
                <a:schemeClr val="tx1">
                  <a:lumMod val="75000"/>
                  <a:lumOff val="25000"/>
                </a:schemeClr>
              </a:solidFill>
            </a:endParaRPr>
          </a:p>
        </p:txBody>
      </p:sp>
      <p:sp>
        <p:nvSpPr>
          <p:cNvPr id="6" name="コンテンツ プレースホルダー 1">
            <a:extLst>
              <a:ext uri="{FF2B5EF4-FFF2-40B4-BE49-F238E27FC236}">
                <a16:creationId xmlns:a16="http://schemas.microsoft.com/office/drawing/2014/main" id="{A0C00C37-9CE5-4361-ACD7-B0C925DE9828}"/>
              </a:ext>
            </a:extLst>
          </p:cNvPr>
          <p:cNvSpPr txBox="1">
            <a:spLocks/>
          </p:cNvSpPr>
          <p:nvPr/>
        </p:nvSpPr>
        <p:spPr>
          <a:xfrm>
            <a:off x="3314816" y="4016180"/>
            <a:ext cx="1196628" cy="304109"/>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00" b="1" dirty="0">
                <a:solidFill>
                  <a:schemeClr val="tx1">
                    <a:lumMod val="75000"/>
                    <a:lumOff val="25000"/>
                  </a:schemeClr>
                </a:solidFill>
              </a:rPr>
              <a:t>成果目標：</a:t>
            </a:r>
            <a:endParaRPr lang="en-US" altLang="ja-JP" sz="1400" b="1" dirty="0">
              <a:solidFill>
                <a:schemeClr val="tx1">
                  <a:lumMod val="75000"/>
                  <a:lumOff val="25000"/>
                </a:schemeClr>
              </a:solidFill>
            </a:endParaRPr>
          </a:p>
        </p:txBody>
      </p:sp>
      <p:sp>
        <p:nvSpPr>
          <p:cNvPr id="7" name="コンテンツ プレースホルダー 1">
            <a:extLst>
              <a:ext uri="{FF2B5EF4-FFF2-40B4-BE49-F238E27FC236}">
                <a16:creationId xmlns:a16="http://schemas.microsoft.com/office/drawing/2014/main" id="{0A94258E-6C27-4DDC-B9A5-F96C11471981}"/>
              </a:ext>
            </a:extLst>
          </p:cNvPr>
          <p:cNvSpPr txBox="1">
            <a:spLocks/>
          </p:cNvSpPr>
          <p:nvPr/>
        </p:nvSpPr>
        <p:spPr>
          <a:xfrm>
            <a:off x="2006795" y="4819316"/>
            <a:ext cx="1680069" cy="304109"/>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00" b="1" dirty="0">
                <a:solidFill>
                  <a:schemeClr val="tx1">
                    <a:lumMod val="75000"/>
                    <a:lumOff val="25000"/>
                  </a:schemeClr>
                </a:solidFill>
              </a:rPr>
              <a:t>プロセス目標：</a:t>
            </a:r>
            <a:endParaRPr lang="en-US" altLang="ja-JP" sz="1400" b="1" dirty="0">
              <a:solidFill>
                <a:schemeClr val="tx1">
                  <a:lumMod val="75000"/>
                  <a:lumOff val="25000"/>
                </a:schemeClr>
              </a:solidFill>
            </a:endParaRPr>
          </a:p>
        </p:txBody>
      </p:sp>
      <p:sp>
        <p:nvSpPr>
          <p:cNvPr id="8" name="コンテンツ プレースホルダー 1">
            <a:extLst>
              <a:ext uri="{FF2B5EF4-FFF2-40B4-BE49-F238E27FC236}">
                <a16:creationId xmlns:a16="http://schemas.microsoft.com/office/drawing/2014/main" id="{C74EAE94-DA02-4708-A3BB-FECB35694042}"/>
              </a:ext>
            </a:extLst>
          </p:cNvPr>
          <p:cNvSpPr txBox="1">
            <a:spLocks/>
          </p:cNvSpPr>
          <p:nvPr/>
        </p:nvSpPr>
        <p:spPr>
          <a:xfrm>
            <a:off x="1118756" y="5539663"/>
            <a:ext cx="722271" cy="304109"/>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00" b="1" dirty="0">
                <a:solidFill>
                  <a:schemeClr val="tx1">
                    <a:lumMod val="75000"/>
                    <a:lumOff val="25000"/>
                  </a:schemeClr>
                </a:solidFill>
              </a:rPr>
              <a:t>現状</a:t>
            </a:r>
            <a:endParaRPr lang="en-US" altLang="ja-JP" sz="1400" b="1" dirty="0">
              <a:solidFill>
                <a:schemeClr val="tx1">
                  <a:lumMod val="75000"/>
                  <a:lumOff val="25000"/>
                </a:schemeClr>
              </a:solidFill>
            </a:endParaRPr>
          </a:p>
        </p:txBody>
      </p:sp>
      <p:sp>
        <p:nvSpPr>
          <p:cNvPr id="9" name="コンテンツ プレースホルダー 1">
            <a:extLst>
              <a:ext uri="{FF2B5EF4-FFF2-40B4-BE49-F238E27FC236}">
                <a16:creationId xmlns:a16="http://schemas.microsoft.com/office/drawing/2014/main" id="{5316ED1A-EFF1-4661-BFC8-845718D5D0FA}"/>
              </a:ext>
            </a:extLst>
          </p:cNvPr>
          <p:cNvSpPr txBox="1">
            <a:spLocks/>
          </p:cNvSpPr>
          <p:nvPr/>
        </p:nvSpPr>
        <p:spPr>
          <a:xfrm>
            <a:off x="5479702" y="3237268"/>
            <a:ext cx="2350227" cy="613705"/>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00" b="1" dirty="0">
                <a:solidFill>
                  <a:schemeClr val="tx1">
                    <a:lumMod val="75000"/>
                    <a:lumOff val="25000"/>
                  </a:schemeClr>
                </a:solidFill>
              </a:rPr>
              <a:t>未来を見据えて新たな価値を生み出す思考を養う</a:t>
            </a:r>
            <a:endParaRPr lang="en-US" altLang="ja-JP" sz="1400" b="1" dirty="0">
              <a:solidFill>
                <a:schemeClr val="tx1">
                  <a:lumMod val="75000"/>
                  <a:lumOff val="25000"/>
                </a:schemeClr>
              </a:solidFill>
            </a:endParaRPr>
          </a:p>
        </p:txBody>
      </p:sp>
      <p:sp>
        <p:nvSpPr>
          <p:cNvPr id="10" name="コンテンツ プレースホルダー 1">
            <a:extLst>
              <a:ext uri="{FF2B5EF4-FFF2-40B4-BE49-F238E27FC236}">
                <a16:creationId xmlns:a16="http://schemas.microsoft.com/office/drawing/2014/main" id="{DE4A6D40-FF9D-4F84-9238-3EF69F0F3853}"/>
              </a:ext>
            </a:extLst>
          </p:cNvPr>
          <p:cNvSpPr txBox="1">
            <a:spLocks/>
          </p:cNvSpPr>
          <p:nvPr/>
        </p:nvSpPr>
        <p:spPr>
          <a:xfrm>
            <a:off x="4299861" y="4016180"/>
            <a:ext cx="2851835" cy="613705"/>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00" b="1" dirty="0">
                <a:solidFill>
                  <a:schemeClr val="tx1">
                    <a:lumMod val="75000"/>
                    <a:lumOff val="25000"/>
                  </a:schemeClr>
                </a:solidFill>
              </a:rPr>
              <a:t>人生</a:t>
            </a:r>
            <a:r>
              <a:rPr lang="en-US" altLang="ja-JP" sz="1400" b="1" dirty="0">
                <a:solidFill>
                  <a:schemeClr val="tx1">
                    <a:lumMod val="75000"/>
                    <a:lumOff val="25000"/>
                  </a:schemeClr>
                </a:solidFill>
              </a:rPr>
              <a:t>100</a:t>
            </a:r>
            <a:r>
              <a:rPr lang="ja-JP" altLang="en-US" sz="1400" b="1" dirty="0">
                <a:solidFill>
                  <a:schemeClr val="tx1">
                    <a:lumMod val="75000"/>
                    <a:lumOff val="25000"/>
                  </a:schemeClr>
                </a:solidFill>
              </a:rPr>
              <a:t>年時代の都市・インフラを考える視点を与えるブックレットの作成</a:t>
            </a:r>
            <a:endParaRPr lang="en-US" altLang="ja-JP" sz="1400" b="1" dirty="0">
              <a:solidFill>
                <a:schemeClr val="tx1">
                  <a:lumMod val="75000"/>
                  <a:lumOff val="25000"/>
                </a:schemeClr>
              </a:solidFill>
            </a:endParaRPr>
          </a:p>
        </p:txBody>
      </p:sp>
      <p:sp>
        <p:nvSpPr>
          <p:cNvPr id="11" name="コンテンツ プレースホルダー 1">
            <a:extLst>
              <a:ext uri="{FF2B5EF4-FFF2-40B4-BE49-F238E27FC236}">
                <a16:creationId xmlns:a16="http://schemas.microsoft.com/office/drawing/2014/main" id="{AF7B8E13-3205-4CB4-9B21-D20266B2CFB4}"/>
              </a:ext>
            </a:extLst>
          </p:cNvPr>
          <p:cNvSpPr txBox="1">
            <a:spLocks/>
          </p:cNvSpPr>
          <p:nvPr/>
        </p:nvSpPr>
        <p:spPr>
          <a:xfrm>
            <a:off x="3324904" y="4819316"/>
            <a:ext cx="3154617" cy="613705"/>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00" b="1" dirty="0">
                <a:solidFill>
                  <a:schemeClr val="tx1">
                    <a:lumMod val="75000"/>
                    <a:lumOff val="25000"/>
                  </a:schemeClr>
                </a:solidFill>
              </a:rPr>
              <a:t>ライフシーン毎に東工大教員と企業代表者が創造的な対話を繰り返す</a:t>
            </a:r>
            <a:endParaRPr lang="en-US" altLang="ja-JP" sz="1400" b="1" dirty="0">
              <a:solidFill>
                <a:schemeClr val="tx1">
                  <a:lumMod val="75000"/>
                  <a:lumOff val="25000"/>
                </a:schemeClr>
              </a:solidFill>
            </a:endParaRPr>
          </a:p>
        </p:txBody>
      </p:sp>
      <p:grpSp>
        <p:nvGrpSpPr>
          <p:cNvPr id="18" name="グループ化 17">
            <a:extLst>
              <a:ext uri="{FF2B5EF4-FFF2-40B4-BE49-F238E27FC236}">
                <a16:creationId xmlns:a16="http://schemas.microsoft.com/office/drawing/2014/main" id="{45CBF661-9385-48FC-B392-9ED4A3D4BE4F}"/>
              </a:ext>
            </a:extLst>
          </p:cNvPr>
          <p:cNvGrpSpPr/>
          <p:nvPr/>
        </p:nvGrpSpPr>
        <p:grpSpPr>
          <a:xfrm>
            <a:off x="1416243" y="5123425"/>
            <a:ext cx="1084218" cy="378862"/>
            <a:chOff x="-695528" y="4086134"/>
            <a:chExt cx="1084218" cy="378862"/>
          </a:xfrm>
        </p:grpSpPr>
        <p:cxnSp>
          <p:nvCxnSpPr>
            <p:cNvPr id="13" name="直線コネクタ 12">
              <a:extLst>
                <a:ext uri="{FF2B5EF4-FFF2-40B4-BE49-F238E27FC236}">
                  <a16:creationId xmlns:a16="http://schemas.microsoft.com/office/drawing/2014/main" id="{56B85649-1953-43C6-839C-042C2DE2E2D9}"/>
                </a:ext>
              </a:extLst>
            </p:cNvPr>
            <p:cNvCxnSpPr>
              <a:cxnSpLocks/>
            </p:cNvCxnSpPr>
            <p:nvPr/>
          </p:nvCxnSpPr>
          <p:spPr>
            <a:xfrm flipV="1">
              <a:off x="-695528" y="4275565"/>
              <a:ext cx="127298" cy="189431"/>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CF095A1B-051D-4132-AEFF-97019B002BDE}"/>
                </a:ext>
              </a:extLst>
            </p:cNvPr>
            <p:cNvCxnSpPr/>
            <p:nvPr/>
          </p:nvCxnSpPr>
          <p:spPr>
            <a:xfrm>
              <a:off x="-568230" y="4275565"/>
              <a:ext cx="82962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AD5C1CB8-6E1F-46D5-8548-4A345CCD511E}"/>
                </a:ext>
              </a:extLst>
            </p:cNvPr>
            <p:cNvCxnSpPr>
              <a:cxnSpLocks/>
            </p:cNvCxnSpPr>
            <p:nvPr/>
          </p:nvCxnSpPr>
          <p:spPr>
            <a:xfrm flipV="1">
              <a:off x="261392" y="4086134"/>
              <a:ext cx="127298" cy="189431"/>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16" name="グループ化 15">
            <a:extLst>
              <a:ext uri="{FF2B5EF4-FFF2-40B4-BE49-F238E27FC236}">
                <a16:creationId xmlns:a16="http://schemas.microsoft.com/office/drawing/2014/main" id="{E9EB1A82-7642-48A3-9FB9-59DC83BCA4C1}"/>
              </a:ext>
            </a:extLst>
          </p:cNvPr>
          <p:cNvGrpSpPr/>
          <p:nvPr/>
        </p:nvGrpSpPr>
        <p:grpSpPr>
          <a:xfrm>
            <a:off x="2635808" y="4364030"/>
            <a:ext cx="1084218" cy="378862"/>
            <a:chOff x="-695528" y="4086134"/>
            <a:chExt cx="1084218" cy="378862"/>
          </a:xfrm>
        </p:grpSpPr>
        <p:cxnSp>
          <p:nvCxnSpPr>
            <p:cNvPr id="19" name="直線コネクタ 18">
              <a:extLst>
                <a:ext uri="{FF2B5EF4-FFF2-40B4-BE49-F238E27FC236}">
                  <a16:creationId xmlns:a16="http://schemas.microsoft.com/office/drawing/2014/main" id="{E0732B91-A882-4229-A0EC-113DE6FCF6DF}"/>
                </a:ext>
              </a:extLst>
            </p:cNvPr>
            <p:cNvCxnSpPr>
              <a:cxnSpLocks/>
            </p:cNvCxnSpPr>
            <p:nvPr/>
          </p:nvCxnSpPr>
          <p:spPr>
            <a:xfrm flipV="1">
              <a:off x="-695528" y="4275565"/>
              <a:ext cx="127298" cy="189431"/>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B4072FF5-CADC-44AD-99C9-BA00F993FBBA}"/>
                </a:ext>
              </a:extLst>
            </p:cNvPr>
            <p:cNvCxnSpPr/>
            <p:nvPr/>
          </p:nvCxnSpPr>
          <p:spPr>
            <a:xfrm>
              <a:off x="-568230" y="4275565"/>
              <a:ext cx="82962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B4D918A3-F36B-4941-BF97-D61605873024}"/>
                </a:ext>
              </a:extLst>
            </p:cNvPr>
            <p:cNvCxnSpPr>
              <a:cxnSpLocks/>
            </p:cNvCxnSpPr>
            <p:nvPr/>
          </p:nvCxnSpPr>
          <p:spPr>
            <a:xfrm flipV="1">
              <a:off x="261392" y="4086134"/>
              <a:ext cx="127298" cy="189431"/>
            </a:xfrm>
            <a:prstGeom prst="line">
              <a:avLst/>
            </a:prstGeom>
            <a:ln w="12700">
              <a:tailEnd type="arrow"/>
            </a:ln>
          </p:spPr>
          <p:style>
            <a:lnRef idx="1">
              <a:schemeClr val="dk1"/>
            </a:lnRef>
            <a:fillRef idx="0">
              <a:schemeClr val="dk1"/>
            </a:fillRef>
            <a:effectRef idx="0">
              <a:schemeClr val="dk1"/>
            </a:effectRef>
            <a:fontRef idx="minor">
              <a:schemeClr val="tx1"/>
            </a:fontRef>
          </p:style>
        </p:cxnSp>
      </p:grpSp>
      <p:grpSp>
        <p:nvGrpSpPr>
          <p:cNvPr id="22" name="グループ化 21">
            <a:extLst>
              <a:ext uri="{FF2B5EF4-FFF2-40B4-BE49-F238E27FC236}">
                <a16:creationId xmlns:a16="http://schemas.microsoft.com/office/drawing/2014/main" id="{E18213A0-839E-4807-A1DC-B484AB1DDACD}"/>
              </a:ext>
            </a:extLst>
          </p:cNvPr>
          <p:cNvGrpSpPr/>
          <p:nvPr/>
        </p:nvGrpSpPr>
        <p:grpSpPr>
          <a:xfrm>
            <a:off x="3870191" y="3570687"/>
            <a:ext cx="1084218" cy="378862"/>
            <a:chOff x="-695528" y="4086134"/>
            <a:chExt cx="1084218" cy="378862"/>
          </a:xfrm>
        </p:grpSpPr>
        <p:cxnSp>
          <p:nvCxnSpPr>
            <p:cNvPr id="23" name="直線コネクタ 22">
              <a:extLst>
                <a:ext uri="{FF2B5EF4-FFF2-40B4-BE49-F238E27FC236}">
                  <a16:creationId xmlns:a16="http://schemas.microsoft.com/office/drawing/2014/main" id="{2C660A0C-EA34-4C41-861D-12B5EE9FCAF2}"/>
                </a:ext>
              </a:extLst>
            </p:cNvPr>
            <p:cNvCxnSpPr>
              <a:cxnSpLocks/>
            </p:cNvCxnSpPr>
            <p:nvPr/>
          </p:nvCxnSpPr>
          <p:spPr>
            <a:xfrm flipV="1">
              <a:off x="-695528" y="4275565"/>
              <a:ext cx="127298" cy="189431"/>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9A883A0B-044C-46AB-B438-97D6053BD6AE}"/>
                </a:ext>
              </a:extLst>
            </p:cNvPr>
            <p:cNvCxnSpPr/>
            <p:nvPr/>
          </p:nvCxnSpPr>
          <p:spPr>
            <a:xfrm>
              <a:off x="-568230" y="4275565"/>
              <a:ext cx="829622" cy="0"/>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491C8A25-99A4-49BC-AB1B-CA0169B55A40}"/>
                </a:ext>
              </a:extLst>
            </p:cNvPr>
            <p:cNvCxnSpPr>
              <a:cxnSpLocks/>
            </p:cNvCxnSpPr>
            <p:nvPr/>
          </p:nvCxnSpPr>
          <p:spPr>
            <a:xfrm flipV="1">
              <a:off x="261392" y="4086134"/>
              <a:ext cx="127298" cy="189431"/>
            </a:xfrm>
            <a:prstGeom prst="line">
              <a:avLst/>
            </a:prstGeom>
            <a:ln w="12700">
              <a:prstDash val="sysDash"/>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0700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BE34293E-AFCA-44A3-8C19-42FD0D4ABE82}"/>
              </a:ext>
            </a:extLst>
          </p:cNvPr>
          <p:cNvSpPr txBox="1">
            <a:spLocks/>
          </p:cNvSpPr>
          <p:nvPr/>
        </p:nvSpPr>
        <p:spPr>
          <a:xfrm>
            <a:off x="6902244" y="6371048"/>
            <a:ext cx="2005583" cy="332534"/>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050" dirty="0">
                <a:solidFill>
                  <a:schemeClr val="tx1">
                    <a:lumMod val="75000"/>
                    <a:lumOff val="25000"/>
                  </a:schemeClr>
                </a:solidFill>
              </a:rPr>
              <a:t>チーム</a:t>
            </a:r>
            <a:r>
              <a:rPr lang="en-US" altLang="ja-JP" sz="1050" dirty="0">
                <a:solidFill>
                  <a:schemeClr val="tx1">
                    <a:lumMod val="75000"/>
                    <a:lumOff val="25000"/>
                  </a:schemeClr>
                </a:solidFill>
              </a:rPr>
              <a:t>4</a:t>
            </a:r>
            <a:r>
              <a:rPr lang="ja-JP" altLang="en-US" sz="1050" dirty="0">
                <a:solidFill>
                  <a:schemeClr val="tx1">
                    <a:lumMod val="75000"/>
                    <a:lumOff val="25000"/>
                  </a:schemeClr>
                </a:solidFill>
              </a:rPr>
              <a:t>：移動とモビリティ</a:t>
            </a:r>
            <a:endParaRPr lang="en-US" altLang="ja-JP" sz="1050" dirty="0">
              <a:solidFill>
                <a:schemeClr val="tx1">
                  <a:lumMod val="75000"/>
                  <a:lumOff val="25000"/>
                </a:schemeClr>
              </a:solidFill>
            </a:endParaRPr>
          </a:p>
        </p:txBody>
      </p:sp>
      <p:sp>
        <p:nvSpPr>
          <p:cNvPr id="4" name="タイトル 1">
            <a:extLst>
              <a:ext uri="{FF2B5EF4-FFF2-40B4-BE49-F238E27FC236}">
                <a16:creationId xmlns:a16="http://schemas.microsoft.com/office/drawing/2014/main" id="{8C687B16-812E-453C-A532-5CC704C7BD8F}"/>
              </a:ext>
            </a:extLst>
          </p:cNvPr>
          <p:cNvSpPr txBox="1">
            <a:spLocks/>
          </p:cNvSpPr>
          <p:nvPr/>
        </p:nvSpPr>
        <p:spPr>
          <a:xfrm>
            <a:off x="884839" y="434592"/>
            <a:ext cx="5122353" cy="414543"/>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u="sng" dirty="0">
                <a:solidFill>
                  <a:schemeClr val="tx1">
                    <a:lumMod val="75000"/>
                    <a:lumOff val="25000"/>
                  </a:schemeClr>
                </a:solidFill>
              </a:rPr>
              <a:t>どんな移動を提供するモビリティとなるのか</a:t>
            </a:r>
            <a:endParaRPr lang="ja-JP" altLang="en-US" sz="1400" b="0" dirty="0">
              <a:solidFill>
                <a:schemeClr val="tx1">
                  <a:lumMod val="75000"/>
                  <a:lumOff val="25000"/>
                </a:schemeClr>
              </a:solidFill>
            </a:endParaRPr>
          </a:p>
        </p:txBody>
      </p:sp>
      <p:sp>
        <p:nvSpPr>
          <p:cNvPr id="5" name="タイトル 1">
            <a:extLst>
              <a:ext uri="{FF2B5EF4-FFF2-40B4-BE49-F238E27FC236}">
                <a16:creationId xmlns:a16="http://schemas.microsoft.com/office/drawing/2014/main" id="{7AA9709A-8EBB-4393-941C-5FAE627EF8F7}"/>
              </a:ext>
            </a:extLst>
          </p:cNvPr>
          <p:cNvSpPr txBox="1">
            <a:spLocks/>
          </p:cNvSpPr>
          <p:nvPr/>
        </p:nvSpPr>
        <p:spPr>
          <a:xfrm>
            <a:off x="884839" y="2227733"/>
            <a:ext cx="7659662" cy="414543"/>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u="sng" dirty="0">
                <a:solidFill>
                  <a:schemeClr val="tx1">
                    <a:lumMod val="75000"/>
                    <a:lumOff val="25000"/>
                  </a:schemeClr>
                </a:solidFill>
              </a:rPr>
              <a:t>どのように移動を提供するのか</a:t>
            </a:r>
            <a:endParaRPr lang="ja-JP" altLang="en-US" sz="1400" b="0" dirty="0">
              <a:solidFill>
                <a:schemeClr val="tx1">
                  <a:lumMod val="75000"/>
                  <a:lumOff val="25000"/>
                </a:schemeClr>
              </a:solidFill>
            </a:endParaRPr>
          </a:p>
        </p:txBody>
      </p:sp>
      <p:sp>
        <p:nvSpPr>
          <p:cNvPr id="7" name="タイトル 1">
            <a:extLst>
              <a:ext uri="{FF2B5EF4-FFF2-40B4-BE49-F238E27FC236}">
                <a16:creationId xmlns:a16="http://schemas.microsoft.com/office/drawing/2014/main" id="{4699FC92-943B-4ED1-A33A-01C5CEB3C500}"/>
              </a:ext>
            </a:extLst>
          </p:cNvPr>
          <p:cNvSpPr txBox="1">
            <a:spLocks/>
          </p:cNvSpPr>
          <p:nvPr/>
        </p:nvSpPr>
        <p:spPr>
          <a:xfrm>
            <a:off x="884839" y="4316350"/>
            <a:ext cx="7659662" cy="414543"/>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u="sng" dirty="0">
                <a:solidFill>
                  <a:schemeClr val="tx1">
                    <a:lumMod val="75000"/>
                    <a:lumOff val="25000"/>
                  </a:schemeClr>
                </a:solidFill>
              </a:rPr>
              <a:t>そのためにどのような都市・インフラのデザインが必要か</a:t>
            </a:r>
            <a:endParaRPr lang="en-US" altLang="ja-JP" sz="1400" u="sng" dirty="0">
              <a:solidFill>
                <a:schemeClr val="tx1">
                  <a:lumMod val="75000"/>
                  <a:lumOff val="25000"/>
                </a:schemeClr>
              </a:solidFill>
            </a:endParaRPr>
          </a:p>
        </p:txBody>
      </p:sp>
      <p:sp>
        <p:nvSpPr>
          <p:cNvPr id="8" name="タイトル 1">
            <a:extLst>
              <a:ext uri="{FF2B5EF4-FFF2-40B4-BE49-F238E27FC236}">
                <a16:creationId xmlns:a16="http://schemas.microsoft.com/office/drawing/2014/main" id="{82BF58F3-F036-40DA-BD54-CF24C264BEA4}"/>
              </a:ext>
            </a:extLst>
          </p:cNvPr>
          <p:cNvSpPr txBox="1">
            <a:spLocks/>
          </p:cNvSpPr>
          <p:nvPr/>
        </p:nvSpPr>
        <p:spPr>
          <a:xfrm>
            <a:off x="248989" y="4706864"/>
            <a:ext cx="8627723" cy="1555578"/>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回答欄：</a:t>
            </a:r>
          </a:p>
        </p:txBody>
      </p:sp>
      <p:sp>
        <p:nvSpPr>
          <p:cNvPr id="9" name="タイトル 1">
            <a:extLst>
              <a:ext uri="{FF2B5EF4-FFF2-40B4-BE49-F238E27FC236}">
                <a16:creationId xmlns:a16="http://schemas.microsoft.com/office/drawing/2014/main" id="{B68E184E-5088-4AE8-A79E-684AFD9039F5}"/>
              </a:ext>
            </a:extLst>
          </p:cNvPr>
          <p:cNvSpPr txBox="1">
            <a:spLocks/>
          </p:cNvSpPr>
          <p:nvPr/>
        </p:nvSpPr>
        <p:spPr>
          <a:xfrm>
            <a:off x="6306320" y="85997"/>
            <a:ext cx="2837680" cy="332534"/>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en-US" altLang="ja-JP" sz="900" b="0" dirty="0">
                <a:solidFill>
                  <a:schemeClr val="tx1">
                    <a:lumMod val="75000"/>
                    <a:lumOff val="25000"/>
                  </a:schemeClr>
                </a:solidFill>
              </a:rPr>
              <a:t>【</a:t>
            </a:r>
            <a:r>
              <a:rPr lang="ja-JP" altLang="en-US" sz="900" b="0" dirty="0">
                <a:solidFill>
                  <a:schemeClr val="tx1">
                    <a:lumMod val="75000"/>
                    <a:lumOff val="25000"/>
                  </a:schemeClr>
                </a:solidFill>
              </a:rPr>
              <a:t>人生１００年時代の都市・インフラ：</a:t>
            </a:r>
            <a:r>
              <a:rPr lang="en-US" altLang="ja-JP" sz="900" b="0" dirty="0">
                <a:solidFill>
                  <a:schemeClr val="tx1">
                    <a:lumMod val="75000"/>
                    <a:lumOff val="25000"/>
                  </a:schemeClr>
                </a:solidFill>
              </a:rPr>
              <a:t>DAY4】</a:t>
            </a:r>
            <a:endParaRPr lang="ja-JP" altLang="en-US" sz="900" b="0" dirty="0">
              <a:solidFill>
                <a:schemeClr val="tx1">
                  <a:lumMod val="75000"/>
                  <a:lumOff val="25000"/>
                </a:schemeClr>
              </a:solidFill>
            </a:endParaRPr>
          </a:p>
        </p:txBody>
      </p:sp>
      <p:sp>
        <p:nvSpPr>
          <p:cNvPr id="10" name="タイトル 1">
            <a:extLst>
              <a:ext uri="{FF2B5EF4-FFF2-40B4-BE49-F238E27FC236}">
                <a16:creationId xmlns:a16="http://schemas.microsoft.com/office/drawing/2014/main" id="{3B2367C4-4487-41FF-9D85-63FD6BE9AE1F}"/>
              </a:ext>
            </a:extLst>
          </p:cNvPr>
          <p:cNvSpPr txBox="1">
            <a:spLocks/>
          </p:cNvSpPr>
          <p:nvPr/>
        </p:nvSpPr>
        <p:spPr>
          <a:xfrm>
            <a:off x="248989" y="862516"/>
            <a:ext cx="8627723" cy="1173761"/>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回答欄：</a:t>
            </a:r>
          </a:p>
        </p:txBody>
      </p:sp>
      <p:sp>
        <p:nvSpPr>
          <p:cNvPr id="13" name="タイトル 1">
            <a:extLst>
              <a:ext uri="{FF2B5EF4-FFF2-40B4-BE49-F238E27FC236}">
                <a16:creationId xmlns:a16="http://schemas.microsoft.com/office/drawing/2014/main" id="{CDF1F895-A802-407B-8A3A-E363398C54D5}"/>
              </a:ext>
            </a:extLst>
          </p:cNvPr>
          <p:cNvSpPr txBox="1">
            <a:spLocks/>
          </p:cNvSpPr>
          <p:nvPr/>
        </p:nvSpPr>
        <p:spPr>
          <a:xfrm>
            <a:off x="248989" y="2617710"/>
            <a:ext cx="8627723" cy="1555578"/>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1400" b="0" dirty="0">
                <a:solidFill>
                  <a:schemeClr val="tx1">
                    <a:lumMod val="75000"/>
                    <a:lumOff val="25000"/>
                  </a:schemeClr>
                </a:solidFill>
              </a:rPr>
              <a:t>回答欄：</a:t>
            </a:r>
          </a:p>
        </p:txBody>
      </p:sp>
      <p:grpSp>
        <p:nvGrpSpPr>
          <p:cNvPr id="15" name="グループ化 14">
            <a:extLst>
              <a:ext uri="{FF2B5EF4-FFF2-40B4-BE49-F238E27FC236}">
                <a16:creationId xmlns:a16="http://schemas.microsoft.com/office/drawing/2014/main" id="{A21F77F9-D0DF-4DC7-8B6B-97BE5311CDFC}"/>
              </a:ext>
            </a:extLst>
          </p:cNvPr>
          <p:cNvGrpSpPr/>
          <p:nvPr/>
        </p:nvGrpSpPr>
        <p:grpSpPr>
          <a:xfrm>
            <a:off x="248989" y="2213840"/>
            <a:ext cx="689992" cy="332339"/>
            <a:chOff x="-1270962" y="849135"/>
            <a:chExt cx="689992" cy="332339"/>
          </a:xfrm>
        </p:grpSpPr>
        <p:sp>
          <p:nvSpPr>
            <p:cNvPr id="16" name="正方形/長方形 15">
              <a:extLst>
                <a:ext uri="{FF2B5EF4-FFF2-40B4-BE49-F238E27FC236}">
                  <a16:creationId xmlns:a16="http://schemas.microsoft.com/office/drawing/2014/main" id="{BAB37397-ACD8-4E44-A47B-93BCE08B9420}"/>
                </a:ext>
              </a:extLst>
            </p:cNvPr>
            <p:cNvSpPr/>
            <p:nvPr/>
          </p:nvSpPr>
          <p:spPr>
            <a:xfrm>
              <a:off x="-1202136" y="849135"/>
              <a:ext cx="552340" cy="31895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BCBE1BB2-81E9-4E1C-8B3D-E546017F3899}"/>
                </a:ext>
              </a:extLst>
            </p:cNvPr>
            <p:cNvSpPr txBox="1">
              <a:spLocks/>
            </p:cNvSpPr>
            <p:nvPr/>
          </p:nvSpPr>
          <p:spPr>
            <a:xfrm>
              <a:off x="-1270962" y="862516"/>
              <a:ext cx="689992" cy="318958"/>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lnSpcReduction="100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ct val="120000"/>
                </a:lnSpc>
              </a:pPr>
              <a:r>
                <a:rPr lang="en-US" altLang="ja-JP" sz="1400" dirty="0">
                  <a:solidFill>
                    <a:schemeClr val="bg1"/>
                  </a:solidFill>
                </a:rPr>
                <a:t>How</a:t>
              </a:r>
              <a:endParaRPr lang="ja-JP" altLang="en-US" sz="1400" dirty="0">
                <a:solidFill>
                  <a:schemeClr val="bg1"/>
                </a:solidFill>
              </a:endParaRPr>
            </a:p>
          </p:txBody>
        </p:sp>
      </p:grpSp>
      <p:grpSp>
        <p:nvGrpSpPr>
          <p:cNvPr id="18" name="グループ化 17">
            <a:extLst>
              <a:ext uri="{FF2B5EF4-FFF2-40B4-BE49-F238E27FC236}">
                <a16:creationId xmlns:a16="http://schemas.microsoft.com/office/drawing/2014/main" id="{A4268C01-5D95-4896-B892-7A7C1325FED8}"/>
              </a:ext>
            </a:extLst>
          </p:cNvPr>
          <p:cNvGrpSpPr/>
          <p:nvPr/>
        </p:nvGrpSpPr>
        <p:grpSpPr>
          <a:xfrm>
            <a:off x="194847" y="4302994"/>
            <a:ext cx="689992" cy="332339"/>
            <a:chOff x="-1270962" y="849135"/>
            <a:chExt cx="689992" cy="332339"/>
          </a:xfrm>
        </p:grpSpPr>
        <p:sp>
          <p:nvSpPr>
            <p:cNvPr id="19" name="正方形/長方形 18">
              <a:extLst>
                <a:ext uri="{FF2B5EF4-FFF2-40B4-BE49-F238E27FC236}">
                  <a16:creationId xmlns:a16="http://schemas.microsoft.com/office/drawing/2014/main" id="{8E176ED4-F59B-4590-9C52-0DE99CCA6657}"/>
                </a:ext>
              </a:extLst>
            </p:cNvPr>
            <p:cNvSpPr/>
            <p:nvPr/>
          </p:nvSpPr>
          <p:spPr>
            <a:xfrm>
              <a:off x="-1202136" y="849135"/>
              <a:ext cx="552340" cy="31895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タイトル 1">
              <a:extLst>
                <a:ext uri="{FF2B5EF4-FFF2-40B4-BE49-F238E27FC236}">
                  <a16:creationId xmlns:a16="http://schemas.microsoft.com/office/drawing/2014/main" id="{8A5D25B9-6408-4957-8A4E-795E6B898995}"/>
                </a:ext>
              </a:extLst>
            </p:cNvPr>
            <p:cNvSpPr txBox="1">
              <a:spLocks/>
            </p:cNvSpPr>
            <p:nvPr/>
          </p:nvSpPr>
          <p:spPr>
            <a:xfrm>
              <a:off x="-1270962" y="862516"/>
              <a:ext cx="689992" cy="318958"/>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fontScale="77500" lnSpcReduction="200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ct val="120000"/>
                </a:lnSpc>
              </a:pPr>
              <a:r>
                <a:rPr lang="en-US" altLang="ja-JP" sz="1400" dirty="0">
                  <a:solidFill>
                    <a:schemeClr val="bg1"/>
                  </a:solidFill>
                </a:rPr>
                <a:t>Design</a:t>
              </a:r>
              <a:endParaRPr lang="ja-JP" altLang="en-US" sz="1400" dirty="0">
                <a:solidFill>
                  <a:schemeClr val="bg1"/>
                </a:solidFill>
              </a:endParaRPr>
            </a:p>
          </p:txBody>
        </p:sp>
      </p:grpSp>
      <p:grpSp>
        <p:nvGrpSpPr>
          <p:cNvPr id="21" name="グループ化 20">
            <a:extLst>
              <a:ext uri="{FF2B5EF4-FFF2-40B4-BE49-F238E27FC236}">
                <a16:creationId xmlns:a16="http://schemas.microsoft.com/office/drawing/2014/main" id="{705175A1-5013-481B-B72D-6C780AC200DC}"/>
              </a:ext>
            </a:extLst>
          </p:cNvPr>
          <p:cNvGrpSpPr/>
          <p:nvPr/>
        </p:nvGrpSpPr>
        <p:grpSpPr>
          <a:xfrm>
            <a:off x="248989" y="446099"/>
            <a:ext cx="689992" cy="332339"/>
            <a:chOff x="-1270962" y="849135"/>
            <a:chExt cx="689992" cy="332339"/>
          </a:xfrm>
        </p:grpSpPr>
        <p:sp>
          <p:nvSpPr>
            <p:cNvPr id="22" name="正方形/長方形 21">
              <a:extLst>
                <a:ext uri="{FF2B5EF4-FFF2-40B4-BE49-F238E27FC236}">
                  <a16:creationId xmlns:a16="http://schemas.microsoft.com/office/drawing/2014/main" id="{75F747D9-26C3-4D0E-89E9-E75153313F9B}"/>
                </a:ext>
              </a:extLst>
            </p:cNvPr>
            <p:cNvSpPr/>
            <p:nvPr/>
          </p:nvSpPr>
          <p:spPr>
            <a:xfrm>
              <a:off x="-1202136" y="849135"/>
              <a:ext cx="552340" cy="31895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タイトル 1">
              <a:extLst>
                <a:ext uri="{FF2B5EF4-FFF2-40B4-BE49-F238E27FC236}">
                  <a16:creationId xmlns:a16="http://schemas.microsoft.com/office/drawing/2014/main" id="{111D4D40-0C00-4F31-BBD0-F3C5A876DC5C}"/>
                </a:ext>
              </a:extLst>
            </p:cNvPr>
            <p:cNvSpPr txBox="1">
              <a:spLocks/>
            </p:cNvSpPr>
            <p:nvPr/>
          </p:nvSpPr>
          <p:spPr>
            <a:xfrm>
              <a:off x="-1270962" y="862516"/>
              <a:ext cx="689992" cy="318958"/>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lnSpcReduction="100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ct val="120000"/>
                </a:lnSpc>
              </a:pPr>
              <a:r>
                <a:rPr lang="en-US" altLang="ja-JP" sz="1400" dirty="0">
                  <a:solidFill>
                    <a:schemeClr val="bg1"/>
                  </a:solidFill>
                </a:rPr>
                <a:t>What</a:t>
              </a:r>
              <a:endParaRPr lang="ja-JP" altLang="en-US" sz="1400" dirty="0">
                <a:solidFill>
                  <a:schemeClr val="bg1"/>
                </a:solidFill>
              </a:endParaRPr>
            </a:p>
          </p:txBody>
        </p:sp>
      </p:grpSp>
    </p:spTree>
    <p:extLst>
      <p:ext uri="{BB962C8B-B14F-4D97-AF65-F5344CB8AC3E}">
        <p14:creationId xmlns:p14="http://schemas.microsoft.com/office/powerpoint/2010/main" val="110681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6D16DCF-E0BF-40B2-9C97-3CE5BD1C3CFB}"/>
              </a:ext>
            </a:extLst>
          </p:cNvPr>
          <p:cNvSpPr/>
          <p:nvPr/>
        </p:nvSpPr>
        <p:spPr>
          <a:xfrm>
            <a:off x="248920" y="180021"/>
            <a:ext cx="8646160" cy="6497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30645D2B-6C8F-4BE6-B9C5-228B7F85A357}"/>
              </a:ext>
            </a:extLst>
          </p:cNvPr>
          <p:cNvSpPr>
            <a:spLocks noGrp="1"/>
          </p:cNvSpPr>
          <p:nvPr>
            <p:ph type="sldNum" sz="quarter" idx="12"/>
          </p:nvPr>
        </p:nvSpPr>
        <p:spPr/>
        <p:txBody>
          <a:bodyPr/>
          <a:lstStyle/>
          <a:p>
            <a:fld id="{C7C27EC7-229D-48B3-A49A-EA085645C675}" type="slidenum">
              <a:rPr kumimoji="1" lang="ja-JP" altLang="en-US" smtClean="0"/>
              <a:t>21</a:t>
            </a:fld>
            <a:endParaRPr kumimoji="1" lang="ja-JP" altLang="en-US"/>
          </a:p>
        </p:txBody>
      </p:sp>
      <p:sp>
        <p:nvSpPr>
          <p:cNvPr id="7" name="テキスト プレースホルダー 6">
            <a:extLst>
              <a:ext uri="{FF2B5EF4-FFF2-40B4-BE49-F238E27FC236}">
                <a16:creationId xmlns:a16="http://schemas.microsoft.com/office/drawing/2014/main" id="{B7F8BFB0-29D9-427C-B5CA-75AF009681C0}"/>
              </a:ext>
            </a:extLst>
          </p:cNvPr>
          <p:cNvSpPr>
            <a:spLocks noGrp="1"/>
          </p:cNvSpPr>
          <p:nvPr>
            <p:ph type="body" idx="13"/>
          </p:nvPr>
        </p:nvSpPr>
        <p:spPr>
          <a:xfrm>
            <a:off x="3465691" y="2167634"/>
            <a:ext cx="2212618" cy="542925"/>
          </a:xfrm>
        </p:spPr>
        <p:txBody>
          <a:bodyPr>
            <a:normAutofit/>
          </a:bodyPr>
          <a:lstStyle/>
          <a:p>
            <a:pPr algn="ctr"/>
            <a:r>
              <a:rPr lang="en-US" altLang="ja-JP" dirty="0">
                <a:solidFill>
                  <a:schemeClr val="tx1">
                    <a:lumMod val="75000"/>
                    <a:lumOff val="25000"/>
                  </a:schemeClr>
                </a:solidFill>
              </a:rPr>
              <a:t>【</a:t>
            </a:r>
            <a:r>
              <a:rPr lang="ja-JP" altLang="en-US" dirty="0">
                <a:solidFill>
                  <a:schemeClr val="tx1">
                    <a:lumMod val="75000"/>
                    <a:lumOff val="25000"/>
                  </a:schemeClr>
                </a:solidFill>
              </a:rPr>
              <a:t>付録</a:t>
            </a:r>
            <a:r>
              <a:rPr lang="en-US" altLang="ja-JP" dirty="0">
                <a:solidFill>
                  <a:schemeClr val="tx1">
                    <a:lumMod val="75000"/>
                    <a:lumOff val="25000"/>
                  </a:schemeClr>
                </a:solidFill>
              </a:rPr>
              <a:t>】</a:t>
            </a:r>
            <a:endParaRPr lang="ja-JP" altLang="en-US" dirty="0">
              <a:solidFill>
                <a:schemeClr val="tx1">
                  <a:lumMod val="75000"/>
                  <a:lumOff val="25000"/>
                </a:schemeClr>
              </a:solidFill>
            </a:endParaRPr>
          </a:p>
        </p:txBody>
      </p:sp>
      <p:sp>
        <p:nvSpPr>
          <p:cNvPr id="2" name="タイトル 1">
            <a:extLst>
              <a:ext uri="{FF2B5EF4-FFF2-40B4-BE49-F238E27FC236}">
                <a16:creationId xmlns:a16="http://schemas.microsoft.com/office/drawing/2014/main" id="{155167B1-00F6-490E-8D18-F5908EBAD5BD}"/>
              </a:ext>
            </a:extLst>
          </p:cNvPr>
          <p:cNvSpPr>
            <a:spLocks noGrp="1"/>
          </p:cNvSpPr>
          <p:nvPr>
            <p:ph type="title" idx="4294967295"/>
          </p:nvPr>
        </p:nvSpPr>
        <p:spPr>
          <a:xfrm>
            <a:off x="628650" y="3091543"/>
            <a:ext cx="7886700" cy="939282"/>
          </a:xfrm>
        </p:spPr>
        <p:txBody>
          <a:bodyPr>
            <a:normAutofit/>
          </a:bodyPr>
          <a:lstStyle/>
          <a:p>
            <a:pPr algn="ctr"/>
            <a:r>
              <a:rPr lang="ja-JP" altLang="en-US" sz="3600" b="1" dirty="0">
                <a:solidFill>
                  <a:schemeClr val="tx1">
                    <a:lumMod val="75000"/>
                    <a:lumOff val="25000"/>
                  </a:schemeClr>
                </a:solidFill>
              </a:rPr>
              <a:t>未来の移動・モビリティのアイデア</a:t>
            </a:r>
          </a:p>
        </p:txBody>
      </p:sp>
      <p:sp>
        <p:nvSpPr>
          <p:cNvPr id="6" name="テキスト ボックス 5">
            <a:extLst>
              <a:ext uri="{FF2B5EF4-FFF2-40B4-BE49-F238E27FC236}">
                <a16:creationId xmlns:a16="http://schemas.microsoft.com/office/drawing/2014/main" id="{39959288-38AC-4505-B51C-D9AF12F16D29}"/>
              </a:ext>
            </a:extLst>
          </p:cNvPr>
          <p:cNvSpPr txBox="1"/>
          <p:nvPr/>
        </p:nvSpPr>
        <p:spPr>
          <a:xfrm>
            <a:off x="957943" y="4647949"/>
            <a:ext cx="7228114" cy="769441"/>
          </a:xfrm>
          <a:prstGeom prst="rect">
            <a:avLst/>
          </a:prstGeom>
          <a:noFill/>
        </p:spPr>
        <p:txBody>
          <a:bodyPr wrap="square" rtlCol="0">
            <a:spAutoFit/>
          </a:bodyPr>
          <a:lstStyle/>
          <a:p>
            <a:r>
              <a:rPr kumimoji="1" lang="ja-JP" altLang="en-US" sz="1600" dirty="0">
                <a:solidFill>
                  <a:schemeClr val="tx1">
                    <a:lumMod val="75000"/>
                    <a:lumOff val="25000"/>
                  </a:schemeClr>
                </a:solidFill>
              </a:rPr>
              <a:t>人生１００年時代のアイデアのイメージとしてご参考にしてください。</a:t>
            </a:r>
            <a:endParaRPr kumimoji="1" lang="en-US" altLang="ja-JP" sz="1600" dirty="0">
              <a:solidFill>
                <a:schemeClr val="tx1">
                  <a:lumMod val="75000"/>
                  <a:lumOff val="25000"/>
                </a:schemeClr>
              </a:solidFill>
            </a:endParaRPr>
          </a:p>
          <a:p>
            <a:endParaRPr kumimoji="1" lang="en-US" altLang="ja-JP" sz="1600" dirty="0">
              <a:solidFill>
                <a:schemeClr val="tx1">
                  <a:lumMod val="75000"/>
                  <a:lumOff val="25000"/>
                </a:schemeClr>
              </a:solidFill>
            </a:endParaRPr>
          </a:p>
          <a:p>
            <a:r>
              <a:rPr kumimoji="1" lang="ja-JP" altLang="en-US" sz="1200" dirty="0">
                <a:solidFill>
                  <a:schemeClr val="tx1">
                    <a:lumMod val="75000"/>
                    <a:lumOff val="25000"/>
                  </a:schemeClr>
                </a:solidFill>
              </a:rPr>
              <a:t>参考：</a:t>
            </a:r>
            <a:r>
              <a:rPr kumimoji="1" lang="en-US" altLang="ja-JP" sz="1200" dirty="0">
                <a:solidFill>
                  <a:schemeClr val="tx1">
                    <a:lumMod val="75000"/>
                    <a:lumOff val="25000"/>
                  </a:schemeClr>
                </a:solidFill>
              </a:rPr>
              <a:t>SPECULATIONS</a:t>
            </a:r>
            <a:r>
              <a:rPr kumimoji="1" lang="ja-JP" altLang="en-US" sz="1200" dirty="0">
                <a:solidFill>
                  <a:schemeClr val="tx1">
                    <a:lumMod val="75000"/>
                    <a:lumOff val="25000"/>
                  </a:schemeClr>
                </a:solidFill>
              </a:rPr>
              <a:t>　人間中心主義のデザインをこえて</a:t>
            </a:r>
            <a:r>
              <a:rPr kumimoji="1" lang="en-US" altLang="ja-JP" sz="1200" dirty="0">
                <a:solidFill>
                  <a:schemeClr val="tx1">
                    <a:lumMod val="75000"/>
                    <a:lumOff val="25000"/>
                  </a:schemeClr>
                </a:solidFill>
              </a:rPr>
              <a:t>(2019), </a:t>
            </a:r>
            <a:r>
              <a:rPr kumimoji="1" lang="ja-JP" altLang="en-US" sz="1200" dirty="0">
                <a:solidFill>
                  <a:schemeClr val="tx1">
                    <a:lumMod val="75000"/>
                    <a:lumOff val="25000"/>
                  </a:schemeClr>
                </a:solidFill>
              </a:rPr>
              <a:t>ビー・エヌ・エヌ新社</a:t>
            </a:r>
          </a:p>
        </p:txBody>
      </p:sp>
      <p:cxnSp>
        <p:nvCxnSpPr>
          <p:cNvPr id="8" name="直線コネクタ 7">
            <a:extLst>
              <a:ext uri="{FF2B5EF4-FFF2-40B4-BE49-F238E27FC236}">
                <a16:creationId xmlns:a16="http://schemas.microsoft.com/office/drawing/2014/main" id="{D6CE4DFF-CB8E-467A-A1FF-C9D87856A034}"/>
              </a:ext>
            </a:extLst>
          </p:cNvPr>
          <p:cNvCxnSpPr>
            <a:cxnSpLocks/>
          </p:cNvCxnSpPr>
          <p:nvPr/>
        </p:nvCxnSpPr>
        <p:spPr>
          <a:xfrm>
            <a:off x="783772" y="4149012"/>
            <a:ext cx="7588068"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57104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5584DEB-FC84-4E9C-A139-F2091A015C07}"/>
              </a:ext>
            </a:extLst>
          </p:cNvPr>
          <p:cNvSpPr>
            <a:spLocks noGrp="1"/>
          </p:cNvSpPr>
          <p:nvPr>
            <p:ph type="sldNum" sz="quarter" idx="12"/>
          </p:nvPr>
        </p:nvSpPr>
        <p:spPr/>
        <p:txBody>
          <a:bodyPr/>
          <a:lstStyle/>
          <a:p>
            <a:fld id="{C7C27EC7-229D-48B3-A49A-EA085645C675}" type="slidenum">
              <a:rPr kumimoji="1" lang="ja-JP" altLang="en-US" smtClean="0"/>
              <a:t>22</a:t>
            </a:fld>
            <a:endParaRPr kumimoji="1" lang="ja-JP" altLang="en-US"/>
          </a:p>
        </p:txBody>
      </p:sp>
      <p:pic>
        <p:nvPicPr>
          <p:cNvPr id="6" name="図 5" descr="グラフィカル ユーザー インターフェイス, Web サイト&#10;&#10;自動的に生成された説明">
            <a:extLst>
              <a:ext uri="{FF2B5EF4-FFF2-40B4-BE49-F238E27FC236}">
                <a16:creationId xmlns:a16="http://schemas.microsoft.com/office/drawing/2014/main" id="{14409126-883A-4F08-942B-0E639E2C5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77284" cy="6858000"/>
          </a:xfrm>
          <a:prstGeom prst="rect">
            <a:avLst/>
          </a:prstGeom>
        </p:spPr>
      </p:pic>
      <p:pic>
        <p:nvPicPr>
          <p:cNvPr id="4" name="図 3" descr="グラフィカル ユーザー インターフェイス, Web サイト&#10;&#10;自動的に生成された説明">
            <a:extLst>
              <a:ext uri="{FF2B5EF4-FFF2-40B4-BE49-F238E27FC236}">
                <a16:creationId xmlns:a16="http://schemas.microsoft.com/office/drawing/2014/main" id="{D8AC3321-98B9-44FD-9575-C2C6BCA6E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718691" cy="6858000"/>
          </a:xfrm>
          <a:prstGeom prst="rect">
            <a:avLst/>
          </a:prstGeom>
        </p:spPr>
      </p:pic>
    </p:spTree>
    <p:extLst>
      <p:ext uri="{BB962C8B-B14F-4D97-AF65-F5344CB8AC3E}">
        <p14:creationId xmlns:p14="http://schemas.microsoft.com/office/powerpoint/2010/main" val="4184841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5584DEB-FC84-4E9C-A139-F2091A015C07}"/>
              </a:ext>
            </a:extLst>
          </p:cNvPr>
          <p:cNvSpPr>
            <a:spLocks noGrp="1"/>
          </p:cNvSpPr>
          <p:nvPr>
            <p:ph type="sldNum" sz="quarter" idx="12"/>
          </p:nvPr>
        </p:nvSpPr>
        <p:spPr/>
        <p:txBody>
          <a:bodyPr/>
          <a:lstStyle/>
          <a:p>
            <a:fld id="{C7C27EC7-229D-48B3-A49A-EA085645C675}" type="slidenum">
              <a:rPr kumimoji="1" lang="ja-JP" altLang="en-US" smtClean="0"/>
              <a:t>23</a:t>
            </a:fld>
            <a:endParaRPr kumimoji="1" lang="ja-JP" altLang="en-US"/>
          </a:p>
        </p:txBody>
      </p:sp>
      <p:pic>
        <p:nvPicPr>
          <p:cNvPr id="8" name="図 7" descr="マップ&#10;&#10;自動的に生成された説明">
            <a:extLst>
              <a:ext uri="{FF2B5EF4-FFF2-40B4-BE49-F238E27FC236}">
                <a16:creationId xmlns:a16="http://schemas.microsoft.com/office/drawing/2014/main" id="{12AB4D8E-8EC2-4BB4-ADB4-77B471356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85418" cy="6858000"/>
          </a:xfrm>
          <a:prstGeom prst="rect">
            <a:avLst/>
          </a:prstGeom>
        </p:spPr>
      </p:pic>
      <p:pic>
        <p:nvPicPr>
          <p:cNvPr id="5" name="図 4" descr="テキスト&#10;&#10;中程度の精度で自動的に生成された説明">
            <a:extLst>
              <a:ext uri="{FF2B5EF4-FFF2-40B4-BE49-F238E27FC236}">
                <a16:creationId xmlns:a16="http://schemas.microsoft.com/office/drawing/2014/main" id="{AAA17011-21C4-42D0-8F61-C1C8B675C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786" y="0"/>
            <a:ext cx="4896027" cy="6858000"/>
          </a:xfrm>
          <a:prstGeom prst="rect">
            <a:avLst/>
          </a:prstGeom>
        </p:spPr>
      </p:pic>
    </p:spTree>
    <p:extLst>
      <p:ext uri="{BB962C8B-B14F-4D97-AF65-F5344CB8AC3E}">
        <p14:creationId xmlns:p14="http://schemas.microsoft.com/office/powerpoint/2010/main" val="2840185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5584DEB-FC84-4E9C-A139-F2091A015C07}"/>
              </a:ext>
            </a:extLst>
          </p:cNvPr>
          <p:cNvSpPr>
            <a:spLocks noGrp="1"/>
          </p:cNvSpPr>
          <p:nvPr>
            <p:ph type="sldNum" sz="quarter" idx="12"/>
          </p:nvPr>
        </p:nvSpPr>
        <p:spPr/>
        <p:txBody>
          <a:bodyPr/>
          <a:lstStyle/>
          <a:p>
            <a:fld id="{C7C27EC7-229D-48B3-A49A-EA085645C675}" type="slidenum">
              <a:rPr kumimoji="1" lang="ja-JP" altLang="en-US" smtClean="0"/>
              <a:t>24</a:t>
            </a:fld>
            <a:endParaRPr kumimoji="1" lang="ja-JP" altLang="en-US"/>
          </a:p>
        </p:txBody>
      </p:sp>
      <p:pic>
        <p:nvPicPr>
          <p:cNvPr id="7" name="図 6" descr="道路, 記号, 男, ストリート が含まれている画像&#10;&#10;自動的に生成された説明">
            <a:extLst>
              <a:ext uri="{FF2B5EF4-FFF2-40B4-BE49-F238E27FC236}">
                <a16:creationId xmlns:a16="http://schemas.microsoft.com/office/drawing/2014/main" id="{C94BD492-886B-458E-B07E-8879BDF19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97297" cy="6858000"/>
          </a:xfrm>
          <a:prstGeom prst="rect">
            <a:avLst/>
          </a:prstGeom>
        </p:spPr>
      </p:pic>
      <p:pic>
        <p:nvPicPr>
          <p:cNvPr id="4" name="図 3" descr="ダイアグラム&#10;&#10;自動的に生成された説明">
            <a:extLst>
              <a:ext uri="{FF2B5EF4-FFF2-40B4-BE49-F238E27FC236}">
                <a16:creationId xmlns:a16="http://schemas.microsoft.com/office/drawing/2014/main" id="{A2B1F750-341D-456B-B1C4-DAF945BD0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739" y="0"/>
            <a:ext cx="4657261" cy="6858000"/>
          </a:xfrm>
          <a:prstGeom prst="rect">
            <a:avLst/>
          </a:prstGeom>
        </p:spPr>
      </p:pic>
    </p:spTree>
    <p:extLst>
      <p:ext uri="{BB962C8B-B14F-4D97-AF65-F5344CB8AC3E}">
        <p14:creationId xmlns:p14="http://schemas.microsoft.com/office/powerpoint/2010/main" val="4211868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E4CF4A3-2BFA-44D3-AF54-31CB5CF28275}"/>
              </a:ext>
            </a:extLst>
          </p:cNvPr>
          <p:cNvSpPr>
            <a:spLocks noGrp="1"/>
          </p:cNvSpPr>
          <p:nvPr>
            <p:ph type="ctrTitle"/>
          </p:nvPr>
        </p:nvSpPr>
        <p:spPr>
          <a:xfrm>
            <a:off x="284480" y="1412242"/>
            <a:ext cx="8300720" cy="4551681"/>
          </a:xfrm>
          <a:solidFill>
            <a:schemeClr val="bg1"/>
          </a:solidFill>
          <a:ln>
            <a:noFill/>
          </a:ln>
        </p:spPr>
        <p:style>
          <a:lnRef idx="2">
            <a:schemeClr val="dk1"/>
          </a:lnRef>
          <a:fillRef idx="1">
            <a:schemeClr val="lt1"/>
          </a:fillRef>
          <a:effectRef idx="0">
            <a:schemeClr val="dk1"/>
          </a:effectRef>
          <a:fontRef idx="minor">
            <a:schemeClr val="dk1"/>
          </a:fontRef>
        </p:style>
        <p:txBody>
          <a:bodyPr>
            <a:normAutofit/>
          </a:bodyPr>
          <a:lstStyle/>
          <a:p>
            <a:pPr>
              <a:lnSpc>
                <a:spcPct val="120000"/>
              </a:lnSpc>
            </a:pPr>
            <a:r>
              <a:rPr lang="ja-JP" altLang="en-US" sz="1400" u="sng" dirty="0">
                <a:solidFill>
                  <a:schemeClr val="tx1">
                    <a:lumMod val="75000"/>
                    <a:lumOff val="25000"/>
                  </a:schemeClr>
                </a:solidFill>
              </a:rPr>
              <a:t>○タイムスケジュールと進行</a:t>
            </a:r>
            <a:br>
              <a:rPr lang="ja-JP" altLang="en-US" sz="1400" b="0" dirty="0">
                <a:solidFill>
                  <a:schemeClr val="tx1">
                    <a:lumMod val="75000"/>
                    <a:lumOff val="25000"/>
                  </a:schemeClr>
                </a:solidFill>
              </a:rPr>
            </a:br>
            <a:r>
              <a:rPr lang="ja-JP" altLang="en-US" sz="1400" b="0" dirty="0">
                <a:solidFill>
                  <a:schemeClr val="tx1">
                    <a:lumMod val="75000"/>
                    <a:lumOff val="25000"/>
                  </a:schemeClr>
                </a:solidFill>
              </a:rPr>
              <a:t>　ワークショップの全体時間は</a:t>
            </a:r>
            <a:r>
              <a:rPr lang="ja-JP" altLang="en-US" sz="1400" b="0" u="sng" dirty="0">
                <a:solidFill>
                  <a:schemeClr val="tx1">
                    <a:lumMod val="75000"/>
                    <a:lumOff val="25000"/>
                  </a:schemeClr>
                </a:solidFill>
              </a:rPr>
              <a:t>３時間</a:t>
            </a:r>
            <a:r>
              <a:rPr lang="en-US" altLang="ja-JP" sz="1400" b="0" u="sng">
                <a:solidFill>
                  <a:schemeClr val="tx1">
                    <a:lumMod val="75000"/>
                    <a:lumOff val="25000"/>
                  </a:schemeClr>
                </a:solidFill>
              </a:rPr>
              <a:t>(15:00-16:00</a:t>
            </a:r>
            <a:r>
              <a:rPr lang="en-US" altLang="ja-JP" sz="1400" b="0" u="sng" dirty="0">
                <a:solidFill>
                  <a:schemeClr val="tx1">
                    <a:lumMod val="75000"/>
                    <a:lumOff val="25000"/>
                  </a:schemeClr>
                </a:solidFill>
              </a:rPr>
              <a:t>)</a:t>
            </a:r>
            <a:r>
              <a:rPr lang="ja-JP" altLang="en-US" sz="1400" b="0" dirty="0">
                <a:solidFill>
                  <a:schemeClr val="tx1">
                    <a:lumMod val="75000"/>
                    <a:lumOff val="25000"/>
                  </a:schemeClr>
                </a:solidFill>
              </a:rPr>
              <a:t>です。</a:t>
            </a:r>
            <a:r>
              <a:rPr lang="ja-JP" altLang="en-US" sz="1400" b="0" u="sng" dirty="0">
                <a:solidFill>
                  <a:schemeClr val="tx1">
                    <a:lumMod val="75000"/>
                    <a:lumOff val="25000"/>
                  </a:schemeClr>
                </a:solidFill>
              </a:rPr>
              <a:t>進行や時間配分はグループ座長に一任</a:t>
            </a:r>
            <a:r>
              <a:rPr lang="ja-JP" altLang="en-US" sz="1400" b="0" dirty="0">
                <a:solidFill>
                  <a:schemeClr val="tx1">
                    <a:lumMod val="75000"/>
                    <a:lumOff val="25000"/>
                  </a:schemeClr>
                </a:solidFill>
              </a:rPr>
              <a:t>させていただきます（必要であれば分割ルームを設定いたします）。</a:t>
            </a:r>
            <a:br>
              <a:rPr lang="ja-JP" altLang="en-US" sz="1400" b="0" dirty="0">
                <a:solidFill>
                  <a:schemeClr val="tx1">
                    <a:lumMod val="75000"/>
                    <a:lumOff val="25000"/>
                  </a:schemeClr>
                </a:solidFill>
              </a:rPr>
            </a:br>
            <a:r>
              <a:rPr lang="ja-JP" altLang="en-US" sz="1400" b="0" dirty="0">
                <a:solidFill>
                  <a:schemeClr val="tx1">
                    <a:lumMod val="75000"/>
                    <a:lumOff val="25000"/>
                  </a:schemeClr>
                </a:solidFill>
              </a:rPr>
              <a:t>　事務局からはチーム内で行っていただきたい</a:t>
            </a:r>
            <a:r>
              <a:rPr lang="ja-JP" altLang="en-US" sz="1400" b="0" u="sng" dirty="0">
                <a:solidFill>
                  <a:schemeClr val="tx1">
                    <a:lumMod val="75000"/>
                    <a:lumOff val="25000"/>
                  </a:schemeClr>
                </a:solidFill>
              </a:rPr>
              <a:t>議題（ワーク）を数点提示</a:t>
            </a:r>
            <a:r>
              <a:rPr lang="ja-JP" altLang="en-US" sz="1400" b="0" dirty="0">
                <a:solidFill>
                  <a:schemeClr val="tx1">
                    <a:lumMod val="75000"/>
                    <a:lumOff val="25000"/>
                  </a:schemeClr>
                </a:solidFill>
              </a:rPr>
              <a:t>させていただきます。この議題を中心に自由に議論を行ってください。</a:t>
            </a:r>
            <a:br>
              <a:rPr lang="ja-JP" altLang="en-US" sz="1400" b="0" dirty="0">
                <a:solidFill>
                  <a:schemeClr val="tx1">
                    <a:lumMod val="75000"/>
                    <a:lumOff val="25000"/>
                  </a:schemeClr>
                </a:solidFill>
              </a:rPr>
            </a:br>
            <a:br>
              <a:rPr lang="en-US" altLang="ja-JP" sz="1400" b="0" dirty="0">
                <a:solidFill>
                  <a:schemeClr val="tx1">
                    <a:lumMod val="75000"/>
                    <a:lumOff val="25000"/>
                  </a:schemeClr>
                </a:solidFill>
              </a:rPr>
            </a:br>
            <a:br>
              <a:rPr lang="ja-JP" altLang="en-US" sz="1400" b="0" dirty="0">
                <a:solidFill>
                  <a:schemeClr val="tx1">
                    <a:lumMod val="75000"/>
                    <a:lumOff val="25000"/>
                  </a:schemeClr>
                </a:solidFill>
              </a:rPr>
            </a:br>
            <a:r>
              <a:rPr lang="ja-JP" altLang="en-US" sz="1400" u="sng" dirty="0">
                <a:solidFill>
                  <a:schemeClr val="tx1">
                    <a:lumMod val="75000"/>
                    <a:lumOff val="25000"/>
                  </a:schemeClr>
                </a:solidFill>
              </a:rPr>
              <a:t>○本日議論していただきたいこと</a:t>
            </a:r>
            <a:br>
              <a:rPr lang="ja-JP" altLang="en-US" sz="1400" b="0" dirty="0">
                <a:solidFill>
                  <a:schemeClr val="tx1"/>
                </a:solidFill>
              </a:rPr>
            </a:br>
            <a:r>
              <a:rPr lang="ja-JP" altLang="en-US" sz="1400" b="0" dirty="0">
                <a:solidFill>
                  <a:schemeClr val="tx1"/>
                </a:solidFill>
              </a:rPr>
              <a:t>　 （</a:t>
            </a:r>
            <a:r>
              <a:rPr lang="en-US" altLang="ja-JP" sz="1400" b="0" dirty="0">
                <a:solidFill>
                  <a:schemeClr val="tx1"/>
                </a:solidFill>
              </a:rPr>
              <a:t>work1</a:t>
            </a:r>
            <a:r>
              <a:rPr lang="ja-JP" altLang="en-US" sz="1400" b="0" dirty="0">
                <a:solidFill>
                  <a:schemeClr val="tx1"/>
                </a:solidFill>
              </a:rPr>
              <a:t>）</a:t>
            </a:r>
            <a:r>
              <a:rPr lang="ja-JP" altLang="en-US" sz="1400" b="0" dirty="0">
                <a:solidFill>
                  <a:schemeClr val="tx1">
                    <a:lumMod val="75000"/>
                    <a:lumOff val="25000"/>
                  </a:schemeClr>
                </a:solidFill>
              </a:rPr>
              <a:t>これからのワークショップの目標の設定</a:t>
            </a:r>
            <a:br>
              <a:rPr lang="ja-JP" altLang="en-US" sz="1400" b="0" dirty="0">
                <a:solidFill>
                  <a:schemeClr val="tx1"/>
                </a:solidFill>
              </a:rPr>
            </a:br>
            <a:r>
              <a:rPr lang="ja-JP" altLang="en-US" sz="1400" b="0" dirty="0">
                <a:solidFill>
                  <a:schemeClr val="tx1"/>
                </a:solidFill>
              </a:rPr>
              <a:t>　 （</a:t>
            </a:r>
            <a:r>
              <a:rPr lang="en-US" altLang="ja-JP" sz="1400" b="0" dirty="0">
                <a:solidFill>
                  <a:schemeClr val="tx1"/>
                </a:solidFill>
              </a:rPr>
              <a:t>work2</a:t>
            </a:r>
            <a:r>
              <a:rPr lang="ja-JP" altLang="en-US" sz="1400" b="0" dirty="0">
                <a:solidFill>
                  <a:schemeClr val="tx1"/>
                </a:solidFill>
              </a:rPr>
              <a:t>）各テーマに関する議論</a:t>
            </a:r>
            <a:br>
              <a:rPr lang="ja-JP" altLang="en-US" sz="1400" b="0" dirty="0">
                <a:solidFill>
                  <a:schemeClr val="tx1"/>
                </a:solidFill>
              </a:rPr>
            </a:br>
            <a:br>
              <a:rPr lang="en-US" altLang="ja-JP" sz="1400" b="0" dirty="0">
                <a:solidFill>
                  <a:schemeClr val="tx1">
                    <a:lumMod val="75000"/>
                    <a:lumOff val="25000"/>
                  </a:schemeClr>
                </a:solidFill>
              </a:rPr>
            </a:br>
            <a:br>
              <a:rPr lang="ja-JP" altLang="en-US" sz="1400" b="0" dirty="0">
                <a:solidFill>
                  <a:schemeClr val="tx1">
                    <a:lumMod val="75000"/>
                    <a:lumOff val="25000"/>
                  </a:schemeClr>
                </a:solidFill>
              </a:rPr>
            </a:br>
            <a:r>
              <a:rPr lang="ja-JP" altLang="en-US" sz="1400" u="sng" dirty="0">
                <a:solidFill>
                  <a:schemeClr val="tx1">
                    <a:lumMod val="75000"/>
                    <a:lumOff val="25000"/>
                  </a:schemeClr>
                </a:solidFill>
              </a:rPr>
              <a:t>○本日の記録とその共有について</a:t>
            </a:r>
            <a:br>
              <a:rPr lang="ja-JP" altLang="en-US" sz="1400" b="0" dirty="0">
                <a:solidFill>
                  <a:schemeClr val="tx1">
                    <a:lumMod val="75000"/>
                    <a:lumOff val="25000"/>
                  </a:schemeClr>
                </a:solidFill>
              </a:rPr>
            </a:br>
            <a:r>
              <a:rPr lang="ja-JP" altLang="en-US" sz="1400" b="0" dirty="0">
                <a:solidFill>
                  <a:schemeClr val="tx1">
                    <a:lumMod val="75000"/>
                    <a:lumOff val="25000"/>
                  </a:schemeClr>
                </a:solidFill>
              </a:rPr>
              <a:t>　議論いただいた内容はビデオ記録を残すだけでなく、書き起こしを事務局で行います。これらの結果は人生１００年のホームページでアーカイブさせていただきます。</a:t>
            </a:r>
          </a:p>
        </p:txBody>
      </p:sp>
      <p:sp>
        <p:nvSpPr>
          <p:cNvPr id="12" name="タイトル 1">
            <a:extLst>
              <a:ext uri="{FF2B5EF4-FFF2-40B4-BE49-F238E27FC236}">
                <a16:creationId xmlns:a16="http://schemas.microsoft.com/office/drawing/2014/main" id="{BE34293E-AFCA-44A3-8C19-42FD0D4ABE82}"/>
              </a:ext>
            </a:extLst>
          </p:cNvPr>
          <p:cNvSpPr txBox="1">
            <a:spLocks/>
          </p:cNvSpPr>
          <p:nvPr/>
        </p:nvSpPr>
        <p:spPr>
          <a:xfrm>
            <a:off x="284480" y="609603"/>
            <a:ext cx="5374640" cy="548639"/>
          </a:xfrm>
          <a:prstGeom prst="rect">
            <a:avLst/>
          </a:prstGeom>
          <a:solidFill>
            <a:schemeClr val="bg1"/>
          </a:solid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2000" dirty="0">
                <a:solidFill>
                  <a:schemeClr val="tx1">
                    <a:lumMod val="75000"/>
                    <a:lumOff val="25000"/>
                  </a:schemeClr>
                </a:solidFill>
              </a:rPr>
              <a:t>本日のタイムスケジュールと進行について</a:t>
            </a:r>
            <a:endParaRPr lang="en-US" altLang="ja-JP" sz="2000" dirty="0">
              <a:solidFill>
                <a:schemeClr val="tx1">
                  <a:lumMod val="75000"/>
                  <a:lumOff val="25000"/>
                </a:schemeClr>
              </a:solidFill>
            </a:endParaRPr>
          </a:p>
        </p:txBody>
      </p:sp>
    </p:spTree>
    <p:extLst>
      <p:ext uri="{BB962C8B-B14F-4D97-AF65-F5344CB8AC3E}">
        <p14:creationId xmlns:p14="http://schemas.microsoft.com/office/powerpoint/2010/main" val="2717129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楕円 7">
            <a:extLst>
              <a:ext uri="{FF2B5EF4-FFF2-40B4-BE49-F238E27FC236}">
                <a16:creationId xmlns:a16="http://schemas.microsoft.com/office/drawing/2014/main" id="{C0DCE178-59EF-466D-8861-2BE958173ABF}"/>
              </a:ext>
            </a:extLst>
          </p:cNvPr>
          <p:cNvSpPr/>
          <p:nvPr/>
        </p:nvSpPr>
        <p:spPr>
          <a:xfrm>
            <a:off x="3455930" y="1071883"/>
            <a:ext cx="3544378" cy="3544378"/>
          </a:xfrm>
          <a:prstGeom prst="ellipse">
            <a:avLst/>
          </a:prstGeom>
          <a:solidFill>
            <a:schemeClr val="bg1"/>
          </a:solidFill>
          <a:ln w="381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タイトル 1">
            <a:extLst>
              <a:ext uri="{FF2B5EF4-FFF2-40B4-BE49-F238E27FC236}">
                <a16:creationId xmlns:a16="http://schemas.microsoft.com/office/drawing/2014/main" id="{1569625A-B1C1-4166-BF90-293E10AF6A09}"/>
              </a:ext>
            </a:extLst>
          </p:cNvPr>
          <p:cNvSpPr txBox="1">
            <a:spLocks/>
          </p:cNvSpPr>
          <p:nvPr/>
        </p:nvSpPr>
        <p:spPr>
          <a:xfrm>
            <a:off x="355599" y="396241"/>
            <a:ext cx="6354038" cy="675642"/>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2000" dirty="0">
                <a:solidFill>
                  <a:schemeClr val="tx1">
                    <a:lumMod val="75000"/>
                    <a:lumOff val="25000"/>
                  </a:schemeClr>
                </a:solidFill>
              </a:rPr>
              <a:t>ワークショップの問い</a:t>
            </a:r>
            <a:endParaRPr lang="en-US" altLang="ja-JP" sz="2000" dirty="0">
              <a:solidFill>
                <a:schemeClr val="tx1">
                  <a:lumMod val="75000"/>
                  <a:lumOff val="25000"/>
                </a:schemeClr>
              </a:solidFill>
            </a:endParaRPr>
          </a:p>
        </p:txBody>
      </p:sp>
      <p:sp>
        <p:nvSpPr>
          <p:cNvPr id="9" name="タイトル 1">
            <a:extLst>
              <a:ext uri="{FF2B5EF4-FFF2-40B4-BE49-F238E27FC236}">
                <a16:creationId xmlns:a16="http://schemas.microsoft.com/office/drawing/2014/main" id="{C6BF5FBA-2835-4A8C-AA58-3F6F3C94FB1F}"/>
              </a:ext>
            </a:extLst>
          </p:cNvPr>
          <p:cNvSpPr>
            <a:spLocks noGrp="1"/>
          </p:cNvSpPr>
          <p:nvPr>
            <p:ph type="ctrTitle"/>
          </p:nvPr>
        </p:nvSpPr>
        <p:spPr>
          <a:xfrm>
            <a:off x="3532816" y="1913579"/>
            <a:ext cx="3449324" cy="1471516"/>
          </a:xfrm>
          <a:noFill/>
          <a:ln>
            <a:noFill/>
          </a:ln>
        </p:spPr>
        <p:style>
          <a:lnRef idx="2">
            <a:schemeClr val="dk1"/>
          </a:lnRef>
          <a:fillRef idx="1">
            <a:schemeClr val="lt1"/>
          </a:fillRef>
          <a:effectRef idx="0">
            <a:schemeClr val="dk1"/>
          </a:effectRef>
          <a:fontRef idx="minor">
            <a:schemeClr val="dk1"/>
          </a:fontRef>
        </p:style>
        <p:txBody>
          <a:bodyPr>
            <a:normAutofit/>
          </a:bodyPr>
          <a:lstStyle/>
          <a:p>
            <a:pPr algn="ctr">
              <a:lnSpc>
                <a:spcPts val="3200"/>
              </a:lnSpc>
            </a:pPr>
            <a:r>
              <a:rPr lang="ja-JP" altLang="en-US" sz="2000" dirty="0">
                <a:solidFill>
                  <a:schemeClr val="tx1">
                    <a:lumMod val="75000"/>
                    <a:lumOff val="25000"/>
                  </a:schemeClr>
                </a:solidFill>
              </a:rPr>
              <a:t>人生１００年時代の移動とモビリティを創出する</a:t>
            </a:r>
            <a:br>
              <a:rPr lang="en-US" altLang="ja-JP" sz="2000" dirty="0">
                <a:solidFill>
                  <a:schemeClr val="tx1">
                    <a:lumMod val="75000"/>
                    <a:lumOff val="25000"/>
                  </a:schemeClr>
                </a:solidFill>
              </a:rPr>
            </a:br>
            <a:r>
              <a:rPr lang="ja-JP" altLang="en-US" sz="2000" dirty="0">
                <a:solidFill>
                  <a:schemeClr val="tx1">
                    <a:lumMod val="75000"/>
                    <a:lumOff val="25000"/>
                  </a:schemeClr>
                </a:solidFill>
              </a:rPr>
              <a:t>都市・インフラ</a:t>
            </a:r>
          </a:p>
        </p:txBody>
      </p:sp>
      <p:sp>
        <p:nvSpPr>
          <p:cNvPr id="11" name="タイトル 1">
            <a:extLst>
              <a:ext uri="{FF2B5EF4-FFF2-40B4-BE49-F238E27FC236}">
                <a16:creationId xmlns:a16="http://schemas.microsoft.com/office/drawing/2014/main" id="{9D416D9C-FAA2-4189-8AE2-54957BCADB5D}"/>
              </a:ext>
            </a:extLst>
          </p:cNvPr>
          <p:cNvSpPr txBox="1">
            <a:spLocks/>
          </p:cNvSpPr>
          <p:nvPr/>
        </p:nvSpPr>
        <p:spPr>
          <a:xfrm>
            <a:off x="4653110" y="3438802"/>
            <a:ext cx="924122" cy="1575977"/>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ja-JP" altLang="en-US" sz="8000" dirty="0">
                <a:solidFill>
                  <a:schemeClr val="tx1">
                    <a:lumMod val="75000"/>
                    <a:lumOff val="25000"/>
                  </a:schemeClr>
                </a:solidFill>
              </a:rPr>
              <a:t>？</a:t>
            </a:r>
          </a:p>
        </p:txBody>
      </p:sp>
      <p:sp>
        <p:nvSpPr>
          <p:cNvPr id="12" name="コンテンツ プレースホルダー 1">
            <a:extLst>
              <a:ext uri="{FF2B5EF4-FFF2-40B4-BE49-F238E27FC236}">
                <a16:creationId xmlns:a16="http://schemas.microsoft.com/office/drawing/2014/main" id="{789A34CA-6220-4DC8-988A-19FFB80E7C14}"/>
              </a:ext>
            </a:extLst>
          </p:cNvPr>
          <p:cNvSpPr txBox="1">
            <a:spLocks/>
          </p:cNvSpPr>
          <p:nvPr/>
        </p:nvSpPr>
        <p:spPr>
          <a:xfrm>
            <a:off x="1233813" y="5835725"/>
            <a:ext cx="722271" cy="304109"/>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b="1" dirty="0">
                <a:solidFill>
                  <a:schemeClr val="tx1">
                    <a:lumMod val="75000"/>
                    <a:lumOff val="25000"/>
                  </a:schemeClr>
                </a:solidFill>
              </a:rPr>
              <a:t>現状</a:t>
            </a:r>
            <a:endParaRPr lang="en-US" altLang="ja-JP" sz="2000" b="1" dirty="0">
              <a:solidFill>
                <a:schemeClr val="tx1">
                  <a:lumMod val="75000"/>
                  <a:lumOff val="25000"/>
                </a:schemeClr>
              </a:solidFill>
            </a:endParaRPr>
          </a:p>
        </p:txBody>
      </p:sp>
      <p:sp>
        <p:nvSpPr>
          <p:cNvPr id="13" name="タイトル 1">
            <a:extLst>
              <a:ext uri="{FF2B5EF4-FFF2-40B4-BE49-F238E27FC236}">
                <a16:creationId xmlns:a16="http://schemas.microsoft.com/office/drawing/2014/main" id="{79B26D89-C172-4AA4-ABB4-27B5C2652E81}"/>
              </a:ext>
            </a:extLst>
          </p:cNvPr>
          <p:cNvSpPr txBox="1">
            <a:spLocks/>
          </p:cNvSpPr>
          <p:nvPr/>
        </p:nvSpPr>
        <p:spPr>
          <a:xfrm>
            <a:off x="3654938" y="5252022"/>
            <a:ext cx="3449324" cy="1471516"/>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ts val="3200"/>
              </a:lnSpc>
            </a:pPr>
            <a:r>
              <a:rPr lang="ja-JP" altLang="en-US" sz="2000" dirty="0">
                <a:solidFill>
                  <a:schemeClr val="tx1">
                    <a:lumMod val="75000"/>
                    <a:lumOff val="25000"/>
                  </a:schemeClr>
                </a:solidFill>
              </a:rPr>
              <a:t>良いアイデアの基準を</a:t>
            </a:r>
            <a:endParaRPr lang="en-US" altLang="ja-JP" sz="2000" dirty="0">
              <a:solidFill>
                <a:schemeClr val="tx1">
                  <a:lumMod val="75000"/>
                  <a:lumOff val="25000"/>
                </a:schemeClr>
              </a:solidFill>
            </a:endParaRPr>
          </a:p>
          <a:p>
            <a:pPr algn="ctr">
              <a:lnSpc>
                <a:spcPts val="3200"/>
              </a:lnSpc>
            </a:pPr>
            <a:r>
              <a:rPr lang="ja-JP" altLang="en-US" sz="2000" dirty="0">
                <a:solidFill>
                  <a:schemeClr val="tx1">
                    <a:lumMod val="75000"/>
                    <a:lumOff val="25000"/>
                  </a:schemeClr>
                </a:solidFill>
              </a:rPr>
              <a:t>考える必要がある</a:t>
            </a:r>
          </a:p>
        </p:txBody>
      </p:sp>
      <p:cxnSp>
        <p:nvCxnSpPr>
          <p:cNvPr id="14" name="直線矢印コネクタ 13">
            <a:extLst>
              <a:ext uri="{FF2B5EF4-FFF2-40B4-BE49-F238E27FC236}">
                <a16:creationId xmlns:a16="http://schemas.microsoft.com/office/drawing/2014/main" id="{33FC4BC5-BBAB-4F49-9649-801E5F2E9086}"/>
              </a:ext>
            </a:extLst>
          </p:cNvPr>
          <p:cNvCxnSpPr/>
          <p:nvPr/>
        </p:nvCxnSpPr>
        <p:spPr>
          <a:xfrm flipV="1">
            <a:off x="1828800" y="4105717"/>
            <a:ext cx="1703818" cy="1532074"/>
          </a:xfrm>
          <a:prstGeom prst="straightConnector1">
            <a:avLst/>
          </a:prstGeom>
          <a:ln w="22225">
            <a:solidFill>
              <a:schemeClr val="tx1">
                <a:lumMod val="50000"/>
                <a:lumOff val="50000"/>
              </a:schemeClr>
            </a:solidFill>
            <a:prstDash val="dash"/>
            <a:tailEnd type="arrow"/>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6BD60F26-924A-4A39-9761-7934F5F38CFE}"/>
              </a:ext>
            </a:extLst>
          </p:cNvPr>
          <p:cNvCxnSpPr/>
          <p:nvPr/>
        </p:nvCxnSpPr>
        <p:spPr>
          <a:xfrm>
            <a:off x="5257478" y="4771836"/>
            <a:ext cx="0" cy="775120"/>
          </a:xfrm>
          <a:prstGeom prst="straightConnector1">
            <a:avLst/>
          </a:prstGeom>
          <a:ln w="2222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315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C6BF5FBA-2835-4A8C-AA58-3F6F3C94FB1F}"/>
              </a:ext>
            </a:extLst>
          </p:cNvPr>
          <p:cNvSpPr>
            <a:spLocks noGrp="1"/>
          </p:cNvSpPr>
          <p:nvPr>
            <p:ph type="ctrTitle"/>
          </p:nvPr>
        </p:nvSpPr>
        <p:spPr>
          <a:xfrm>
            <a:off x="255500" y="3117918"/>
            <a:ext cx="8666629" cy="608277"/>
          </a:xfrm>
          <a:ln/>
        </p:spPr>
        <p:style>
          <a:lnRef idx="2">
            <a:schemeClr val="dk1"/>
          </a:lnRef>
          <a:fillRef idx="1">
            <a:schemeClr val="lt1"/>
          </a:fillRef>
          <a:effectRef idx="0">
            <a:schemeClr val="dk1"/>
          </a:effectRef>
          <a:fontRef idx="minor">
            <a:schemeClr val="dk1"/>
          </a:fontRef>
        </p:style>
        <p:txBody>
          <a:bodyPr>
            <a:normAutofit/>
          </a:bodyPr>
          <a:lstStyle/>
          <a:p>
            <a:pPr>
              <a:lnSpc>
                <a:spcPts val="3200"/>
              </a:lnSpc>
            </a:pPr>
            <a:r>
              <a:rPr lang="ja-JP" altLang="en-US" sz="1800" dirty="0">
                <a:solidFill>
                  <a:schemeClr val="tx1">
                    <a:lumMod val="75000"/>
                    <a:lumOff val="25000"/>
                  </a:schemeClr>
                </a:solidFill>
              </a:rPr>
              <a:t>人生１００年時代の移動とモビリティを創出する都市・インフラとは？</a:t>
            </a:r>
          </a:p>
        </p:txBody>
      </p:sp>
      <p:cxnSp>
        <p:nvCxnSpPr>
          <p:cNvPr id="17" name="直線コネクタ 16">
            <a:extLst>
              <a:ext uri="{FF2B5EF4-FFF2-40B4-BE49-F238E27FC236}">
                <a16:creationId xmlns:a16="http://schemas.microsoft.com/office/drawing/2014/main" id="{7F812413-DFD9-402F-8FF7-17B2B24271AB}"/>
              </a:ext>
            </a:extLst>
          </p:cNvPr>
          <p:cNvCxnSpPr>
            <a:cxnSpLocks/>
          </p:cNvCxnSpPr>
          <p:nvPr/>
        </p:nvCxnSpPr>
        <p:spPr>
          <a:xfrm>
            <a:off x="355599" y="2986150"/>
            <a:ext cx="6105713" cy="0"/>
          </a:xfrm>
          <a:prstGeom prst="line">
            <a:avLst/>
          </a:prstGeom>
          <a:ln w="444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8" name="タイトル 1">
            <a:extLst>
              <a:ext uri="{FF2B5EF4-FFF2-40B4-BE49-F238E27FC236}">
                <a16:creationId xmlns:a16="http://schemas.microsoft.com/office/drawing/2014/main" id="{1120E675-BD4F-4420-9C7A-172F31544F10}"/>
              </a:ext>
            </a:extLst>
          </p:cNvPr>
          <p:cNvSpPr txBox="1">
            <a:spLocks/>
          </p:cNvSpPr>
          <p:nvPr/>
        </p:nvSpPr>
        <p:spPr>
          <a:xfrm>
            <a:off x="255500" y="1883970"/>
            <a:ext cx="8666629" cy="608277"/>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ja-JP" altLang="en-US" sz="1800" dirty="0">
                <a:solidFill>
                  <a:schemeClr val="tx1">
                    <a:lumMod val="75000"/>
                    <a:lumOff val="25000"/>
                  </a:schemeClr>
                </a:solidFill>
              </a:rPr>
              <a:t>人生１００年時代の移動とモビリティとは？</a:t>
            </a:r>
          </a:p>
        </p:txBody>
      </p:sp>
      <p:sp>
        <p:nvSpPr>
          <p:cNvPr id="19" name="タイトル 1">
            <a:extLst>
              <a:ext uri="{FF2B5EF4-FFF2-40B4-BE49-F238E27FC236}">
                <a16:creationId xmlns:a16="http://schemas.microsoft.com/office/drawing/2014/main" id="{0DE93D05-AA98-4420-8C24-4E6B82DF5EA9}"/>
              </a:ext>
            </a:extLst>
          </p:cNvPr>
          <p:cNvSpPr txBox="1">
            <a:spLocks/>
          </p:cNvSpPr>
          <p:nvPr/>
        </p:nvSpPr>
        <p:spPr>
          <a:xfrm>
            <a:off x="255500" y="859801"/>
            <a:ext cx="8666629" cy="608277"/>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ja-JP" altLang="en-US" sz="1800" dirty="0">
                <a:solidFill>
                  <a:schemeClr val="tx1">
                    <a:lumMod val="75000"/>
                    <a:lumOff val="25000"/>
                  </a:schemeClr>
                </a:solidFill>
              </a:rPr>
              <a:t>人生１００年時代とは？</a:t>
            </a:r>
          </a:p>
        </p:txBody>
      </p:sp>
      <p:cxnSp>
        <p:nvCxnSpPr>
          <p:cNvPr id="20" name="直線矢印コネクタ 19">
            <a:extLst>
              <a:ext uri="{FF2B5EF4-FFF2-40B4-BE49-F238E27FC236}">
                <a16:creationId xmlns:a16="http://schemas.microsoft.com/office/drawing/2014/main" id="{D4C833E5-9780-4F1C-A01D-89EDE754413E}"/>
              </a:ext>
            </a:extLst>
          </p:cNvPr>
          <p:cNvCxnSpPr>
            <a:cxnSpLocks/>
          </p:cNvCxnSpPr>
          <p:nvPr/>
        </p:nvCxnSpPr>
        <p:spPr>
          <a:xfrm flipV="1">
            <a:off x="3112995" y="2505360"/>
            <a:ext cx="0" cy="42699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6A4B68B0-D256-4A3D-98C1-940EF8E41C56}"/>
              </a:ext>
            </a:extLst>
          </p:cNvPr>
          <p:cNvCxnSpPr>
            <a:cxnSpLocks/>
          </p:cNvCxnSpPr>
          <p:nvPr/>
        </p:nvCxnSpPr>
        <p:spPr>
          <a:xfrm>
            <a:off x="416110" y="1941760"/>
            <a:ext cx="1769037" cy="0"/>
          </a:xfrm>
          <a:prstGeom prst="line">
            <a:avLst/>
          </a:prstGeom>
          <a:ln w="444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A1EB6826-FCD1-4F37-B60D-0F4936C4E4CF}"/>
              </a:ext>
            </a:extLst>
          </p:cNvPr>
          <p:cNvCxnSpPr>
            <a:cxnSpLocks/>
          </p:cNvCxnSpPr>
          <p:nvPr/>
        </p:nvCxnSpPr>
        <p:spPr>
          <a:xfrm flipV="1">
            <a:off x="1221442" y="1456972"/>
            <a:ext cx="0" cy="42699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タイトル 1">
            <a:extLst>
              <a:ext uri="{FF2B5EF4-FFF2-40B4-BE49-F238E27FC236}">
                <a16:creationId xmlns:a16="http://schemas.microsoft.com/office/drawing/2014/main" id="{5427472D-E4A3-4883-A57E-D8DC738646DB}"/>
              </a:ext>
            </a:extLst>
          </p:cNvPr>
          <p:cNvSpPr txBox="1">
            <a:spLocks/>
          </p:cNvSpPr>
          <p:nvPr/>
        </p:nvSpPr>
        <p:spPr>
          <a:xfrm>
            <a:off x="4742330" y="1971861"/>
            <a:ext cx="3437964" cy="44038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ts val="3200"/>
              </a:lnSpc>
            </a:pPr>
            <a:r>
              <a:rPr lang="ja-JP" altLang="en-US" sz="1600" dirty="0">
                <a:solidFill>
                  <a:schemeClr val="tx1">
                    <a:lumMod val="75000"/>
                    <a:lumOff val="25000"/>
                  </a:schemeClr>
                </a:solidFill>
              </a:rPr>
              <a:t>（過去の経験＋価値観の探索）</a:t>
            </a:r>
            <a:endParaRPr lang="en-US" altLang="ja-JP" sz="1600" dirty="0">
              <a:solidFill>
                <a:schemeClr val="tx1">
                  <a:lumMod val="75000"/>
                  <a:lumOff val="25000"/>
                </a:schemeClr>
              </a:solidFill>
            </a:endParaRPr>
          </a:p>
        </p:txBody>
      </p:sp>
      <p:sp>
        <p:nvSpPr>
          <p:cNvPr id="26" name="タイトル 1">
            <a:extLst>
              <a:ext uri="{FF2B5EF4-FFF2-40B4-BE49-F238E27FC236}">
                <a16:creationId xmlns:a16="http://schemas.microsoft.com/office/drawing/2014/main" id="{9AB254EE-5854-4B62-BE52-F65B6B0B2723}"/>
              </a:ext>
            </a:extLst>
          </p:cNvPr>
          <p:cNvSpPr txBox="1">
            <a:spLocks/>
          </p:cNvSpPr>
          <p:nvPr/>
        </p:nvSpPr>
        <p:spPr>
          <a:xfrm>
            <a:off x="2590800" y="943744"/>
            <a:ext cx="2680445" cy="44038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ts val="3200"/>
              </a:lnSpc>
            </a:pPr>
            <a:r>
              <a:rPr lang="ja-JP" altLang="en-US" sz="1600" dirty="0">
                <a:solidFill>
                  <a:schemeClr val="tx1">
                    <a:lumMod val="75000"/>
                    <a:lumOff val="25000"/>
                  </a:schemeClr>
                </a:solidFill>
              </a:rPr>
              <a:t>（言葉の定義の探索）</a:t>
            </a:r>
            <a:endParaRPr lang="en-US" altLang="ja-JP" sz="1600" dirty="0">
              <a:solidFill>
                <a:schemeClr val="tx1">
                  <a:lumMod val="75000"/>
                  <a:lumOff val="25000"/>
                </a:schemeClr>
              </a:solidFill>
            </a:endParaRPr>
          </a:p>
        </p:txBody>
      </p:sp>
    </p:spTree>
    <p:extLst>
      <p:ext uri="{BB962C8B-B14F-4D97-AF65-F5344CB8AC3E}">
        <p14:creationId xmlns:p14="http://schemas.microsoft.com/office/powerpoint/2010/main" val="4133811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6DE8D18-D4AE-4E3A-8749-7F6EB7A61AF6}"/>
              </a:ext>
            </a:extLst>
          </p:cNvPr>
          <p:cNvSpPr/>
          <p:nvPr/>
        </p:nvSpPr>
        <p:spPr>
          <a:xfrm>
            <a:off x="442064" y="1801149"/>
            <a:ext cx="8169044" cy="1214554"/>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1569625A-B1C1-4166-BF90-293E10AF6A09}"/>
              </a:ext>
            </a:extLst>
          </p:cNvPr>
          <p:cNvSpPr txBox="1">
            <a:spLocks/>
          </p:cNvSpPr>
          <p:nvPr/>
        </p:nvSpPr>
        <p:spPr>
          <a:xfrm>
            <a:off x="519104" y="1764816"/>
            <a:ext cx="6354038" cy="675642"/>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20000"/>
              </a:lnSpc>
            </a:pPr>
            <a:r>
              <a:rPr lang="ja-JP" altLang="en-US" sz="2000" dirty="0">
                <a:solidFill>
                  <a:schemeClr val="tx1">
                    <a:lumMod val="75000"/>
                    <a:lumOff val="25000"/>
                  </a:schemeClr>
                </a:solidFill>
              </a:rPr>
              <a:t>人生</a:t>
            </a:r>
            <a:r>
              <a:rPr lang="en-US" altLang="ja-JP" sz="2000" dirty="0">
                <a:solidFill>
                  <a:schemeClr val="tx1">
                    <a:lumMod val="75000"/>
                    <a:lumOff val="25000"/>
                  </a:schemeClr>
                </a:solidFill>
              </a:rPr>
              <a:t>100</a:t>
            </a:r>
            <a:r>
              <a:rPr lang="ja-JP" altLang="en-US" sz="2000" dirty="0">
                <a:solidFill>
                  <a:schemeClr val="tx1">
                    <a:lumMod val="75000"/>
                    <a:lumOff val="25000"/>
                  </a:schemeClr>
                </a:solidFill>
              </a:rPr>
              <a:t>年時代とは</a:t>
            </a:r>
            <a:endParaRPr lang="en-US" altLang="ja-JP" sz="2000" dirty="0">
              <a:solidFill>
                <a:schemeClr val="tx1">
                  <a:lumMod val="75000"/>
                  <a:lumOff val="25000"/>
                </a:schemeClr>
              </a:solidFill>
            </a:endParaRPr>
          </a:p>
        </p:txBody>
      </p:sp>
      <p:sp>
        <p:nvSpPr>
          <p:cNvPr id="5" name="タイトル 1">
            <a:extLst>
              <a:ext uri="{FF2B5EF4-FFF2-40B4-BE49-F238E27FC236}">
                <a16:creationId xmlns:a16="http://schemas.microsoft.com/office/drawing/2014/main" id="{9040EBF7-5FEE-4251-8296-C932AD3C4EA2}"/>
              </a:ext>
            </a:extLst>
          </p:cNvPr>
          <p:cNvSpPr txBox="1">
            <a:spLocks/>
          </p:cNvSpPr>
          <p:nvPr/>
        </p:nvSpPr>
        <p:spPr>
          <a:xfrm>
            <a:off x="519104" y="2380534"/>
            <a:ext cx="7955931" cy="544337"/>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ja-JP" altLang="en-US" sz="1800" dirty="0">
                <a:solidFill>
                  <a:schemeClr val="tx1">
                    <a:lumMod val="75000"/>
                    <a:lumOff val="25000"/>
                  </a:schemeClr>
                </a:solidFill>
              </a:rPr>
              <a:t>＝長寿化が起因した個人・社会の行動、感性、価値観の変化が生じる時代</a:t>
            </a:r>
          </a:p>
        </p:txBody>
      </p:sp>
      <p:sp>
        <p:nvSpPr>
          <p:cNvPr id="7" name="タイトル 1">
            <a:extLst>
              <a:ext uri="{FF2B5EF4-FFF2-40B4-BE49-F238E27FC236}">
                <a16:creationId xmlns:a16="http://schemas.microsoft.com/office/drawing/2014/main" id="{4A165281-79AE-4B32-8E8E-427C554D5A33}"/>
              </a:ext>
            </a:extLst>
          </p:cNvPr>
          <p:cNvSpPr txBox="1">
            <a:spLocks/>
          </p:cNvSpPr>
          <p:nvPr/>
        </p:nvSpPr>
        <p:spPr>
          <a:xfrm>
            <a:off x="442064" y="3300953"/>
            <a:ext cx="7955931" cy="2130947"/>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t">
            <a:normAutofit/>
          </a:bodyPr>
          <a:lstStyle>
            <a:lvl1pPr algn="l" defTabSz="914400" rtl="0" eaLnBrk="1" latinLnBrk="0" hangingPunct="1">
              <a:lnSpc>
                <a:spcPts val="7200"/>
              </a:lnSpc>
              <a:spcBef>
                <a:spcPct val="0"/>
              </a:spcBef>
              <a:buNone/>
              <a:defRPr kumimoji="1" sz="48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ts val="3200"/>
              </a:lnSpc>
            </a:pPr>
            <a:r>
              <a:rPr lang="ja-JP" altLang="en-US" sz="1400" dirty="0">
                <a:solidFill>
                  <a:schemeClr val="tx1">
                    <a:lumMod val="75000"/>
                    <a:lumOff val="25000"/>
                  </a:schemeClr>
                </a:solidFill>
              </a:rPr>
              <a:t>１）１人の人が複数の人生を並列的に歩むライフスタイルに「変化」することが当たり前になる</a:t>
            </a:r>
            <a:endParaRPr lang="en-US" altLang="ja-JP" sz="1400" dirty="0">
              <a:solidFill>
                <a:schemeClr val="tx1">
                  <a:lumMod val="75000"/>
                  <a:lumOff val="25000"/>
                </a:schemeClr>
              </a:solidFill>
            </a:endParaRPr>
          </a:p>
          <a:p>
            <a:pPr>
              <a:lnSpc>
                <a:spcPts val="1600"/>
              </a:lnSpc>
            </a:pPr>
            <a:endParaRPr lang="en-US" altLang="ja-JP" sz="1400" dirty="0">
              <a:solidFill>
                <a:schemeClr val="tx1">
                  <a:lumMod val="75000"/>
                  <a:lumOff val="25000"/>
                </a:schemeClr>
              </a:solidFill>
            </a:endParaRPr>
          </a:p>
          <a:p>
            <a:pPr>
              <a:lnSpc>
                <a:spcPts val="3200"/>
              </a:lnSpc>
            </a:pPr>
            <a:r>
              <a:rPr lang="ja-JP" altLang="en-US" sz="1400" dirty="0">
                <a:solidFill>
                  <a:schemeClr val="tx1">
                    <a:lumMod val="75000"/>
                    <a:lumOff val="25000"/>
                  </a:schemeClr>
                </a:solidFill>
              </a:rPr>
              <a:t>２）人生の「変化」「選択」のための資本（経済・社会・知識）の蓄積の重要性が増加する</a:t>
            </a:r>
            <a:endParaRPr lang="en-US" altLang="ja-JP" sz="1400" dirty="0">
              <a:solidFill>
                <a:schemeClr val="tx1">
                  <a:lumMod val="75000"/>
                  <a:lumOff val="25000"/>
                </a:schemeClr>
              </a:solidFill>
            </a:endParaRPr>
          </a:p>
          <a:p>
            <a:pPr>
              <a:lnSpc>
                <a:spcPts val="1600"/>
              </a:lnSpc>
            </a:pPr>
            <a:endParaRPr lang="en-US" altLang="ja-JP" sz="1400" dirty="0">
              <a:solidFill>
                <a:schemeClr val="tx1">
                  <a:lumMod val="75000"/>
                  <a:lumOff val="25000"/>
                </a:schemeClr>
              </a:solidFill>
            </a:endParaRPr>
          </a:p>
          <a:p>
            <a:pPr>
              <a:lnSpc>
                <a:spcPts val="3200"/>
              </a:lnSpc>
            </a:pPr>
            <a:r>
              <a:rPr lang="ja-JP" altLang="en-US" sz="1400" dirty="0">
                <a:solidFill>
                  <a:schemeClr val="tx1">
                    <a:lumMod val="75000"/>
                    <a:lumOff val="25000"/>
                  </a:schemeClr>
                </a:solidFill>
              </a:rPr>
              <a:t>３）人生設計の指標として「豊かさ」（個人・社会・環境）を希求する人が増加する</a:t>
            </a:r>
          </a:p>
        </p:txBody>
      </p:sp>
    </p:spTree>
    <p:extLst>
      <p:ext uri="{BB962C8B-B14F-4D97-AF65-F5344CB8AC3E}">
        <p14:creationId xmlns:p14="http://schemas.microsoft.com/office/powerpoint/2010/main" val="4145250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9A17584-7D84-44CA-A541-E7CCC9B9DCE7}"/>
              </a:ext>
            </a:extLst>
          </p:cNvPr>
          <p:cNvSpPr/>
          <p:nvPr/>
        </p:nvSpPr>
        <p:spPr>
          <a:xfrm>
            <a:off x="452407" y="914088"/>
            <a:ext cx="3918257" cy="391980"/>
          </a:xfrm>
          <a:prstGeom prst="rect">
            <a:avLst/>
          </a:prstGeom>
          <a:solidFill>
            <a:schemeClr val="accent1">
              <a:lumMod val="7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9A22352-DAE2-4487-8C91-4AA25BEF82E0}"/>
              </a:ext>
            </a:extLst>
          </p:cNvPr>
          <p:cNvSpPr txBox="1"/>
          <p:nvPr/>
        </p:nvSpPr>
        <p:spPr>
          <a:xfrm>
            <a:off x="452408" y="209562"/>
            <a:ext cx="2948243" cy="276999"/>
          </a:xfrm>
          <a:prstGeom prst="rect">
            <a:avLst/>
          </a:prstGeom>
          <a:noFill/>
        </p:spPr>
        <p:txBody>
          <a:bodyPr wrap="none" rtlCol="0">
            <a:spAutoFit/>
          </a:bodyPr>
          <a:lstStyle/>
          <a:p>
            <a:pPr algn="ctr"/>
            <a:r>
              <a:rPr lang="en-US" altLang="ja-JP" sz="1200" dirty="0">
                <a:latin typeface="メイリオ" panose="020B0604030504040204" pitchFamily="50" charset="-128"/>
                <a:ea typeface="メイリオ" panose="020B0604030504040204" pitchFamily="50" charset="-128"/>
                <a:cs typeface="ＭＳ 明朝"/>
              </a:rPr>
              <a:t>Group</a:t>
            </a:r>
            <a:r>
              <a:rPr lang="ja-JP" altLang="en-US" sz="1200" dirty="0">
                <a:latin typeface="メイリオ" panose="020B0604030504040204" pitchFamily="50" charset="-128"/>
                <a:ea typeface="メイリオ" panose="020B0604030504040204" pitchFamily="50" charset="-128"/>
                <a:cs typeface="ＭＳ 明朝"/>
              </a:rPr>
              <a:t>４　移動とモビリティ　中間報告</a:t>
            </a:r>
            <a:endParaRPr lang="en-US" altLang="ja-JP" sz="1200" dirty="0">
              <a:latin typeface="メイリオ" panose="020B0604030504040204" pitchFamily="50" charset="-128"/>
              <a:ea typeface="メイリオ" panose="020B0604030504040204" pitchFamily="50" charset="-128"/>
              <a:cs typeface="ＭＳ 明朝"/>
            </a:endParaRPr>
          </a:p>
        </p:txBody>
      </p:sp>
      <p:cxnSp>
        <p:nvCxnSpPr>
          <p:cNvPr id="3" name="直線コネクタ 2">
            <a:extLst>
              <a:ext uri="{FF2B5EF4-FFF2-40B4-BE49-F238E27FC236}">
                <a16:creationId xmlns:a16="http://schemas.microsoft.com/office/drawing/2014/main" id="{D0AAD694-EDCB-4A28-8623-512B83E67DDD}"/>
              </a:ext>
            </a:extLst>
          </p:cNvPr>
          <p:cNvCxnSpPr/>
          <p:nvPr/>
        </p:nvCxnSpPr>
        <p:spPr>
          <a:xfrm>
            <a:off x="452408" y="486561"/>
            <a:ext cx="8212822"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67952E5-19AB-40ED-A6F8-10B2349DEAB3}"/>
              </a:ext>
            </a:extLst>
          </p:cNvPr>
          <p:cNvSpPr txBox="1"/>
          <p:nvPr/>
        </p:nvSpPr>
        <p:spPr>
          <a:xfrm>
            <a:off x="452407" y="546436"/>
            <a:ext cx="4852610"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第１回：移動やモビリティが「豊か」とはどういうことか</a:t>
            </a:r>
          </a:p>
        </p:txBody>
      </p:sp>
      <p:sp>
        <p:nvSpPr>
          <p:cNvPr id="2" name="テキスト ボックス 1">
            <a:extLst>
              <a:ext uri="{FF2B5EF4-FFF2-40B4-BE49-F238E27FC236}">
                <a16:creationId xmlns:a16="http://schemas.microsoft.com/office/drawing/2014/main" id="{2E362B94-1B8D-4026-BB97-B638255AD34A}"/>
              </a:ext>
            </a:extLst>
          </p:cNvPr>
          <p:cNvSpPr txBox="1"/>
          <p:nvPr/>
        </p:nvSpPr>
        <p:spPr>
          <a:xfrm>
            <a:off x="523838" y="956189"/>
            <a:ext cx="3775393" cy="307777"/>
          </a:xfrm>
          <a:prstGeom prst="rect">
            <a:avLst/>
          </a:prstGeom>
          <a:noFill/>
        </p:spPr>
        <p:txBody>
          <a:bodyPr wrap="none" rtlCol="0">
            <a:spAutoFit/>
          </a:bodyPr>
          <a:lstStyle/>
          <a:p>
            <a:pPr algn="ctr"/>
            <a:r>
              <a:rPr kumimoji="1" lang="ja-JP" altLang="en-US" sz="1400" b="1" dirty="0">
                <a:solidFill>
                  <a:schemeClr val="bg1"/>
                </a:solidFill>
              </a:rPr>
              <a:t>「豊かさ」を感じた移動やモビリティの経験</a:t>
            </a:r>
          </a:p>
        </p:txBody>
      </p:sp>
      <p:sp>
        <p:nvSpPr>
          <p:cNvPr id="16" name="正方形/長方形 15">
            <a:extLst>
              <a:ext uri="{FF2B5EF4-FFF2-40B4-BE49-F238E27FC236}">
                <a16:creationId xmlns:a16="http://schemas.microsoft.com/office/drawing/2014/main" id="{037B5604-8545-4EE8-AE9A-C61BA20F6353}"/>
              </a:ext>
            </a:extLst>
          </p:cNvPr>
          <p:cNvSpPr/>
          <p:nvPr/>
        </p:nvSpPr>
        <p:spPr>
          <a:xfrm>
            <a:off x="4701905" y="914088"/>
            <a:ext cx="3918257" cy="391980"/>
          </a:xfrm>
          <a:prstGeom prst="rect">
            <a:avLst/>
          </a:prstGeom>
          <a:solidFill>
            <a:schemeClr val="accent1">
              <a:lumMod val="7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7087ED37-6439-4E08-BB47-85ECBA074E03}"/>
              </a:ext>
            </a:extLst>
          </p:cNvPr>
          <p:cNvSpPr txBox="1"/>
          <p:nvPr/>
        </p:nvSpPr>
        <p:spPr>
          <a:xfrm>
            <a:off x="5491484" y="956189"/>
            <a:ext cx="2339102" cy="307777"/>
          </a:xfrm>
          <a:prstGeom prst="rect">
            <a:avLst/>
          </a:prstGeom>
          <a:noFill/>
        </p:spPr>
        <p:txBody>
          <a:bodyPr wrap="none" rtlCol="0">
            <a:spAutoFit/>
          </a:bodyPr>
          <a:lstStyle/>
          <a:p>
            <a:pPr algn="ctr"/>
            <a:r>
              <a:rPr kumimoji="1" lang="ja-JP" altLang="en-US" sz="1400" b="1" dirty="0">
                <a:solidFill>
                  <a:schemeClr val="bg1"/>
                </a:solidFill>
              </a:rPr>
              <a:t>なぜ「豊か」と感じたのか</a:t>
            </a:r>
          </a:p>
        </p:txBody>
      </p:sp>
      <p:sp>
        <p:nvSpPr>
          <p:cNvPr id="27" name="テキスト ボックス 26">
            <a:extLst>
              <a:ext uri="{FF2B5EF4-FFF2-40B4-BE49-F238E27FC236}">
                <a16:creationId xmlns:a16="http://schemas.microsoft.com/office/drawing/2014/main" id="{6728B10F-F500-4CA2-9196-3233FD632EB9}"/>
              </a:ext>
            </a:extLst>
          </p:cNvPr>
          <p:cNvSpPr txBox="1"/>
          <p:nvPr/>
        </p:nvSpPr>
        <p:spPr>
          <a:xfrm>
            <a:off x="523838" y="1398591"/>
            <a:ext cx="2743059" cy="253916"/>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ムラーノ島からベネチアへ船で戻るシーン</a:t>
            </a:r>
          </a:p>
        </p:txBody>
      </p:sp>
      <p:sp>
        <p:nvSpPr>
          <p:cNvPr id="28" name="テキスト ボックス 27">
            <a:extLst>
              <a:ext uri="{FF2B5EF4-FFF2-40B4-BE49-F238E27FC236}">
                <a16:creationId xmlns:a16="http://schemas.microsoft.com/office/drawing/2014/main" id="{E8FCDE16-2CC9-463C-9F45-57AAA70B4C19}"/>
              </a:ext>
            </a:extLst>
          </p:cNvPr>
          <p:cNvSpPr txBox="1"/>
          <p:nvPr/>
        </p:nvSpPr>
        <p:spPr>
          <a:xfrm>
            <a:off x="4701905" y="1398591"/>
            <a:ext cx="3685624" cy="253916"/>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船、時間を気にしない、景色（海の匂い・波の音・夕日）</a:t>
            </a:r>
          </a:p>
        </p:txBody>
      </p:sp>
      <p:sp>
        <p:nvSpPr>
          <p:cNvPr id="29" name="テキスト ボックス 28">
            <a:extLst>
              <a:ext uri="{FF2B5EF4-FFF2-40B4-BE49-F238E27FC236}">
                <a16:creationId xmlns:a16="http://schemas.microsoft.com/office/drawing/2014/main" id="{3957562A-767F-4343-A2CB-4F32E58CD2DA}"/>
              </a:ext>
            </a:extLst>
          </p:cNvPr>
          <p:cNvSpPr txBox="1"/>
          <p:nvPr/>
        </p:nvSpPr>
        <p:spPr>
          <a:xfrm>
            <a:off x="523838" y="1733594"/>
            <a:ext cx="4089581" cy="738664"/>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学生時代：登山鉄道（スイス）、高速バス（ネパール→インド）</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　　　　　寝台列車（ケニア）、</a:t>
            </a:r>
            <a:r>
              <a:rPr kumimoji="1" lang="en-US" altLang="ja-JP" sz="1050" dirty="0">
                <a:latin typeface="メイリオ" panose="020B0604030504040204" pitchFamily="50" charset="-128"/>
                <a:ea typeface="メイリオ" panose="020B0604030504040204" pitchFamily="50" charset="-128"/>
              </a:rPr>
              <a:t>MTB</a:t>
            </a:r>
            <a:r>
              <a:rPr kumimoji="1" lang="ja-JP" altLang="en-US" sz="1050" dirty="0">
                <a:latin typeface="メイリオ" panose="020B0604030504040204" pitchFamily="50" charset="-128"/>
                <a:ea typeface="メイリオ" panose="020B0604030504040204" pitchFamily="50" charset="-128"/>
              </a:rPr>
              <a:t>、北海道一周ドライブ</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社会人　：雪月花（豪華列車）、セグウェイ（ゴルフ場）</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　　　　　チョイモビ・ベイバイク（みなとみらい）</a:t>
            </a:r>
          </a:p>
        </p:txBody>
      </p:sp>
      <p:sp>
        <p:nvSpPr>
          <p:cNvPr id="30" name="テキスト ボックス 29">
            <a:extLst>
              <a:ext uri="{FF2B5EF4-FFF2-40B4-BE49-F238E27FC236}">
                <a16:creationId xmlns:a16="http://schemas.microsoft.com/office/drawing/2014/main" id="{706C4517-1080-49BF-95E5-22E02BFA843D}"/>
              </a:ext>
            </a:extLst>
          </p:cNvPr>
          <p:cNvSpPr txBox="1"/>
          <p:nvPr/>
        </p:nvSpPr>
        <p:spPr>
          <a:xfrm>
            <a:off x="4701905" y="1733594"/>
            <a:ext cx="3416320" cy="577081"/>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「冒険心」猛スピード、異国文化、単独行動、野営</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　　↓</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「仲間、家族、酒、身近な楽しさ、らくちんなこと」</a:t>
            </a:r>
            <a:endParaRPr kumimoji="1" lang="en-US" altLang="ja-JP" sz="105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019A5144-2EA4-4AFB-BF15-4623C1B692C9}"/>
              </a:ext>
            </a:extLst>
          </p:cNvPr>
          <p:cNvSpPr txBox="1"/>
          <p:nvPr/>
        </p:nvSpPr>
        <p:spPr>
          <a:xfrm>
            <a:off x="523838" y="2567629"/>
            <a:ext cx="992579" cy="253916"/>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車・ドライブ</a:t>
            </a:r>
          </a:p>
        </p:txBody>
      </p:sp>
      <p:sp>
        <p:nvSpPr>
          <p:cNvPr id="32" name="テキスト ボックス 31">
            <a:extLst>
              <a:ext uri="{FF2B5EF4-FFF2-40B4-BE49-F238E27FC236}">
                <a16:creationId xmlns:a16="http://schemas.microsoft.com/office/drawing/2014/main" id="{AAD8D761-6B11-4FDB-BAD6-72AF7E08B01E}"/>
              </a:ext>
            </a:extLst>
          </p:cNvPr>
          <p:cNvSpPr txBox="1"/>
          <p:nvPr/>
        </p:nvSpPr>
        <p:spPr>
          <a:xfrm>
            <a:off x="4701905" y="2567629"/>
            <a:ext cx="3550972" cy="415498"/>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思いのまま、自由、一人が最高、目的地なし</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しょっちゅう壊れる車　＞　性能はよいがつまらない車</a:t>
            </a:r>
            <a:endParaRPr kumimoji="1" lang="en-US" altLang="ja-JP" sz="1050"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20D9727A-3A8F-4813-BA56-31E4672A9B89}"/>
              </a:ext>
            </a:extLst>
          </p:cNvPr>
          <p:cNvSpPr txBox="1"/>
          <p:nvPr/>
        </p:nvSpPr>
        <p:spPr>
          <a:xfrm>
            <a:off x="523838" y="3078499"/>
            <a:ext cx="1935145" cy="253916"/>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見知らぬ土地をゆっくり移動</a:t>
            </a:r>
          </a:p>
        </p:txBody>
      </p:sp>
      <p:sp>
        <p:nvSpPr>
          <p:cNvPr id="34" name="テキスト ボックス 33">
            <a:extLst>
              <a:ext uri="{FF2B5EF4-FFF2-40B4-BE49-F238E27FC236}">
                <a16:creationId xmlns:a16="http://schemas.microsoft.com/office/drawing/2014/main" id="{AF056EEB-A612-494C-A60F-C2B4E2B4A56D}"/>
              </a:ext>
            </a:extLst>
          </p:cNvPr>
          <p:cNvSpPr txBox="1"/>
          <p:nvPr/>
        </p:nvSpPr>
        <p:spPr>
          <a:xfrm>
            <a:off x="4701905" y="3078499"/>
            <a:ext cx="3147015" cy="415498"/>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長距離移動は疲れる</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移動先で一人で目的を定めず歩き回るのは楽しい</a:t>
            </a:r>
            <a:endParaRPr kumimoji="1" lang="en-US" altLang="ja-JP" sz="1050" dirty="0">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B3F08231-B7B4-4C2F-9F85-82E0B4465E00}"/>
              </a:ext>
            </a:extLst>
          </p:cNvPr>
          <p:cNvSpPr txBox="1"/>
          <p:nvPr/>
        </p:nvSpPr>
        <p:spPr>
          <a:xfrm>
            <a:off x="548844" y="3589368"/>
            <a:ext cx="2204450" cy="253916"/>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大倉山公園で観梅（電車・徒歩）</a:t>
            </a:r>
          </a:p>
        </p:txBody>
      </p:sp>
      <p:sp>
        <p:nvSpPr>
          <p:cNvPr id="36" name="テキスト ボックス 35">
            <a:extLst>
              <a:ext uri="{FF2B5EF4-FFF2-40B4-BE49-F238E27FC236}">
                <a16:creationId xmlns:a16="http://schemas.microsoft.com/office/drawing/2014/main" id="{EA22ED25-FB37-4B57-9CBE-2A2A3D91D353}"/>
              </a:ext>
            </a:extLst>
          </p:cNvPr>
          <p:cNvSpPr txBox="1"/>
          <p:nvPr/>
        </p:nvSpPr>
        <p:spPr>
          <a:xfrm>
            <a:off x="4726911" y="3589368"/>
            <a:ext cx="3416320" cy="415498"/>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迷うことを楽しむ</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あえて最短ルートを選ばないことで、新しい発見あり</a:t>
            </a:r>
            <a:endParaRPr kumimoji="1" lang="en-US" altLang="ja-JP" sz="1050"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EF18E3EB-F4BC-4454-8DDF-F184EE846B3E}"/>
              </a:ext>
            </a:extLst>
          </p:cNvPr>
          <p:cNvSpPr txBox="1"/>
          <p:nvPr/>
        </p:nvSpPr>
        <p:spPr>
          <a:xfrm>
            <a:off x="548844" y="4100237"/>
            <a:ext cx="2069797" cy="253916"/>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旅行中の駅での何気ないシーン</a:t>
            </a:r>
          </a:p>
        </p:txBody>
      </p:sp>
      <p:sp>
        <p:nvSpPr>
          <p:cNvPr id="38" name="テキスト ボックス 37">
            <a:extLst>
              <a:ext uri="{FF2B5EF4-FFF2-40B4-BE49-F238E27FC236}">
                <a16:creationId xmlns:a16="http://schemas.microsoft.com/office/drawing/2014/main" id="{2590FC5A-6AF6-40CC-B1E5-67C5B4EA6C22}"/>
              </a:ext>
            </a:extLst>
          </p:cNvPr>
          <p:cNvSpPr txBox="1"/>
          <p:nvPr/>
        </p:nvSpPr>
        <p:spPr>
          <a:xfrm>
            <a:off x="4726911" y="4100237"/>
            <a:ext cx="2473754" cy="253916"/>
          </a:xfrm>
          <a:prstGeom prst="rect">
            <a:avLst/>
          </a:prstGeom>
          <a:noFill/>
        </p:spPr>
        <p:txBody>
          <a:bodyPr wrap="none" rtlCol="0">
            <a:spAutoFit/>
          </a:bodyPr>
          <a:lstStyle/>
          <a:p>
            <a:r>
              <a:rPr kumimoji="1" lang="ja-JP" altLang="en-US" sz="1050" dirty="0">
                <a:latin typeface="メイリオ" panose="020B0604030504040204" pitchFamily="50" charset="-128"/>
                <a:ea typeface="メイリオ" panose="020B0604030504040204" pitchFamily="50" charset="-128"/>
              </a:rPr>
              <a:t>鉄路の先にあるものを想像する楽しみ</a:t>
            </a:r>
            <a:endParaRPr kumimoji="1" lang="en-US" altLang="ja-JP" sz="1050"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0C52F257-B28D-4C4E-85B5-8EC807E5EEEA}"/>
              </a:ext>
            </a:extLst>
          </p:cNvPr>
          <p:cNvPicPr>
            <a:picLocks noChangeAspect="1"/>
          </p:cNvPicPr>
          <p:nvPr/>
        </p:nvPicPr>
        <p:blipFill>
          <a:blip r:embed="rId2"/>
          <a:stretch>
            <a:fillRect/>
          </a:stretch>
        </p:blipFill>
        <p:spPr>
          <a:xfrm>
            <a:off x="6477391" y="4477211"/>
            <a:ext cx="2145384" cy="1422619"/>
          </a:xfrm>
          <a:prstGeom prst="rect">
            <a:avLst/>
          </a:prstGeom>
        </p:spPr>
      </p:pic>
      <p:pic>
        <p:nvPicPr>
          <p:cNvPr id="39" name="図 38">
            <a:extLst>
              <a:ext uri="{FF2B5EF4-FFF2-40B4-BE49-F238E27FC236}">
                <a16:creationId xmlns:a16="http://schemas.microsoft.com/office/drawing/2014/main" id="{C90831AE-FF06-4669-8156-DE99F4D6397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2235" y="4477211"/>
            <a:ext cx="1895261" cy="1422619"/>
          </a:xfrm>
          <a:prstGeom prst="rect">
            <a:avLst/>
          </a:prstGeom>
          <a:noFill/>
          <a:ln>
            <a:noFill/>
          </a:ln>
        </p:spPr>
      </p:pic>
      <p:pic>
        <p:nvPicPr>
          <p:cNvPr id="40" name="図 39">
            <a:extLst>
              <a:ext uri="{FF2B5EF4-FFF2-40B4-BE49-F238E27FC236}">
                <a16:creationId xmlns:a16="http://schemas.microsoft.com/office/drawing/2014/main" id="{B300003F-8CE2-4E33-B945-F5CA6700F30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3020" y="4477336"/>
            <a:ext cx="1895261" cy="1422494"/>
          </a:xfrm>
          <a:prstGeom prst="rect">
            <a:avLst/>
          </a:prstGeom>
          <a:noFill/>
          <a:ln>
            <a:noFill/>
          </a:ln>
        </p:spPr>
      </p:pic>
      <p:pic>
        <p:nvPicPr>
          <p:cNvPr id="41" name="図 40" descr="水に浮かんでいる太陽&#10;&#10;自動的に生成された説明">
            <a:extLst>
              <a:ext uri="{FF2B5EF4-FFF2-40B4-BE49-F238E27FC236}">
                <a16:creationId xmlns:a16="http://schemas.microsoft.com/office/drawing/2014/main" id="{2ADCACD6-F6D4-4A2A-B7DA-342A1192D9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407" y="4479317"/>
            <a:ext cx="1896659" cy="1422494"/>
          </a:xfrm>
          <a:prstGeom prst="rect">
            <a:avLst/>
          </a:prstGeom>
        </p:spPr>
      </p:pic>
      <p:cxnSp>
        <p:nvCxnSpPr>
          <p:cNvPr id="42" name="直線コネクタ 41">
            <a:extLst>
              <a:ext uri="{FF2B5EF4-FFF2-40B4-BE49-F238E27FC236}">
                <a16:creationId xmlns:a16="http://schemas.microsoft.com/office/drawing/2014/main" id="{836E9EBD-6E7E-48B8-98CE-B5AA183F43BD}"/>
              </a:ext>
            </a:extLst>
          </p:cNvPr>
          <p:cNvCxnSpPr/>
          <p:nvPr/>
        </p:nvCxnSpPr>
        <p:spPr>
          <a:xfrm>
            <a:off x="442800" y="1622014"/>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678E10DF-8228-40B0-9378-FF005832A161}"/>
              </a:ext>
            </a:extLst>
          </p:cNvPr>
          <p:cNvCxnSpPr/>
          <p:nvPr/>
        </p:nvCxnSpPr>
        <p:spPr>
          <a:xfrm>
            <a:off x="442800" y="2468330"/>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07B4F6C8-8266-4408-BED6-46727D3C5ECB}"/>
              </a:ext>
            </a:extLst>
          </p:cNvPr>
          <p:cNvCxnSpPr/>
          <p:nvPr/>
        </p:nvCxnSpPr>
        <p:spPr>
          <a:xfrm>
            <a:off x="442800" y="2983127"/>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854B7F19-3896-4053-8E15-6314BDE68EAA}"/>
              </a:ext>
            </a:extLst>
          </p:cNvPr>
          <p:cNvCxnSpPr/>
          <p:nvPr/>
        </p:nvCxnSpPr>
        <p:spPr>
          <a:xfrm>
            <a:off x="442800" y="3493997"/>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FC861765-1208-4084-9C75-3DCECCA7A378}"/>
              </a:ext>
            </a:extLst>
          </p:cNvPr>
          <p:cNvCxnSpPr/>
          <p:nvPr/>
        </p:nvCxnSpPr>
        <p:spPr>
          <a:xfrm>
            <a:off x="442800" y="4004866"/>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D2005EF8-2A9C-4728-9E00-152E60711369}"/>
              </a:ext>
            </a:extLst>
          </p:cNvPr>
          <p:cNvSpPr txBox="1"/>
          <p:nvPr/>
        </p:nvSpPr>
        <p:spPr>
          <a:xfrm>
            <a:off x="442800" y="6217550"/>
            <a:ext cx="5480988" cy="52322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　移動やモビリティに何らかの</a:t>
            </a:r>
            <a:r>
              <a:rPr kumimoji="1" lang="en-US" altLang="ja-JP" sz="1400" b="1" dirty="0">
                <a:latin typeface="メイリオ" panose="020B0604030504040204" pitchFamily="50" charset="-128"/>
                <a:ea typeface="メイリオ" panose="020B0604030504040204" pitchFamily="50" charset="-128"/>
              </a:rPr>
              <a:t>+α</a:t>
            </a:r>
            <a:r>
              <a:rPr kumimoji="1" lang="ja-JP" altLang="en-US" sz="1400" b="1" dirty="0">
                <a:latin typeface="メイリオ" panose="020B0604030504040204" pitchFamily="50" charset="-128"/>
                <a:ea typeface="メイリオ" panose="020B0604030504040204" pitchFamily="50" charset="-128"/>
              </a:rPr>
              <a:t>があることが豊かさの条件？</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　　では、＋</a:t>
            </a:r>
            <a:r>
              <a:rPr kumimoji="1" lang="en-US" altLang="ja-JP" sz="1400" b="1" dirty="0">
                <a:latin typeface="メイリオ" panose="020B0604030504040204" pitchFamily="50" charset="-128"/>
                <a:ea typeface="メイリオ" panose="020B0604030504040204" pitchFamily="50" charset="-128"/>
              </a:rPr>
              <a:t>α</a:t>
            </a:r>
            <a:r>
              <a:rPr kumimoji="1" lang="ja-JP" altLang="en-US" sz="1400" b="1" dirty="0">
                <a:latin typeface="メイリオ" panose="020B0604030504040204" pitchFamily="50" charset="-128"/>
                <a:ea typeface="メイリオ" panose="020B0604030504040204" pitchFamily="50" charset="-128"/>
              </a:rPr>
              <a:t>とは何なのか？</a:t>
            </a:r>
            <a:endParaRPr kumimoji="1" lang="en-US" altLang="ja-JP" sz="1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82399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0DCF101D-0355-4B6B-B446-2DA09688C012}"/>
              </a:ext>
            </a:extLst>
          </p:cNvPr>
          <p:cNvSpPr/>
          <p:nvPr/>
        </p:nvSpPr>
        <p:spPr>
          <a:xfrm>
            <a:off x="455838" y="4270123"/>
            <a:ext cx="4089600" cy="11777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a:extLst>
              <a:ext uri="{FF2B5EF4-FFF2-40B4-BE49-F238E27FC236}">
                <a16:creationId xmlns:a16="http://schemas.microsoft.com/office/drawing/2014/main" id="{38373FC5-C0FB-492F-BC5B-1CA3FACB3DF7}"/>
              </a:ext>
            </a:extLst>
          </p:cNvPr>
          <p:cNvSpPr/>
          <p:nvPr/>
        </p:nvSpPr>
        <p:spPr>
          <a:xfrm>
            <a:off x="465446" y="2957831"/>
            <a:ext cx="4089600" cy="11777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DA7EDB5B-0513-4A73-B9BF-F20F996AA26F}"/>
              </a:ext>
            </a:extLst>
          </p:cNvPr>
          <p:cNvSpPr/>
          <p:nvPr/>
        </p:nvSpPr>
        <p:spPr>
          <a:xfrm>
            <a:off x="465446" y="1671938"/>
            <a:ext cx="4089600" cy="11777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D4D92B3F-83DC-47D7-8EE6-FA238EA8C76A}"/>
              </a:ext>
            </a:extLst>
          </p:cNvPr>
          <p:cNvSpPr/>
          <p:nvPr/>
        </p:nvSpPr>
        <p:spPr>
          <a:xfrm>
            <a:off x="4565663" y="4272460"/>
            <a:ext cx="4099566" cy="11777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a:extLst>
              <a:ext uri="{FF2B5EF4-FFF2-40B4-BE49-F238E27FC236}">
                <a16:creationId xmlns:a16="http://schemas.microsoft.com/office/drawing/2014/main" id="{7765E7A0-9809-47AB-95E3-B62045BE749B}"/>
              </a:ext>
            </a:extLst>
          </p:cNvPr>
          <p:cNvSpPr/>
          <p:nvPr/>
        </p:nvSpPr>
        <p:spPr>
          <a:xfrm>
            <a:off x="4575270" y="2960168"/>
            <a:ext cx="4089959" cy="11777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a:extLst>
              <a:ext uri="{FF2B5EF4-FFF2-40B4-BE49-F238E27FC236}">
                <a16:creationId xmlns:a16="http://schemas.microsoft.com/office/drawing/2014/main" id="{A1FB3639-FBD0-4B9A-AFA9-647F01CDBEAA}"/>
              </a:ext>
            </a:extLst>
          </p:cNvPr>
          <p:cNvSpPr/>
          <p:nvPr/>
        </p:nvSpPr>
        <p:spPr>
          <a:xfrm>
            <a:off x="4575270" y="1674275"/>
            <a:ext cx="4089960" cy="11777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9A22352-DAE2-4487-8C91-4AA25BEF82E0}"/>
              </a:ext>
            </a:extLst>
          </p:cNvPr>
          <p:cNvSpPr txBox="1"/>
          <p:nvPr/>
        </p:nvSpPr>
        <p:spPr>
          <a:xfrm>
            <a:off x="452408" y="209562"/>
            <a:ext cx="2948243" cy="276999"/>
          </a:xfrm>
          <a:prstGeom prst="rect">
            <a:avLst/>
          </a:prstGeom>
          <a:noFill/>
        </p:spPr>
        <p:txBody>
          <a:bodyPr wrap="none" rtlCol="0">
            <a:spAutoFit/>
          </a:bodyPr>
          <a:lstStyle/>
          <a:p>
            <a:pPr algn="ctr"/>
            <a:r>
              <a:rPr lang="en-US" altLang="ja-JP" sz="1200" dirty="0">
                <a:latin typeface="メイリオ" panose="020B0604030504040204" pitchFamily="50" charset="-128"/>
                <a:ea typeface="メイリオ" panose="020B0604030504040204" pitchFamily="50" charset="-128"/>
                <a:cs typeface="ＭＳ 明朝"/>
              </a:rPr>
              <a:t>Group</a:t>
            </a:r>
            <a:r>
              <a:rPr lang="ja-JP" altLang="en-US" sz="1200" dirty="0">
                <a:latin typeface="メイリオ" panose="020B0604030504040204" pitchFamily="50" charset="-128"/>
                <a:ea typeface="メイリオ" panose="020B0604030504040204" pitchFamily="50" charset="-128"/>
                <a:cs typeface="ＭＳ 明朝"/>
              </a:rPr>
              <a:t>４　移動とモビリティ　中間報告</a:t>
            </a:r>
            <a:endParaRPr lang="en-US" altLang="ja-JP" sz="1200" dirty="0">
              <a:latin typeface="メイリオ" panose="020B0604030504040204" pitchFamily="50" charset="-128"/>
              <a:ea typeface="メイリオ" panose="020B0604030504040204" pitchFamily="50" charset="-128"/>
              <a:cs typeface="ＭＳ 明朝"/>
            </a:endParaRPr>
          </a:p>
        </p:txBody>
      </p:sp>
      <p:cxnSp>
        <p:nvCxnSpPr>
          <p:cNvPr id="3" name="直線コネクタ 2">
            <a:extLst>
              <a:ext uri="{FF2B5EF4-FFF2-40B4-BE49-F238E27FC236}">
                <a16:creationId xmlns:a16="http://schemas.microsoft.com/office/drawing/2014/main" id="{D0AAD694-EDCB-4A28-8623-512B83E67DDD}"/>
              </a:ext>
            </a:extLst>
          </p:cNvPr>
          <p:cNvCxnSpPr/>
          <p:nvPr/>
        </p:nvCxnSpPr>
        <p:spPr>
          <a:xfrm>
            <a:off x="452408" y="486561"/>
            <a:ext cx="8212822"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67952E5-19AB-40ED-A6F8-10B2349DEAB3}"/>
              </a:ext>
            </a:extLst>
          </p:cNvPr>
          <p:cNvSpPr txBox="1"/>
          <p:nvPr/>
        </p:nvSpPr>
        <p:spPr>
          <a:xfrm>
            <a:off x="452407" y="546436"/>
            <a:ext cx="4852610"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第１回：移動やモビリティが「豊か」とはどういうことか</a:t>
            </a:r>
          </a:p>
        </p:txBody>
      </p:sp>
      <p:sp>
        <p:nvSpPr>
          <p:cNvPr id="50" name="テキスト ボックス 49">
            <a:extLst>
              <a:ext uri="{FF2B5EF4-FFF2-40B4-BE49-F238E27FC236}">
                <a16:creationId xmlns:a16="http://schemas.microsoft.com/office/drawing/2014/main" id="{D2005EF8-2A9C-4728-9E00-152E60711369}"/>
              </a:ext>
            </a:extLst>
          </p:cNvPr>
          <p:cNvSpPr txBox="1"/>
          <p:nvPr/>
        </p:nvSpPr>
        <p:spPr>
          <a:xfrm>
            <a:off x="442800" y="5777285"/>
            <a:ext cx="7904728" cy="738664"/>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　とりあえず、</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　　移動・モビリティの豊かさとは</a:t>
            </a:r>
            <a:r>
              <a:rPr kumimoji="1" lang="ja-JP" altLang="en-US" sz="1400" b="1" dirty="0">
                <a:solidFill>
                  <a:srgbClr val="FF0000"/>
                </a:solidFill>
                <a:latin typeface="メイリオ" panose="020B0604030504040204" pitchFamily="50" charset="-128"/>
                <a:ea typeface="メイリオ" panose="020B0604030504040204" pitchFamily="50" charset="-128"/>
              </a:rPr>
              <a:t>「非日常・特別な体験から得られる精神的な充足感」</a:t>
            </a:r>
            <a:r>
              <a:rPr kumimoji="1" lang="ja-JP" altLang="en-US" sz="1400" b="1" dirty="0">
                <a:latin typeface="メイリオ" panose="020B0604030504040204" pitchFamily="50" charset="-128"/>
                <a:ea typeface="メイリオ" panose="020B0604030504040204" pitchFamily="50" charset="-128"/>
              </a:rPr>
              <a:t>である</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　　とした。</a:t>
            </a:r>
            <a:endParaRPr kumimoji="1" lang="en-US" altLang="ja-JP" sz="1400"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DFE9F6A4-163F-45EF-92E8-17E944D9510A}"/>
              </a:ext>
            </a:extLst>
          </p:cNvPr>
          <p:cNvSpPr txBox="1"/>
          <p:nvPr/>
        </p:nvSpPr>
        <p:spPr>
          <a:xfrm>
            <a:off x="2238163" y="1080715"/>
            <a:ext cx="4314001"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移動やモビリティに纏わる「豊かさ」のキーワード</a:t>
            </a:r>
          </a:p>
        </p:txBody>
      </p:sp>
      <p:sp>
        <p:nvSpPr>
          <p:cNvPr id="8" name="テキスト ボックス 7">
            <a:extLst>
              <a:ext uri="{FF2B5EF4-FFF2-40B4-BE49-F238E27FC236}">
                <a16:creationId xmlns:a16="http://schemas.microsoft.com/office/drawing/2014/main" id="{FCFF38A5-BC38-4985-9117-A266E2D82E0F}"/>
              </a:ext>
            </a:extLst>
          </p:cNvPr>
          <p:cNvSpPr txBox="1"/>
          <p:nvPr/>
        </p:nvSpPr>
        <p:spPr>
          <a:xfrm>
            <a:off x="452407" y="1671938"/>
            <a:ext cx="2204450"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「移動」に伴い派生する感情など</a:t>
            </a:r>
          </a:p>
        </p:txBody>
      </p:sp>
      <p:sp>
        <p:nvSpPr>
          <p:cNvPr id="9" name="テキスト ボックス 8">
            <a:extLst>
              <a:ext uri="{FF2B5EF4-FFF2-40B4-BE49-F238E27FC236}">
                <a16:creationId xmlns:a16="http://schemas.microsoft.com/office/drawing/2014/main" id="{1C7E153A-6FB0-4FEB-A071-93F2BBABCB3C}"/>
              </a:ext>
            </a:extLst>
          </p:cNvPr>
          <p:cNvSpPr txBox="1"/>
          <p:nvPr/>
        </p:nvSpPr>
        <p:spPr>
          <a:xfrm>
            <a:off x="4565663" y="1674868"/>
            <a:ext cx="1935145"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「移動」のシチュエーション</a:t>
            </a:r>
            <a:endParaRPr kumimoji="1" lang="en-US" altLang="ja-JP" sz="1050"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48FB5C4F-2B3E-4EC0-BF1B-79378DE2D1EF}"/>
              </a:ext>
            </a:extLst>
          </p:cNvPr>
          <p:cNvSpPr txBox="1"/>
          <p:nvPr/>
        </p:nvSpPr>
        <p:spPr>
          <a:xfrm>
            <a:off x="442800" y="2954108"/>
            <a:ext cx="2204450"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「移動」そのもの（手段≒目的）</a:t>
            </a:r>
            <a:endParaRPr kumimoji="1" lang="en-US" altLang="ja-JP" sz="1050"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901CD4F-9748-4C0D-ACAF-F00E81168839}"/>
              </a:ext>
            </a:extLst>
          </p:cNvPr>
          <p:cNvSpPr txBox="1"/>
          <p:nvPr/>
        </p:nvSpPr>
        <p:spPr>
          <a:xfrm>
            <a:off x="4565663" y="2954108"/>
            <a:ext cx="1935145"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「移動」先に目的があること</a:t>
            </a:r>
            <a:endParaRPr kumimoji="1" lang="en-US" altLang="ja-JP" sz="1050" b="1"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E491D281-A605-451B-8F48-849434A39E55}"/>
              </a:ext>
            </a:extLst>
          </p:cNvPr>
          <p:cNvSpPr txBox="1"/>
          <p:nvPr/>
        </p:nvSpPr>
        <p:spPr>
          <a:xfrm>
            <a:off x="4565663" y="4232298"/>
            <a:ext cx="1800493"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「移動」ネガティブワード</a:t>
            </a:r>
            <a:endParaRPr kumimoji="1" lang="en-US" altLang="ja-JP" sz="1050" b="1"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D4A64052-8D22-47FA-A83F-5D75ECDC9A85}"/>
              </a:ext>
            </a:extLst>
          </p:cNvPr>
          <p:cNvSpPr txBox="1"/>
          <p:nvPr/>
        </p:nvSpPr>
        <p:spPr>
          <a:xfrm>
            <a:off x="452407" y="4237366"/>
            <a:ext cx="1531188"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その他（着眼点など）</a:t>
            </a:r>
            <a:endParaRPr kumimoji="1" lang="en-US" altLang="ja-JP" sz="1050" b="1"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5E077386-2457-4E80-AEEE-DA308268FC59}"/>
              </a:ext>
            </a:extLst>
          </p:cNvPr>
          <p:cNvSpPr txBox="1"/>
          <p:nvPr/>
        </p:nvSpPr>
        <p:spPr>
          <a:xfrm>
            <a:off x="452786" y="1850577"/>
            <a:ext cx="2743059" cy="577081"/>
          </a:xfrm>
          <a:prstGeom prst="rect">
            <a:avLst/>
          </a:prstGeom>
          <a:noFill/>
        </p:spPr>
        <p:txBody>
          <a:bodyPr wrap="none" rtlCol="0">
            <a:spAutoFit/>
          </a:bodyPr>
          <a:lstStyle/>
          <a:p>
            <a:r>
              <a:rPr kumimoji="1" lang="ja-JP" altLang="en-US" sz="1050" dirty="0">
                <a:latin typeface="+mn-ea"/>
              </a:rPr>
              <a:t>冒険心、楽しさ、楽ちん、特別感、非日常</a:t>
            </a:r>
            <a:endParaRPr kumimoji="1" lang="en-US" altLang="ja-JP" sz="1050" dirty="0">
              <a:latin typeface="+mn-ea"/>
            </a:endParaRPr>
          </a:p>
          <a:p>
            <a:r>
              <a:rPr kumimoji="1" lang="ja-JP" altLang="en-US" sz="1050" dirty="0">
                <a:latin typeface="+mn-ea"/>
              </a:rPr>
              <a:t>思いのまま、自由に行動、憧れ</a:t>
            </a:r>
            <a:endParaRPr kumimoji="1" lang="en-US" altLang="ja-JP" sz="1050" dirty="0">
              <a:latin typeface="+mn-ea"/>
            </a:endParaRPr>
          </a:p>
          <a:p>
            <a:r>
              <a:rPr kumimoji="1" lang="ja-JP" altLang="en-US" sz="1050" dirty="0">
                <a:latin typeface="+mn-ea"/>
              </a:rPr>
              <a:t>一カ所に留まり続けるのが苦手</a:t>
            </a:r>
            <a:endParaRPr kumimoji="1" lang="en-US" altLang="ja-JP" sz="1050" dirty="0">
              <a:latin typeface="+mn-ea"/>
            </a:endParaRPr>
          </a:p>
        </p:txBody>
      </p:sp>
      <p:sp>
        <p:nvSpPr>
          <p:cNvPr id="15" name="テキスト ボックス 14">
            <a:extLst>
              <a:ext uri="{FF2B5EF4-FFF2-40B4-BE49-F238E27FC236}">
                <a16:creationId xmlns:a16="http://schemas.microsoft.com/office/drawing/2014/main" id="{9CD8715F-6554-4CCB-BECA-5C21C802641E}"/>
              </a:ext>
            </a:extLst>
          </p:cNvPr>
          <p:cNvSpPr txBox="1"/>
          <p:nvPr/>
        </p:nvSpPr>
        <p:spPr>
          <a:xfrm>
            <a:off x="442800" y="3137778"/>
            <a:ext cx="3281668" cy="738664"/>
          </a:xfrm>
          <a:prstGeom prst="rect">
            <a:avLst/>
          </a:prstGeom>
          <a:noFill/>
        </p:spPr>
        <p:txBody>
          <a:bodyPr wrap="none" rtlCol="0">
            <a:spAutoFit/>
          </a:bodyPr>
          <a:lstStyle/>
          <a:p>
            <a:r>
              <a:rPr kumimoji="1" lang="ja-JP" altLang="en-US" sz="1050" dirty="0">
                <a:latin typeface="+mn-ea"/>
              </a:rPr>
              <a:t>運転自体楽しい、移動自体が楽しい</a:t>
            </a:r>
            <a:endParaRPr kumimoji="1" lang="en-US" altLang="ja-JP" sz="1050" dirty="0">
              <a:latin typeface="+mn-ea"/>
            </a:endParaRPr>
          </a:p>
          <a:p>
            <a:r>
              <a:rPr kumimoji="1" lang="ja-JP" altLang="en-US" sz="1050" dirty="0">
                <a:latin typeface="+mn-ea"/>
              </a:rPr>
              <a:t>非日常的モビリティ（船・セグウェイ）</a:t>
            </a:r>
            <a:endParaRPr kumimoji="1" lang="en-US" altLang="ja-JP" sz="1050" dirty="0">
              <a:latin typeface="+mn-ea"/>
            </a:endParaRPr>
          </a:p>
          <a:p>
            <a:r>
              <a:rPr kumimoji="1" lang="ja-JP" altLang="en-US" sz="1050" dirty="0">
                <a:latin typeface="+mn-ea"/>
              </a:rPr>
              <a:t>選択肢が多いとよい（単なる手段が目的化する？）</a:t>
            </a:r>
            <a:endParaRPr kumimoji="1" lang="en-US" altLang="ja-JP" sz="1050" dirty="0">
              <a:latin typeface="+mn-ea"/>
            </a:endParaRPr>
          </a:p>
          <a:p>
            <a:r>
              <a:rPr kumimoji="1" lang="ja-JP" altLang="en-US" sz="1050" dirty="0">
                <a:latin typeface="+mn-ea"/>
              </a:rPr>
              <a:t>価値ある移動なら時間をかけてもよい</a:t>
            </a:r>
            <a:endParaRPr kumimoji="1" lang="en-US" altLang="ja-JP" sz="1050" dirty="0">
              <a:latin typeface="+mn-ea"/>
            </a:endParaRPr>
          </a:p>
        </p:txBody>
      </p:sp>
      <p:sp>
        <p:nvSpPr>
          <p:cNvPr id="16" name="テキスト ボックス 15">
            <a:extLst>
              <a:ext uri="{FF2B5EF4-FFF2-40B4-BE49-F238E27FC236}">
                <a16:creationId xmlns:a16="http://schemas.microsoft.com/office/drawing/2014/main" id="{1A1583FE-77F8-4B52-BEB6-2FAF01BA2FAD}"/>
              </a:ext>
            </a:extLst>
          </p:cNvPr>
          <p:cNvSpPr txBox="1"/>
          <p:nvPr/>
        </p:nvSpPr>
        <p:spPr>
          <a:xfrm>
            <a:off x="452407" y="4414021"/>
            <a:ext cx="3682418" cy="1061829"/>
          </a:xfrm>
          <a:prstGeom prst="rect">
            <a:avLst/>
          </a:prstGeom>
          <a:noFill/>
        </p:spPr>
        <p:txBody>
          <a:bodyPr wrap="none" rtlCol="0">
            <a:spAutoFit/>
          </a:bodyPr>
          <a:lstStyle/>
          <a:p>
            <a:r>
              <a:rPr kumimoji="1" lang="ja-JP" altLang="en-US" sz="1050" dirty="0">
                <a:latin typeface="+mn-ea"/>
              </a:rPr>
              <a:t>バーチャル移動は楽しいか？→リアル移動欲誘発</a:t>
            </a:r>
            <a:endParaRPr kumimoji="1" lang="en-US" altLang="ja-JP" sz="1050" dirty="0">
              <a:latin typeface="+mn-ea"/>
            </a:endParaRPr>
          </a:p>
          <a:p>
            <a:r>
              <a:rPr kumimoji="1" lang="ja-JP" altLang="en-US" sz="1050" dirty="0">
                <a:latin typeface="+mn-ea"/>
              </a:rPr>
              <a:t>地球環境にやさしい移動とは？</a:t>
            </a:r>
            <a:endParaRPr kumimoji="1" lang="en-US" altLang="ja-JP" sz="1050" dirty="0">
              <a:latin typeface="+mn-ea"/>
            </a:endParaRPr>
          </a:p>
          <a:p>
            <a:r>
              <a:rPr kumimoji="1" lang="ja-JP" altLang="en-US" sz="1050" dirty="0">
                <a:latin typeface="+mn-ea"/>
              </a:rPr>
              <a:t>年齢とともに豊かさの感じ方が変わる（時間</a:t>
            </a:r>
            <a:r>
              <a:rPr kumimoji="1" lang="en-US" altLang="ja-JP" sz="1050" dirty="0">
                <a:latin typeface="+mn-ea"/>
              </a:rPr>
              <a:t>/</a:t>
            </a:r>
            <a:r>
              <a:rPr kumimoji="1" lang="ja-JP" altLang="en-US" sz="1050" dirty="0">
                <a:latin typeface="+mn-ea"/>
              </a:rPr>
              <a:t>バリア</a:t>
            </a:r>
            <a:r>
              <a:rPr kumimoji="1" lang="en-US" altLang="ja-JP" sz="1050" dirty="0">
                <a:latin typeface="+mn-ea"/>
              </a:rPr>
              <a:t>/…</a:t>
            </a:r>
            <a:r>
              <a:rPr kumimoji="1" lang="ja-JP" altLang="en-US" sz="1050" dirty="0">
                <a:latin typeface="+mn-ea"/>
              </a:rPr>
              <a:t>）</a:t>
            </a:r>
            <a:endParaRPr kumimoji="1" lang="en-US" altLang="ja-JP" sz="1050" dirty="0">
              <a:latin typeface="+mn-ea"/>
            </a:endParaRPr>
          </a:p>
          <a:p>
            <a:r>
              <a:rPr kumimoji="1" lang="ja-JP" altLang="en-US" sz="1050" dirty="0">
                <a:latin typeface="+mn-ea"/>
              </a:rPr>
              <a:t>マストラかパーソナルか？</a:t>
            </a:r>
            <a:endParaRPr kumimoji="1" lang="en-US" altLang="ja-JP" sz="1050" dirty="0">
              <a:latin typeface="+mn-ea"/>
            </a:endParaRPr>
          </a:p>
          <a:p>
            <a:r>
              <a:rPr kumimoji="1" lang="ja-JP" altLang="en-US" sz="1050" dirty="0">
                <a:latin typeface="+mn-ea"/>
              </a:rPr>
              <a:t>スピードを重視するかしないか（時間価値）</a:t>
            </a:r>
            <a:endParaRPr kumimoji="1" lang="en-US" altLang="ja-JP" sz="1050" dirty="0">
              <a:latin typeface="+mn-ea"/>
            </a:endParaRPr>
          </a:p>
          <a:p>
            <a:r>
              <a:rPr kumimoji="1" lang="ja-JP" altLang="en-US" sz="1050" dirty="0">
                <a:latin typeface="+mn-ea"/>
              </a:rPr>
              <a:t>「非日常」が、実は普通であり本質なのでは？</a:t>
            </a:r>
            <a:endParaRPr kumimoji="1" lang="en-US" altLang="ja-JP" sz="1050" dirty="0">
              <a:latin typeface="+mn-ea"/>
            </a:endParaRPr>
          </a:p>
        </p:txBody>
      </p:sp>
      <p:sp>
        <p:nvSpPr>
          <p:cNvPr id="17" name="テキスト ボックス 16">
            <a:extLst>
              <a:ext uri="{FF2B5EF4-FFF2-40B4-BE49-F238E27FC236}">
                <a16:creationId xmlns:a16="http://schemas.microsoft.com/office/drawing/2014/main" id="{D053A0C5-F6CB-4481-9E04-ADA87E99F5B1}"/>
              </a:ext>
            </a:extLst>
          </p:cNvPr>
          <p:cNvSpPr txBox="1"/>
          <p:nvPr/>
        </p:nvSpPr>
        <p:spPr>
          <a:xfrm>
            <a:off x="4575649" y="1850577"/>
            <a:ext cx="4089581" cy="900246"/>
          </a:xfrm>
          <a:prstGeom prst="rect">
            <a:avLst/>
          </a:prstGeom>
          <a:noFill/>
        </p:spPr>
        <p:txBody>
          <a:bodyPr wrap="none" rtlCol="0">
            <a:spAutoFit/>
          </a:bodyPr>
          <a:lstStyle/>
          <a:p>
            <a:r>
              <a:rPr kumimoji="1" lang="ja-JP" altLang="en-US" sz="1050" dirty="0">
                <a:latin typeface="+mn-ea"/>
              </a:rPr>
              <a:t>仲間・友人と一緒、家族と一緒（コミュニケーションの「場」）</a:t>
            </a:r>
            <a:endParaRPr kumimoji="1" lang="en-US" altLang="ja-JP" sz="1050" dirty="0">
              <a:latin typeface="+mn-ea"/>
            </a:endParaRPr>
          </a:p>
          <a:p>
            <a:r>
              <a:rPr kumimoji="1" lang="ja-JP" altLang="en-US" sz="1050" dirty="0">
                <a:latin typeface="+mn-ea"/>
              </a:rPr>
              <a:t>一人で、ゆっくり、酒</a:t>
            </a:r>
            <a:endParaRPr kumimoji="1" lang="en-US" altLang="ja-JP" sz="1050" dirty="0">
              <a:latin typeface="+mn-ea"/>
            </a:endParaRPr>
          </a:p>
          <a:p>
            <a:r>
              <a:rPr kumimoji="1" lang="ja-JP" altLang="en-US" sz="1050" dirty="0">
                <a:latin typeface="+mn-ea"/>
              </a:rPr>
              <a:t>いつもと違う風景、移動中に仕事ができる</a:t>
            </a:r>
            <a:endParaRPr kumimoji="1" lang="en-US" altLang="ja-JP" sz="1050" dirty="0">
              <a:latin typeface="+mn-ea"/>
            </a:endParaRPr>
          </a:p>
          <a:p>
            <a:r>
              <a:rPr kumimoji="1" lang="ja-JP" altLang="en-US" sz="1050" dirty="0">
                <a:latin typeface="+mn-ea"/>
              </a:rPr>
              <a:t>非日常的経路（普段と違う）</a:t>
            </a:r>
            <a:endParaRPr kumimoji="1" lang="en-US" altLang="ja-JP" sz="1050" dirty="0">
              <a:latin typeface="+mn-ea"/>
            </a:endParaRPr>
          </a:p>
          <a:p>
            <a:r>
              <a:rPr kumimoji="1" lang="ja-JP" altLang="en-US" sz="1050" dirty="0">
                <a:latin typeface="+mn-ea"/>
              </a:rPr>
              <a:t>移動時間に何をするか（何ができるか）：移動価値の創造</a:t>
            </a:r>
          </a:p>
        </p:txBody>
      </p:sp>
      <p:sp>
        <p:nvSpPr>
          <p:cNvPr id="18" name="テキスト ボックス 17">
            <a:extLst>
              <a:ext uri="{FF2B5EF4-FFF2-40B4-BE49-F238E27FC236}">
                <a16:creationId xmlns:a16="http://schemas.microsoft.com/office/drawing/2014/main" id="{267E2BFD-3A08-4DB7-9566-372FF6311886}"/>
              </a:ext>
            </a:extLst>
          </p:cNvPr>
          <p:cNvSpPr txBox="1"/>
          <p:nvPr/>
        </p:nvSpPr>
        <p:spPr>
          <a:xfrm>
            <a:off x="4565663" y="3137778"/>
            <a:ext cx="2877711" cy="253916"/>
          </a:xfrm>
          <a:prstGeom prst="rect">
            <a:avLst/>
          </a:prstGeom>
          <a:noFill/>
        </p:spPr>
        <p:txBody>
          <a:bodyPr wrap="none" rtlCol="0">
            <a:spAutoFit/>
          </a:bodyPr>
          <a:lstStyle/>
          <a:p>
            <a:r>
              <a:rPr kumimoji="1" lang="ja-JP" altLang="en-US" sz="1050" dirty="0">
                <a:latin typeface="+mn-ea"/>
              </a:rPr>
              <a:t>観光⇔仕事、学校、生活（買い物・通院</a:t>
            </a:r>
            <a:r>
              <a:rPr kumimoji="1" lang="en-US" altLang="ja-JP" sz="1050" dirty="0">
                <a:latin typeface="+mn-ea"/>
              </a:rPr>
              <a:t>…</a:t>
            </a:r>
            <a:r>
              <a:rPr kumimoji="1" lang="ja-JP" altLang="en-US" sz="1050" dirty="0">
                <a:latin typeface="+mn-ea"/>
              </a:rPr>
              <a:t>）</a:t>
            </a:r>
          </a:p>
        </p:txBody>
      </p:sp>
      <p:sp>
        <p:nvSpPr>
          <p:cNvPr id="19" name="テキスト ボックス 18">
            <a:extLst>
              <a:ext uri="{FF2B5EF4-FFF2-40B4-BE49-F238E27FC236}">
                <a16:creationId xmlns:a16="http://schemas.microsoft.com/office/drawing/2014/main" id="{E3B39FBA-FA70-4FEE-B26B-702C5596165A}"/>
              </a:ext>
            </a:extLst>
          </p:cNvPr>
          <p:cNvSpPr txBox="1"/>
          <p:nvPr/>
        </p:nvSpPr>
        <p:spPr>
          <a:xfrm>
            <a:off x="4575270" y="4414021"/>
            <a:ext cx="3550972" cy="1061829"/>
          </a:xfrm>
          <a:prstGeom prst="rect">
            <a:avLst/>
          </a:prstGeom>
          <a:noFill/>
        </p:spPr>
        <p:txBody>
          <a:bodyPr wrap="none" rtlCol="0">
            <a:spAutoFit/>
          </a:bodyPr>
          <a:lstStyle/>
          <a:p>
            <a:r>
              <a:rPr kumimoji="1" lang="ja-JP" altLang="en-US" sz="1050" dirty="0">
                <a:latin typeface="+mn-ea"/>
              </a:rPr>
              <a:t>便利だと逆につまらない、運転させられている感</a:t>
            </a:r>
            <a:endParaRPr kumimoji="1" lang="en-US" altLang="ja-JP" sz="1050" dirty="0">
              <a:latin typeface="+mn-ea"/>
            </a:endParaRPr>
          </a:p>
          <a:p>
            <a:r>
              <a:rPr kumimoji="1" lang="ja-JP" altLang="en-US" sz="1050" dirty="0">
                <a:latin typeface="+mn-ea"/>
              </a:rPr>
              <a:t>義務的移動、通勤通学はつらい、長距離移動は苦手</a:t>
            </a:r>
            <a:endParaRPr kumimoji="1" lang="en-US" altLang="ja-JP" sz="1050" dirty="0">
              <a:latin typeface="+mn-ea"/>
            </a:endParaRPr>
          </a:p>
          <a:p>
            <a:r>
              <a:rPr kumimoji="1" lang="ja-JP" altLang="en-US" sz="1050" dirty="0">
                <a:latin typeface="+mn-ea"/>
              </a:rPr>
              <a:t>地下鉄での移動はつまらない</a:t>
            </a:r>
            <a:endParaRPr kumimoji="1" lang="en-US" altLang="ja-JP" sz="1050" dirty="0">
              <a:latin typeface="+mn-ea"/>
            </a:endParaRPr>
          </a:p>
          <a:p>
            <a:r>
              <a:rPr kumimoji="1" lang="ja-JP" altLang="en-US" sz="1050" dirty="0">
                <a:latin typeface="+mn-ea"/>
              </a:rPr>
              <a:t>運転は面倒</a:t>
            </a:r>
            <a:endParaRPr kumimoji="1" lang="en-US" altLang="ja-JP" sz="1050" dirty="0">
              <a:latin typeface="+mn-ea"/>
            </a:endParaRPr>
          </a:p>
          <a:p>
            <a:r>
              <a:rPr kumimoji="1" lang="ja-JP" altLang="en-US" sz="1050" dirty="0">
                <a:latin typeface="+mn-ea"/>
              </a:rPr>
              <a:t>点と点を結ぶような移動（≒効率重視）は楽しいか？</a:t>
            </a:r>
            <a:endParaRPr kumimoji="1" lang="en-US" altLang="ja-JP" sz="1050" dirty="0">
              <a:latin typeface="+mn-ea"/>
            </a:endParaRPr>
          </a:p>
          <a:p>
            <a:r>
              <a:rPr kumimoji="1" lang="ja-JP" altLang="en-US" sz="1050" dirty="0">
                <a:latin typeface="+mn-ea"/>
              </a:rPr>
              <a:t>経済的・物質的豊かさは移動における豊かさとは違う</a:t>
            </a:r>
            <a:endParaRPr kumimoji="1" lang="en-US" altLang="ja-JP" sz="1050" dirty="0">
              <a:latin typeface="+mn-ea"/>
            </a:endParaRPr>
          </a:p>
        </p:txBody>
      </p:sp>
    </p:spTree>
    <p:extLst>
      <p:ext uri="{BB962C8B-B14F-4D97-AF65-F5344CB8AC3E}">
        <p14:creationId xmlns:p14="http://schemas.microsoft.com/office/powerpoint/2010/main" val="2958158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a:extLst>
              <a:ext uri="{FF2B5EF4-FFF2-40B4-BE49-F238E27FC236}">
                <a16:creationId xmlns:a16="http://schemas.microsoft.com/office/drawing/2014/main" id="{56345961-5F7B-4403-94AB-A3838FB970D6}"/>
              </a:ext>
            </a:extLst>
          </p:cNvPr>
          <p:cNvSpPr/>
          <p:nvPr/>
        </p:nvSpPr>
        <p:spPr>
          <a:xfrm rot="16200000">
            <a:off x="3950716" y="327194"/>
            <a:ext cx="1230928" cy="8212822"/>
          </a:xfrm>
          <a:prstGeom prst="rect">
            <a:avLst/>
          </a:prstGeom>
          <a:gradFill flip="none" rotWithShape="1">
            <a:gsLst>
              <a:gs pos="0">
                <a:schemeClr val="accent1">
                  <a:lumMod val="40000"/>
                  <a:lumOff val="60000"/>
                </a:schemeClr>
              </a:gs>
              <a:gs pos="50000">
                <a:schemeClr val="bg1">
                  <a:lumMod val="95000"/>
                </a:schemeClr>
              </a:gs>
              <a:gs pos="100000">
                <a:schemeClr val="accent6">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80555910-9E0F-42F9-80F0-90A82462BAD1}"/>
              </a:ext>
            </a:extLst>
          </p:cNvPr>
          <p:cNvSpPr txBox="1"/>
          <p:nvPr/>
        </p:nvSpPr>
        <p:spPr>
          <a:xfrm>
            <a:off x="814573" y="1257510"/>
            <a:ext cx="1396536"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ストレスのない移動</a:t>
            </a:r>
          </a:p>
        </p:txBody>
      </p:sp>
      <p:sp>
        <p:nvSpPr>
          <p:cNvPr id="56" name="テキスト ボックス 55">
            <a:extLst>
              <a:ext uri="{FF2B5EF4-FFF2-40B4-BE49-F238E27FC236}">
                <a16:creationId xmlns:a16="http://schemas.microsoft.com/office/drawing/2014/main" id="{F6812B44-72E3-4CA0-B00A-334E77395107}"/>
              </a:ext>
            </a:extLst>
          </p:cNvPr>
          <p:cNvSpPr txBox="1"/>
          <p:nvPr/>
        </p:nvSpPr>
        <p:spPr>
          <a:xfrm>
            <a:off x="3363400" y="1257510"/>
            <a:ext cx="4224233" cy="253916"/>
          </a:xfrm>
          <a:prstGeom prst="rect">
            <a:avLst/>
          </a:prstGeom>
          <a:noFill/>
        </p:spPr>
        <p:txBody>
          <a:bodyPr wrap="none" rtlCol="0">
            <a:spAutoFit/>
          </a:bodyPr>
          <a:lstStyle/>
          <a:p>
            <a:r>
              <a:rPr kumimoji="1" lang="ja-JP" altLang="en-US" sz="1050" dirty="0">
                <a:latin typeface="+mn-ea"/>
              </a:rPr>
              <a:t>手段としての移動のより効率化・最適化、移動時間を無駄にしない</a:t>
            </a:r>
            <a:endParaRPr kumimoji="1" lang="en-US" altLang="ja-JP" sz="1050" dirty="0">
              <a:latin typeface="+mn-ea"/>
            </a:endParaRPr>
          </a:p>
        </p:txBody>
      </p:sp>
      <p:sp>
        <p:nvSpPr>
          <p:cNvPr id="7" name="テキスト ボックス 6">
            <a:extLst>
              <a:ext uri="{FF2B5EF4-FFF2-40B4-BE49-F238E27FC236}">
                <a16:creationId xmlns:a16="http://schemas.microsoft.com/office/drawing/2014/main" id="{B9A22352-DAE2-4487-8C91-4AA25BEF82E0}"/>
              </a:ext>
            </a:extLst>
          </p:cNvPr>
          <p:cNvSpPr txBox="1"/>
          <p:nvPr/>
        </p:nvSpPr>
        <p:spPr>
          <a:xfrm>
            <a:off x="452408" y="209562"/>
            <a:ext cx="2948243" cy="276999"/>
          </a:xfrm>
          <a:prstGeom prst="rect">
            <a:avLst/>
          </a:prstGeom>
          <a:noFill/>
        </p:spPr>
        <p:txBody>
          <a:bodyPr wrap="none" rtlCol="0">
            <a:spAutoFit/>
          </a:bodyPr>
          <a:lstStyle/>
          <a:p>
            <a:pPr algn="ctr"/>
            <a:r>
              <a:rPr lang="en-US" altLang="ja-JP" sz="1200" dirty="0">
                <a:latin typeface="メイリオ" panose="020B0604030504040204" pitchFamily="50" charset="-128"/>
                <a:ea typeface="メイリオ" panose="020B0604030504040204" pitchFamily="50" charset="-128"/>
                <a:cs typeface="ＭＳ 明朝"/>
              </a:rPr>
              <a:t>Group</a:t>
            </a:r>
            <a:r>
              <a:rPr lang="ja-JP" altLang="en-US" sz="1200" dirty="0">
                <a:latin typeface="メイリオ" panose="020B0604030504040204" pitchFamily="50" charset="-128"/>
                <a:ea typeface="メイリオ" panose="020B0604030504040204" pitchFamily="50" charset="-128"/>
                <a:cs typeface="ＭＳ 明朝"/>
              </a:rPr>
              <a:t>４　移動とモビリティ　中間報告</a:t>
            </a:r>
            <a:endParaRPr lang="en-US" altLang="ja-JP" sz="1200" dirty="0">
              <a:latin typeface="メイリオ" panose="020B0604030504040204" pitchFamily="50" charset="-128"/>
              <a:ea typeface="メイリオ" panose="020B0604030504040204" pitchFamily="50" charset="-128"/>
              <a:cs typeface="ＭＳ 明朝"/>
            </a:endParaRPr>
          </a:p>
        </p:txBody>
      </p:sp>
      <p:cxnSp>
        <p:nvCxnSpPr>
          <p:cNvPr id="3" name="直線コネクタ 2">
            <a:extLst>
              <a:ext uri="{FF2B5EF4-FFF2-40B4-BE49-F238E27FC236}">
                <a16:creationId xmlns:a16="http://schemas.microsoft.com/office/drawing/2014/main" id="{D0AAD694-EDCB-4A28-8623-512B83E67DDD}"/>
              </a:ext>
            </a:extLst>
          </p:cNvPr>
          <p:cNvCxnSpPr/>
          <p:nvPr/>
        </p:nvCxnSpPr>
        <p:spPr>
          <a:xfrm>
            <a:off x="452408" y="486561"/>
            <a:ext cx="8212822"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67952E5-19AB-40ED-A6F8-10B2349DEAB3}"/>
              </a:ext>
            </a:extLst>
          </p:cNvPr>
          <p:cNvSpPr txBox="1"/>
          <p:nvPr/>
        </p:nvSpPr>
        <p:spPr>
          <a:xfrm>
            <a:off x="452407" y="546436"/>
            <a:ext cx="4679486"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第２回：人生</a:t>
            </a:r>
            <a:r>
              <a:rPr kumimoji="1" lang="en-US" altLang="ja-JP" sz="1400" b="1" dirty="0">
                <a:latin typeface="メイリオ" panose="020B0604030504040204" pitchFamily="50" charset="-128"/>
                <a:ea typeface="メイリオ" panose="020B0604030504040204" pitchFamily="50" charset="-128"/>
              </a:rPr>
              <a:t>100</a:t>
            </a:r>
            <a:r>
              <a:rPr kumimoji="1" lang="ja-JP" altLang="en-US" sz="1400" b="1" dirty="0">
                <a:latin typeface="メイリオ" panose="020B0604030504040204" pitchFamily="50" charset="-128"/>
                <a:ea typeface="メイリオ" panose="020B0604030504040204" pitchFamily="50" charset="-128"/>
              </a:rPr>
              <a:t>年時代の豊かな移動やモビリティとは</a:t>
            </a:r>
          </a:p>
        </p:txBody>
      </p:sp>
      <p:sp>
        <p:nvSpPr>
          <p:cNvPr id="6" name="テキスト ボックス 5">
            <a:extLst>
              <a:ext uri="{FF2B5EF4-FFF2-40B4-BE49-F238E27FC236}">
                <a16:creationId xmlns:a16="http://schemas.microsoft.com/office/drawing/2014/main" id="{DFE9F6A4-163F-45EF-92E8-17E944D9510A}"/>
              </a:ext>
            </a:extLst>
          </p:cNvPr>
          <p:cNvSpPr txBox="1"/>
          <p:nvPr/>
        </p:nvSpPr>
        <p:spPr>
          <a:xfrm>
            <a:off x="452407" y="897842"/>
            <a:ext cx="3057247"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移動にまつわる「豊かさ」への着目</a:t>
            </a:r>
          </a:p>
        </p:txBody>
      </p:sp>
      <p:sp>
        <p:nvSpPr>
          <p:cNvPr id="27" name="テキスト ボックス 26">
            <a:extLst>
              <a:ext uri="{FF2B5EF4-FFF2-40B4-BE49-F238E27FC236}">
                <a16:creationId xmlns:a16="http://schemas.microsoft.com/office/drawing/2014/main" id="{06AB6B63-1A4D-430D-9958-C7B549EA88D1}"/>
              </a:ext>
            </a:extLst>
          </p:cNvPr>
          <p:cNvSpPr txBox="1"/>
          <p:nvPr/>
        </p:nvSpPr>
        <p:spPr>
          <a:xfrm>
            <a:off x="814573" y="1756836"/>
            <a:ext cx="1531188"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移動は手段から目的へ</a:t>
            </a:r>
          </a:p>
        </p:txBody>
      </p:sp>
      <p:sp>
        <p:nvSpPr>
          <p:cNvPr id="28" name="テキスト ボックス 27">
            <a:extLst>
              <a:ext uri="{FF2B5EF4-FFF2-40B4-BE49-F238E27FC236}">
                <a16:creationId xmlns:a16="http://schemas.microsoft.com/office/drawing/2014/main" id="{316323D0-9DB1-4C15-A2EB-A0CA66933881}"/>
              </a:ext>
            </a:extLst>
          </p:cNvPr>
          <p:cNvSpPr txBox="1"/>
          <p:nvPr/>
        </p:nvSpPr>
        <p:spPr>
          <a:xfrm>
            <a:off x="3363400" y="1756836"/>
            <a:ext cx="4762842" cy="253916"/>
          </a:xfrm>
          <a:prstGeom prst="rect">
            <a:avLst/>
          </a:prstGeom>
          <a:noFill/>
        </p:spPr>
        <p:txBody>
          <a:bodyPr wrap="none" rtlCol="0">
            <a:spAutoFit/>
          </a:bodyPr>
          <a:lstStyle/>
          <a:p>
            <a:r>
              <a:rPr kumimoji="1" lang="ja-JP" altLang="en-US" sz="1050" dirty="0">
                <a:latin typeface="+mn-ea"/>
              </a:rPr>
              <a:t>「早くて快適」だけではなく、自体を目的化することで移動は豊かになる</a:t>
            </a:r>
            <a:endParaRPr kumimoji="1" lang="en-US" altLang="ja-JP" sz="1050" dirty="0">
              <a:latin typeface="+mn-ea"/>
            </a:endParaRPr>
          </a:p>
        </p:txBody>
      </p:sp>
      <p:sp>
        <p:nvSpPr>
          <p:cNvPr id="29" name="テキスト ボックス 28">
            <a:extLst>
              <a:ext uri="{FF2B5EF4-FFF2-40B4-BE49-F238E27FC236}">
                <a16:creationId xmlns:a16="http://schemas.microsoft.com/office/drawing/2014/main" id="{90A7CB81-171D-4D40-8408-DEC334C16F75}"/>
              </a:ext>
            </a:extLst>
          </p:cNvPr>
          <p:cNvSpPr txBox="1"/>
          <p:nvPr/>
        </p:nvSpPr>
        <p:spPr>
          <a:xfrm>
            <a:off x="814573" y="2272709"/>
            <a:ext cx="1935145" cy="253916"/>
          </a:xfrm>
          <a:prstGeom prst="rect">
            <a:avLst/>
          </a:prstGeom>
          <a:noFill/>
        </p:spPr>
        <p:txBody>
          <a:bodyPr wrap="square" rtlCol="0">
            <a:spAutoFit/>
          </a:bodyPr>
          <a:lstStyle/>
          <a:p>
            <a:r>
              <a:rPr kumimoji="1" lang="ja-JP" altLang="en-US" sz="1050" b="1" dirty="0">
                <a:latin typeface="メイリオ" panose="020B0604030504040204" pitchFamily="50" charset="-128"/>
                <a:ea typeface="メイリオ" panose="020B0604030504040204" pitchFamily="50" charset="-128"/>
              </a:rPr>
              <a:t>移動には多様性があるといい</a:t>
            </a:r>
          </a:p>
        </p:txBody>
      </p:sp>
      <p:sp>
        <p:nvSpPr>
          <p:cNvPr id="30" name="テキスト ボックス 29">
            <a:extLst>
              <a:ext uri="{FF2B5EF4-FFF2-40B4-BE49-F238E27FC236}">
                <a16:creationId xmlns:a16="http://schemas.microsoft.com/office/drawing/2014/main" id="{35DC32FE-3AE7-41D9-A90E-6590362335C2}"/>
              </a:ext>
            </a:extLst>
          </p:cNvPr>
          <p:cNvSpPr txBox="1"/>
          <p:nvPr/>
        </p:nvSpPr>
        <p:spPr>
          <a:xfrm>
            <a:off x="3363400" y="2272709"/>
            <a:ext cx="3954929" cy="253916"/>
          </a:xfrm>
          <a:prstGeom prst="rect">
            <a:avLst/>
          </a:prstGeom>
          <a:noFill/>
        </p:spPr>
        <p:txBody>
          <a:bodyPr wrap="square" rtlCol="0">
            <a:spAutoFit/>
          </a:bodyPr>
          <a:lstStyle/>
          <a:p>
            <a:r>
              <a:rPr kumimoji="1" lang="ja-JP" altLang="en-US" sz="1050" dirty="0">
                <a:latin typeface="+mn-ea"/>
              </a:rPr>
              <a:t>「豊かさ」は主観、多様な移動の選択肢が主観を満足させる</a:t>
            </a:r>
            <a:endParaRPr kumimoji="1" lang="en-US" altLang="ja-JP" sz="1050" dirty="0">
              <a:latin typeface="+mn-ea"/>
            </a:endParaRPr>
          </a:p>
        </p:txBody>
      </p:sp>
      <p:sp>
        <p:nvSpPr>
          <p:cNvPr id="31" name="テキスト ボックス 30">
            <a:extLst>
              <a:ext uri="{FF2B5EF4-FFF2-40B4-BE49-F238E27FC236}">
                <a16:creationId xmlns:a16="http://schemas.microsoft.com/office/drawing/2014/main" id="{3DF94FBB-73BC-405A-BD18-5C60B3C9D956}"/>
              </a:ext>
            </a:extLst>
          </p:cNvPr>
          <p:cNvSpPr txBox="1"/>
          <p:nvPr/>
        </p:nvSpPr>
        <p:spPr>
          <a:xfrm>
            <a:off x="814952" y="1503994"/>
            <a:ext cx="2069797"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年齢や体調に左右されない移動</a:t>
            </a:r>
          </a:p>
        </p:txBody>
      </p:sp>
      <p:sp>
        <p:nvSpPr>
          <p:cNvPr id="32" name="テキスト ボックス 31">
            <a:extLst>
              <a:ext uri="{FF2B5EF4-FFF2-40B4-BE49-F238E27FC236}">
                <a16:creationId xmlns:a16="http://schemas.microsoft.com/office/drawing/2014/main" id="{C51D5BA5-7CB0-4113-8F55-E9E7CF6DF1B9}"/>
              </a:ext>
            </a:extLst>
          </p:cNvPr>
          <p:cNvSpPr txBox="1"/>
          <p:nvPr/>
        </p:nvSpPr>
        <p:spPr>
          <a:xfrm>
            <a:off x="3363779" y="1503994"/>
            <a:ext cx="5166799" cy="253916"/>
          </a:xfrm>
          <a:prstGeom prst="rect">
            <a:avLst/>
          </a:prstGeom>
          <a:noFill/>
        </p:spPr>
        <p:txBody>
          <a:bodyPr wrap="none" rtlCol="0">
            <a:spAutoFit/>
          </a:bodyPr>
          <a:lstStyle/>
          <a:p>
            <a:r>
              <a:rPr kumimoji="1" lang="ja-JP" altLang="en-US" sz="1050" dirty="0">
                <a:latin typeface="+mn-ea"/>
              </a:rPr>
              <a:t>「いつでも」「どこへでも」移動できる、ハードもサービスも充実したモビリティ</a:t>
            </a:r>
            <a:endParaRPr kumimoji="1" lang="en-US" altLang="ja-JP" sz="1050" dirty="0">
              <a:latin typeface="+mn-ea"/>
            </a:endParaRPr>
          </a:p>
        </p:txBody>
      </p:sp>
      <p:sp>
        <p:nvSpPr>
          <p:cNvPr id="35" name="テキスト ボックス 34">
            <a:extLst>
              <a:ext uri="{FF2B5EF4-FFF2-40B4-BE49-F238E27FC236}">
                <a16:creationId xmlns:a16="http://schemas.microsoft.com/office/drawing/2014/main" id="{C380494A-FE11-41A5-972E-4693BE0AE8BB}"/>
              </a:ext>
            </a:extLst>
          </p:cNvPr>
          <p:cNvSpPr txBox="1"/>
          <p:nvPr/>
        </p:nvSpPr>
        <p:spPr>
          <a:xfrm>
            <a:off x="814573" y="2767594"/>
            <a:ext cx="2608406"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移動への要求はライフステージで変わる</a:t>
            </a:r>
          </a:p>
        </p:txBody>
      </p:sp>
      <p:sp>
        <p:nvSpPr>
          <p:cNvPr id="36" name="テキスト ボックス 35">
            <a:extLst>
              <a:ext uri="{FF2B5EF4-FFF2-40B4-BE49-F238E27FC236}">
                <a16:creationId xmlns:a16="http://schemas.microsoft.com/office/drawing/2014/main" id="{052A292F-66FA-4A12-B7D3-0E1477CD63B3}"/>
              </a:ext>
            </a:extLst>
          </p:cNvPr>
          <p:cNvSpPr txBox="1"/>
          <p:nvPr/>
        </p:nvSpPr>
        <p:spPr>
          <a:xfrm>
            <a:off x="3363779" y="2767594"/>
            <a:ext cx="5301451" cy="253916"/>
          </a:xfrm>
          <a:prstGeom prst="rect">
            <a:avLst/>
          </a:prstGeom>
          <a:noFill/>
        </p:spPr>
        <p:txBody>
          <a:bodyPr wrap="none" rtlCol="0">
            <a:spAutoFit/>
          </a:bodyPr>
          <a:lstStyle/>
          <a:p>
            <a:r>
              <a:rPr kumimoji="1" lang="ja-JP" altLang="en-US" sz="1050" dirty="0">
                <a:latin typeface="+mn-ea"/>
              </a:rPr>
              <a:t>「初めて」「刺激」から「気づき」「未体験」へ／時間的制約・体力面も移動に影響</a:t>
            </a:r>
            <a:endParaRPr kumimoji="1" lang="en-US" altLang="ja-JP" sz="1050" dirty="0">
              <a:latin typeface="+mn-ea"/>
            </a:endParaRPr>
          </a:p>
        </p:txBody>
      </p:sp>
      <p:sp>
        <p:nvSpPr>
          <p:cNvPr id="37" name="テキスト ボックス 36">
            <a:extLst>
              <a:ext uri="{FF2B5EF4-FFF2-40B4-BE49-F238E27FC236}">
                <a16:creationId xmlns:a16="http://schemas.microsoft.com/office/drawing/2014/main" id="{33BDCCBE-D1BE-4758-9B4C-93D8241B0D63}"/>
              </a:ext>
            </a:extLst>
          </p:cNvPr>
          <p:cNvSpPr txBox="1"/>
          <p:nvPr/>
        </p:nvSpPr>
        <p:spPr>
          <a:xfrm>
            <a:off x="814573" y="2019012"/>
            <a:ext cx="1261884"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移動に付加価値を</a:t>
            </a:r>
          </a:p>
        </p:txBody>
      </p:sp>
      <p:sp>
        <p:nvSpPr>
          <p:cNvPr id="38" name="テキスト ボックス 37">
            <a:extLst>
              <a:ext uri="{FF2B5EF4-FFF2-40B4-BE49-F238E27FC236}">
                <a16:creationId xmlns:a16="http://schemas.microsoft.com/office/drawing/2014/main" id="{43A9DD65-1B9D-4C48-9332-6FC1A5382ADA}"/>
              </a:ext>
            </a:extLst>
          </p:cNvPr>
          <p:cNvSpPr txBox="1"/>
          <p:nvPr/>
        </p:nvSpPr>
        <p:spPr>
          <a:xfrm>
            <a:off x="3363779" y="2019012"/>
            <a:ext cx="5301451" cy="253916"/>
          </a:xfrm>
          <a:prstGeom prst="rect">
            <a:avLst/>
          </a:prstGeom>
          <a:noFill/>
        </p:spPr>
        <p:txBody>
          <a:bodyPr wrap="none" rtlCol="0">
            <a:spAutoFit/>
          </a:bodyPr>
          <a:lstStyle/>
          <a:p>
            <a:r>
              <a:rPr kumimoji="1" lang="ja-JP" altLang="en-US" sz="1050" dirty="0">
                <a:latin typeface="+mn-ea"/>
              </a:rPr>
              <a:t>移動時間の有効活用で、「移動価値」・「時間価値」が向上（マイナスをプラスに）</a:t>
            </a:r>
            <a:endParaRPr kumimoji="1" lang="en-US" altLang="ja-JP" sz="1050" dirty="0">
              <a:latin typeface="+mn-ea"/>
            </a:endParaRPr>
          </a:p>
        </p:txBody>
      </p:sp>
      <p:sp>
        <p:nvSpPr>
          <p:cNvPr id="39" name="テキスト ボックス 38">
            <a:extLst>
              <a:ext uri="{FF2B5EF4-FFF2-40B4-BE49-F238E27FC236}">
                <a16:creationId xmlns:a16="http://schemas.microsoft.com/office/drawing/2014/main" id="{67D67E7B-1A78-45FE-AEE6-B9FBE1116F1C}"/>
              </a:ext>
            </a:extLst>
          </p:cNvPr>
          <p:cNvSpPr txBox="1"/>
          <p:nvPr/>
        </p:nvSpPr>
        <p:spPr>
          <a:xfrm>
            <a:off x="814573" y="2515595"/>
            <a:ext cx="1531188"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時間を気にしない移動</a:t>
            </a:r>
          </a:p>
        </p:txBody>
      </p:sp>
      <p:sp>
        <p:nvSpPr>
          <p:cNvPr id="40" name="テキスト ボックス 39">
            <a:extLst>
              <a:ext uri="{FF2B5EF4-FFF2-40B4-BE49-F238E27FC236}">
                <a16:creationId xmlns:a16="http://schemas.microsoft.com/office/drawing/2014/main" id="{AC9B8E3A-6FEF-4136-B063-275B6F6EA733}"/>
              </a:ext>
            </a:extLst>
          </p:cNvPr>
          <p:cNvSpPr txBox="1"/>
          <p:nvPr/>
        </p:nvSpPr>
        <p:spPr>
          <a:xfrm>
            <a:off x="3363779" y="2515595"/>
            <a:ext cx="5166799" cy="253916"/>
          </a:xfrm>
          <a:prstGeom prst="rect">
            <a:avLst/>
          </a:prstGeom>
          <a:noFill/>
        </p:spPr>
        <p:txBody>
          <a:bodyPr wrap="none" rtlCol="0">
            <a:spAutoFit/>
          </a:bodyPr>
          <a:lstStyle/>
          <a:p>
            <a:r>
              <a:rPr kumimoji="1" lang="ja-JP" altLang="en-US" sz="1050" dirty="0">
                <a:latin typeface="+mn-ea"/>
              </a:rPr>
              <a:t>移動に縛られず、どういう移動の時間を費やすか、自分で選べる、デザインできる</a:t>
            </a:r>
            <a:endParaRPr kumimoji="1" lang="en-US" altLang="ja-JP" sz="1050" dirty="0">
              <a:latin typeface="+mn-ea"/>
            </a:endParaRPr>
          </a:p>
        </p:txBody>
      </p:sp>
      <p:cxnSp>
        <p:nvCxnSpPr>
          <p:cNvPr id="41" name="直線コネクタ 40">
            <a:extLst>
              <a:ext uri="{FF2B5EF4-FFF2-40B4-BE49-F238E27FC236}">
                <a16:creationId xmlns:a16="http://schemas.microsoft.com/office/drawing/2014/main" id="{7C9F789D-35FA-49F7-A6BF-EECE420BED93}"/>
              </a:ext>
            </a:extLst>
          </p:cNvPr>
          <p:cNvCxnSpPr/>
          <p:nvPr/>
        </p:nvCxnSpPr>
        <p:spPr>
          <a:xfrm>
            <a:off x="453600" y="1501173"/>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EEBC0D1-19DE-465D-9B5F-4672DBB2336D}"/>
              </a:ext>
            </a:extLst>
          </p:cNvPr>
          <p:cNvCxnSpPr/>
          <p:nvPr/>
        </p:nvCxnSpPr>
        <p:spPr>
          <a:xfrm>
            <a:off x="453600" y="1752395"/>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E4454543-74DC-4856-866F-FA3F28F906D3}"/>
              </a:ext>
            </a:extLst>
          </p:cNvPr>
          <p:cNvCxnSpPr/>
          <p:nvPr/>
        </p:nvCxnSpPr>
        <p:spPr>
          <a:xfrm>
            <a:off x="453600" y="2004395"/>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316D6F1-FE04-41B3-BEA5-C082941366D4}"/>
              </a:ext>
            </a:extLst>
          </p:cNvPr>
          <p:cNvCxnSpPr/>
          <p:nvPr/>
        </p:nvCxnSpPr>
        <p:spPr>
          <a:xfrm>
            <a:off x="453600" y="2256395"/>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288205CE-35D5-4DCD-8E7F-876A5D29F27F}"/>
              </a:ext>
            </a:extLst>
          </p:cNvPr>
          <p:cNvCxnSpPr/>
          <p:nvPr/>
        </p:nvCxnSpPr>
        <p:spPr>
          <a:xfrm>
            <a:off x="453600" y="2508395"/>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39D354F-B701-47BD-8F7A-C15FDD0F995D}"/>
              </a:ext>
            </a:extLst>
          </p:cNvPr>
          <p:cNvCxnSpPr/>
          <p:nvPr/>
        </p:nvCxnSpPr>
        <p:spPr>
          <a:xfrm>
            <a:off x="453600" y="3012395"/>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5639D28B-DAFE-47E8-A35C-5BB2596E9694}"/>
              </a:ext>
            </a:extLst>
          </p:cNvPr>
          <p:cNvCxnSpPr/>
          <p:nvPr/>
        </p:nvCxnSpPr>
        <p:spPr>
          <a:xfrm>
            <a:off x="453600" y="2760395"/>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E2FA00DC-709A-4B69-B44F-26780011F529}"/>
              </a:ext>
            </a:extLst>
          </p:cNvPr>
          <p:cNvSpPr txBox="1"/>
          <p:nvPr/>
        </p:nvSpPr>
        <p:spPr>
          <a:xfrm>
            <a:off x="814573" y="3010480"/>
            <a:ext cx="1800493" cy="253916"/>
          </a:xfrm>
          <a:prstGeom prst="rect">
            <a:avLst/>
          </a:prstGeom>
          <a:noFill/>
        </p:spPr>
        <p:txBody>
          <a:bodyPr wrap="none" rtlCol="0">
            <a:spAutoFit/>
          </a:bodyPr>
          <a:lstStyle/>
          <a:p>
            <a:r>
              <a:rPr kumimoji="1" lang="ja-JP" altLang="en-US" sz="1050" b="1" dirty="0">
                <a:latin typeface="メイリオ" panose="020B0604030504040204" pitchFamily="50" charset="-128"/>
                <a:ea typeface="メイリオ" panose="020B0604030504040204" pitchFamily="50" charset="-128"/>
              </a:rPr>
              <a:t>移動は非日常性の体験手段</a:t>
            </a:r>
          </a:p>
        </p:txBody>
      </p:sp>
      <p:sp>
        <p:nvSpPr>
          <p:cNvPr id="53" name="テキスト ボックス 52">
            <a:extLst>
              <a:ext uri="{FF2B5EF4-FFF2-40B4-BE49-F238E27FC236}">
                <a16:creationId xmlns:a16="http://schemas.microsoft.com/office/drawing/2014/main" id="{D3B72991-BC42-4460-B7C9-6EBC968406EA}"/>
              </a:ext>
            </a:extLst>
          </p:cNvPr>
          <p:cNvSpPr txBox="1"/>
          <p:nvPr/>
        </p:nvSpPr>
        <p:spPr>
          <a:xfrm>
            <a:off x="3363400" y="3010480"/>
            <a:ext cx="4224233" cy="253916"/>
          </a:xfrm>
          <a:prstGeom prst="rect">
            <a:avLst/>
          </a:prstGeom>
          <a:noFill/>
        </p:spPr>
        <p:txBody>
          <a:bodyPr wrap="none" rtlCol="0">
            <a:spAutoFit/>
          </a:bodyPr>
          <a:lstStyle/>
          <a:p>
            <a:r>
              <a:rPr kumimoji="1" lang="ja-JP" altLang="en-US" sz="1050" dirty="0">
                <a:latin typeface="+mn-ea"/>
              </a:rPr>
              <a:t>移動中も移動先も非日常体験、時間に制約されないのも非日常性</a:t>
            </a:r>
            <a:endParaRPr kumimoji="1" lang="en-US" altLang="ja-JP" sz="1050" dirty="0">
              <a:latin typeface="+mn-ea"/>
            </a:endParaRPr>
          </a:p>
        </p:txBody>
      </p:sp>
      <p:cxnSp>
        <p:nvCxnSpPr>
          <p:cNvPr id="54" name="直線コネクタ 53">
            <a:extLst>
              <a:ext uri="{FF2B5EF4-FFF2-40B4-BE49-F238E27FC236}">
                <a16:creationId xmlns:a16="http://schemas.microsoft.com/office/drawing/2014/main" id="{AD327FD9-B2BC-4F22-8728-43630861AA06}"/>
              </a:ext>
            </a:extLst>
          </p:cNvPr>
          <p:cNvCxnSpPr/>
          <p:nvPr/>
        </p:nvCxnSpPr>
        <p:spPr>
          <a:xfrm>
            <a:off x="453600" y="3255280"/>
            <a:ext cx="8212822"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A1528223-4203-49DD-AF1D-2A3170277216}"/>
              </a:ext>
            </a:extLst>
          </p:cNvPr>
          <p:cNvSpPr/>
          <p:nvPr/>
        </p:nvSpPr>
        <p:spPr>
          <a:xfrm>
            <a:off x="452407" y="1257510"/>
            <a:ext cx="360974" cy="1997770"/>
          </a:xfrm>
          <a:prstGeom prst="rect">
            <a:avLst/>
          </a:prstGeom>
          <a:gradFill flip="none" rotWithShape="1">
            <a:gsLst>
              <a:gs pos="0">
                <a:schemeClr val="accent1">
                  <a:lumMod val="60000"/>
                  <a:lumOff val="40000"/>
                </a:schemeClr>
              </a:gs>
              <a:gs pos="50000">
                <a:schemeClr val="bg1">
                  <a:lumMod val="95000"/>
                </a:schemeClr>
              </a:gs>
              <a:gs pos="100000">
                <a:schemeClr val="accent6">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A39C4347-856B-4521-BC2C-0DC8430B95E7}"/>
              </a:ext>
            </a:extLst>
          </p:cNvPr>
          <p:cNvSpPr txBox="1"/>
          <p:nvPr/>
        </p:nvSpPr>
        <p:spPr>
          <a:xfrm>
            <a:off x="459769" y="1251302"/>
            <a:ext cx="346249" cy="361637"/>
          </a:xfrm>
          <a:prstGeom prst="rect">
            <a:avLst/>
          </a:prstGeom>
          <a:noFill/>
        </p:spPr>
        <p:txBody>
          <a:bodyPr vert="eaVert" wrap="none" rtlCol="0">
            <a:spAutoFit/>
          </a:bodyPr>
          <a:lstStyle/>
          <a:p>
            <a:r>
              <a:rPr kumimoji="1" lang="ja-JP" altLang="en-US" sz="1050" b="1" dirty="0">
                <a:solidFill>
                  <a:srgbClr val="0070C0"/>
                </a:solidFill>
                <a:latin typeface="メイリオ" panose="020B0604030504040204" pitchFamily="50" charset="-128"/>
                <a:ea typeface="メイリオ" panose="020B0604030504040204" pitchFamily="50" charset="-128"/>
              </a:rPr>
              <a:t>手段</a:t>
            </a:r>
          </a:p>
        </p:txBody>
      </p:sp>
      <p:sp>
        <p:nvSpPr>
          <p:cNvPr id="59" name="テキスト ボックス 58">
            <a:extLst>
              <a:ext uri="{FF2B5EF4-FFF2-40B4-BE49-F238E27FC236}">
                <a16:creationId xmlns:a16="http://schemas.microsoft.com/office/drawing/2014/main" id="{25F44A60-ACCB-4FBF-A035-1948DFA01AE7}"/>
              </a:ext>
            </a:extLst>
          </p:cNvPr>
          <p:cNvSpPr txBox="1"/>
          <p:nvPr/>
        </p:nvSpPr>
        <p:spPr>
          <a:xfrm>
            <a:off x="459768" y="2902759"/>
            <a:ext cx="346249" cy="361637"/>
          </a:xfrm>
          <a:prstGeom prst="rect">
            <a:avLst/>
          </a:prstGeom>
          <a:noFill/>
        </p:spPr>
        <p:txBody>
          <a:bodyPr vert="eaVert" wrap="none" rtlCol="0">
            <a:spAutoFit/>
          </a:bodyPr>
          <a:lstStyle/>
          <a:p>
            <a:r>
              <a:rPr kumimoji="1" lang="ja-JP" altLang="en-US" sz="1050" b="1" dirty="0">
                <a:solidFill>
                  <a:srgbClr val="00B050"/>
                </a:solidFill>
                <a:latin typeface="メイリオ" panose="020B0604030504040204" pitchFamily="50" charset="-128"/>
                <a:ea typeface="メイリオ" panose="020B0604030504040204" pitchFamily="50" charset="-128"/>
              </a:rPr>
              <a:t>目的</a:t>
            </a:r>
          </a:p>
        </p:txBody>
      </p:sp>
      <p:sp>
        <p:nvSpPr>
          <p:cNvPr id="60" name="テキスト ボックス 59">
            <a:extLst>
              <a:ext uri="{FF2B5EF4-FFF2-40B4-BE49-F238E27FC236}">
                <a16:creationId xmlns:a16="http://schemas.microsoft.com/office/drawing/2014/main" id="{B03A690F-8DEE-4AE4-9904-1FDF06573357}"/>
              </a:ext>
            </a:extLst>
          </p:cNvPr>
          <p:cNvSpPr txBox="1"/>
          <p:nvPr/>
        </p:nvSpPr>
        <p:spPr>
          <a:xfrm>
            <a:off x="452407" y="3489050"/>
            <a:ext cx="2518638"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移動は「手段」か「目的」か</a:t>
            </a:r>
            <a:endParaRPr kumimoji="1" lang="en-US" altLang="ja-JP" sz="1400" b="1" dirty="0">
              <a:latin typeface="メイリオ" panose="020B0604030504040204" pitchFamily="50" charset="-128"/>
              <a:ea typeface="メイリオ" panose="020B0604030504040204" pitchFamily="50" charset="-128"/>
            </a:endParaRPr>
          </a:p>
        </p:txBody>
      </p:sp>
      <p:sp>
        <p:nvSpPr>
          <p:cNvPr id="61" name="テキスト ボックス 60">
            <a:extLst>
              <a:ext uri="{FF2B5EF4-FFF2-40B4-BE49-F238E27FC236}">
                <a16:creationId xmlns:a16="http://schemas.microsoft.com/office/drawing/2014/main" id="{9ABB0F41-6AC2-42AC-B702-969D134F98B2}"/>
              </a:ext>
            </a:extLst>
          </p:cNvPr>
          <p:cNvSpPr txBox="1"/>
          <p:nvPr/>
        </p:nvSpPr>
        <p:spPr>
          <a:xfrm>
            <a:off x="471411" y="3824496"/>
            <a:ext cx="2492990" cy="923330"/>
          </a:xfrm>
          <a:prstGeom prst="rect">
            <a:avLst/>
          </a:prstGeom>
          <a:noFill/>
        </p:spPr>
        <p:txBody>
          <a:bodyPr wrap="none" rtlCol="0">
            <a:spAutoFit/>
          </a:bodyPr>
          <a:lstStyle/>
          <a:p>
            <a:r>
              <a:rPr kumimoji="1" lang="ja-JP" altLang="en-US" sz="1200" b="1" dirty="0">
                <a:latin typeface="メイリオ" panose="020B0604030504040204" pitchFamily="50" charset="-128"/>
                <a:ea typeface="メイリオ" panose="020B0604030504040204" pitchFamily="50" charset="-128"/>
              </a:rPr>
              <a:t>「手段」だとすると、課題山積！</a:t>
            </a:r>
            <a:endParaRPr kumimoji="1" lang="en-US" altLang="ja-JP" sz="1200" b="1" dirty="0">
              <a:latin typeface="メイリオ" panose="020B0604030504040204" pitchFamily="50" charset="-128"/>
              <a:ea typeface="メイリオ" panose="020B0604030504040204" pitchFamily="50" charset="-128"/>
            </a:endParaRPr>
          </a:p>
          <a:p>
            <a:r>
              <a:rPr kumimoji="1" lang="ja-JP" altLang="en-US" sz="1050" dirty="0"/>
              <a:t>・時間のロスがもったいない</a:t>
            </a:r>
            <a:endParaRPr kumimoji="1" lang="en-US" altLang="ja-JP" sz="1050" dirty="0"/>
          </a:p>
          <a:p>
            <a:r>
              <a:rPr kumimoji="1" lang="ja-JP" altLang="en-US" sz="1050" dirty="0"/>
              <a:t>・移動自体に体力がいる</a:t>
            </a:r>
            <a:endParaRPr kumimoji="1" lang="en-US" altLang="ja-JP" sz="1050" dirty="0"/>
          </a:p>
          <a:p>
            <a:r>
              <a:rPr kumimoji="1" lang="ja-JP" altLang="en-US" sz="1050" dirty="0"/>
              <a:t>・義務的移動は「手段」の最たるもの</a:t>
            </a:r>
            <a:endParaRPr kumimoji="1" lang="en-US" altLang="ja-JP" sz="1050" dirty="0"/>
          </a:p>
          <a:p>
            <a:r>
              <a:rPr kumimoji="1" lang="ja-JP" altLang="en-US" sz="1050" dirty="0"/>
              <a:t>・制約のある移動は、苦痛そのもの</a:t>
            </a:r>
          </a:p>
        </p:txBody>
      </p:sp>
      <p:sp>
        <p:nvSpPr>
          <p:cNvPr id="63" name="テキスト ボックス 62">
            <a:extLst>
              <a:ext uri="{FF2B5EF4-FFF2-40B4-BE49-F238E27FC236}">
                <a16:creationId xmlns:a16="http://schemas.microsoft.com/office/drawing/2014/main" id="{CDE8F923-7CC2-427C-AB5B-3D9A839CA423}"/>
              </a:ext>
            </a:extLst>
          </p:cNvPr>
          <p:cNvSpPr txBox="1"/>
          <p:nvPr/>
        </p:nvSpPr>
        <p:spPr>
          <a:xfrm>
            <a:off x="5717934" y="3835371"/>
            <a:ext cx="2954655" cy="923330"/>
          </a:xfrm>
          <a:prstGeom prst="rect">
            <a:avLst/>
          </a:prstGeom>
          <a:noFill/>
        </p:spPr>
        <p:txBody>
          <a:bodyPr wrap="none" rtlCol="0">
            <a:spAutoFit/>
          </a:bodyPr>
          <a:lstStyle/>
          <a:p>
            <a:r>
              <a:rPr kumimoji="1" lang="ja-JP" altLang="en-US" sz="1200" b="1" dirty="0">
                <a:latin typeface="メイリオ" panose="020B0604030504040204" pitchFamily="50" charset="-128"/>
                <a:ea typeface="メイリオ" panose="020B0604030504040204" pitchFamily="50" charset="-128"/>
              </a:rPr>
              <a:t>「目的」だとすると、もっとこうなら</a:t>
            </a:r>
            <a:r>
              <a:rPr kumimoji="1" lang="en-US" altLang="ja-JP" sz="1200" b="1" dirty="0">
                <a:latin typeface="メイリオ" panose="020B0604030504040204" pitchFamily="50" charset="-128"/>
                <a:ea typeface="メイリオ" panose="020B0604030504040204" pitchFamily="50" charset="-128"/>
              </a:rPr>
              <a:t>…</a:t>
            </a:r>
          </a:p>
          <a:p>
            <a:r>
              <a:rPr kumimoji="1" lang="ja-JP" altLang="en-US" sz="1050" dirty="0"/>
              <a:t>・人それぞれの「非日常性」に応える多様性</a:t>
            </a:r>
            <a:endParaRPr kumimoji="1" lang="en-US" altLang="ja-JP" sz="1050" dirty="0"/>
          </a:p>
          <a:p>
            <a:r>
              <a:rPr kumimoji="1" lang="ja-JP" altLang="en-US" sz="1050" dirty="0"/>
              <a:t>・もっと自由に、好きなところ</a:t>
            </a:r>
            <a:endParaRPr kumimoji="1" lang="en-US" altLang="ja-JP" sz="1050" dirty="0"/>
          </a:p>
          <a:p>
            <a:r>
              <a:rPr kumimoji="1" lang="ja-JP" altLang="en-US" sz="1050" dirty="0"/>
              <a:t>・ライフステージの変化への追従性</a:t>
            </a:r>
            <a:endParaRPr kumimoji="1" lang="en-US" altLang="ja-JP" sz="1050" dirty="0"/>
          </a:p>
          <a:p>
            <a:r>
              <a:rPr kumimoji="1" lang="ja-JP" altLang="en-US" sz="1050" dirty="0"/>
              <a:t>・身体は移動を欲している</a:t>
            </a:r>
          </a:p>
        </p:txBody>
      </p:sp>
      <p:sp>
        <p:nvSpPr>
          <p:cNvPr id="67" name="テキスト ボックス 66">
            <a:extLst>
              <a:ext uri="{FF2B5EF4-FFF2-40B4-BE49-F238E27FC236}">
                <a16:creationId xmlns:a16="http://schemas.microsoft.com/office/drawing/2014/main" id="{0DE2BFAA-49C4-483B-8634-32A250DED576}"/>
              </a:ext>
            </a:extLst>
          </p:cNvPr>
          <p:cNvSpPr txBox="1"/>
          <p:nvPr/>
        </p:nvSpPr>
        <p:spPr>
          <a:xfrm>
            <a:off x="3036964" y="3818139"/>
            <a:ext cx="2608406" cy="923330"/>
          </a:xfrm>
          <a:prstGeom prst="rect">
            <a:avLst/>
          </a:prstGeom>
          <a:noFill/>
        </p:spPr>
        <p:txBody>
          <a:bodyPr wrap="none" rtlCol="0">
            <a:spAutoFit/>
          </a:bodyPr>
          <a:lstStyle/>
          <a:p>
            <a:r>
              <a:rPr kumimoji="1" lang="ja-JP" altLang="en-US" sz="1200" b="1" dirty="0">
                <a:latin typeface="メイリオ" panose="020B0604030504040204" pitchFamily="50" charset="-128"/>
                <a:ea typeface="メイリオ" panose="020B0604030504040204" pitchFamily="50" charset="-128"/>
              </a:rPr>
              <a:t>「手段」と「目的」は両立する？</a:t>
            </a:r>
            <a:endParaRPr kumimoji="1" lang="en-US" altLang="ja-JP" sz="1050" dirty="0"/>
          </a:p>
          <a:p>
            <a:r>
              <a:rPr kumimoji="1" lang="ja-JP" altLang="en-US" sz="1050" dirty="0"/>
              <a:t>・移動手段を選べる楽しさ</a:t>
            </a:r>
            <a:endParaRPr kumimoji="1" lang="en-US" altLang="ja-JP" sz="1050" dirty="0"/>
          </a:p>
          <a:p>
            <a:r>
              <a:rPr kumimoji="1" lang="ja-JP" altLang="en-US" sz="1050" dirty="0"/>
              <a:t>・魅力的な移動空間・サービス</a:t>
            </a:r>
            <a:endParaRPr kumimoji="1" lang="en-US" altLang="ja-JP" sz="1050" dirty="0"/>
          </a:p>
          <a:p>
            <a:r>
              <a:rPr kumimoji="1" lang="ja-JP" altLang="en-US" sz="1050" dirty="0"/>
              <a:t>・制約のない、オーダーメイドな移動</a:t>
            </a:r>
            <a:endParaRPr kumimoji="1" lang="en-US" altLang="ja-JP" sz="1050" dirty="0"/>
          </a:p>
          <a:p>
            <a:r>
              <a:rPr kumimoji="1" lang="ja-JP" altLang="en-US" sz="1050" dirty="0"/>
              <a:t>・リアル移動を誘発するバーチャル移動</a:t>
            </a:r>
            <a:endParaRPr kumimoji="1" lang="en-US" altLang="ja-JP" sz="1050" dirty="0"/>
          </a:p>
        </p:txBody>
      </p:sp>
      <p:sp>
        <p:nvSpPr>
          <p:cNvPr id="68" name="テキスト ボックス 67">
            <a:extLst>
              <a:ext uri="{FF2B5EF4-FFF2-40B4-BE49-F238E27FC236}">
                <a16:creationId xmlns:a16="http://schemas.microsoft.com/office/drawing/2014/main" id="{5417B739-5407-4B06-95D2-80B697294D84}"/>
              </a:ext>
            </a:extLst>
          </p:cNvPr>
          <p:cNvSpPr txBox="1"/>
          <p:nvPr/>
        </p:nvSpPr>
        <p:spPr>
          <a:xfrm>
            <a:off x="2286767" y="5852183"/>
            <a:ext cx="4570483" cy="646331"/>
          </a:xfrm>
          <a:prstGeom prst="rect">
            <a:avLst/>
          </a:prstGeom>
          <a:noFill/>
        </p:spPr>
        <p:txBody>
          <a:bodyPr wrap="none" rtlCol="0">
            <a:spAutoFit/>
          </a:bodyPr>
          <a:lstStyle/>
          <a:p>
            <a:pPr algn="ctr"/>
            <a:r>
              <a:rPr kumimoji="1" lang="ja-JP" altLang="en-US" b="1" dirty="0">
                <a:latin typeface="メイリオ" panose="020B0604030504040204" pitchFamily="50" charset="-128"/>
                <a:ea typeface="メイリオ" panose="020B0604030504040204" pitchFamily="50" charset="-128"/>
              </a:rPr>
              <a:t>どこでもドアで移動するのは楽しいのか？</a:t>
            </a:r>
            <a:endParaRPr kumimoji="1" lang="en-US" altLang="ja-JP" b="1" dirty="0">
              <a:latin typeface="メイリオ" panose="020B0604030504040204" pitchFamily="50" charset="-128"/>
              <a:ea typeface="メイリオ" panose="020B0604030504040204" pitchFamily="50" charset="-128"/>
            </a:endParaRPr>
          </a:p>
          <a:p>
            <a:pPr algn="ctr"/>
            <a:r>
              <a:rPr kumimoji="1" lang="ja-JP" altLang="en-US" b="1" dirty="0">
                <a:latin typeface="メイリオ" panose="020B0604030504040204" pitchFamily="50" charset="-128"/>
                <a:ea typeface="メイリオ" panose="020B0604030504040204" pitchFamily="50" charset="-128"/>
              </a:rPr>
              <a:t>タケコプターならどうなのか？</a:t>
            </a:r>
            <a:endParaRPr kumimoji="1" lang="en-US" altLang="ja-JP" b="1" dirty="0">
              <a:latin typeface="メイリオ" panose="020B0604030504040204" pitchFamily="50" charset="-128"/>
              <a:ea typeface="メイリオ" panose="020B0604030504040204" pitchFamily="50" charset="-128"/>
            </a:endParaRPr>
          </a:p>
        </p:txBody>
      </p:sp>
      <p:sp>
        <p:nvSpPr>
          <p:cNvPr id="5" name="矢印: 下 4">
            <a:extLst>
              <a:ext uri="{FF2B5EF4-FFF2-40B4-BE49-F238E27FC236}">
                <a16:creationId xmlns:a16="http://schemas.microsoft.com/office/drawing/2014/main" id="{7F1D740B-9D4F-4939-B446-591AFF8CDDD3}"/>
              </a:ext>
            </a:extLst>
          </p:cNvPr>
          <p:cNvSpPr/>
          <p:nvPr/>
        </p:nvSpPr>
        <p:spPr>
          <a:xfrm>
            <a:off x="4269850" y="5279807"/>
            <a:ext cx="604299" cy="3321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0" name="図 69" descr="屋内, ピンク, 座る, 小さい が含まれている画像&#10;&#10;自動的に生成された説明">
            <a:extLst>
              <a:ext uri="{FF2B5EF4-FFF2-40B4-BE49-F238E27FC236}">
                <a16:creationId xmlns:a16="http://schemas.microsoft.com/office/drawing/2014/main" id="{61BFE9BB-0F77-4105-B40D-AD5AD06DC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06853" y="5421007"/>
            <a:ext cx="1620094" cy="1078033"/>
          </a:xfrm>
          <a:prstGeom prst="rect">
            <a:avLst/>
          </a:prstGeom>
        </p:spPr>
      </p:pic>
      <p:pic>
        <p:nvPicPr>
          <p:cNvPr id="72" name="図 71">
            <a:extLst>
              <a:ext uri="{FF2B5EF4-FFF2-40B4-BE49-F238E27FC236}">
                <a16:creationId xmlns:a16="http://schemas.microsoft.com/office/drawing/2014/main" id="{78017016-7D75-47BD-86C7-71EAC7E9D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250" y="5354006"/>
            <a:ext cx="1070917" cy="1418532"/>
          </a:xfrm>
          <a:prstGeom prst="rect">
            <a:avLst/>
          </a:prstGeom>
        </p:spPr>
      </p:pic>
    </p:spTree>
    <p:extLst>
      <p:ext uri="{BB962C8B-B14F-4D97-AF65-F5344CB8AC3E}">
        <p14:creationId xmlns:p14="http://schemas.microsoft.com/office/powerpoint/2010/main" val="1487828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4849364C-EC74-4D41-93FD-9D0C67E608DE}"/>
              </a:ext>
            </a:extLst>
          </p:cNvPr>
          <p:cNvSpPr/>
          <p:nvPr/>
        </p:nvSpPr>
        <p:spPr>
          <a:xfrm>
            <a:off x="449678" y="5507357"/>
            <a:ext cx="6193038" cy="11410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FF2C244B-E1C2-4D33-A8C5-192F39B97212}"/>
              </a:ext>
            </a:extLst>
          </p:cNvPr>
          <p:cNvSpPr/>
          <p:nvPr/>
        </p:nvSpPr>
        <p:spPr>
          <a:xfrm>
            <a:off x="449678" y="4062238"/>
            <a:ext cx="8212822" cy="9612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B36634C-0A8D-4A62-9E9C-982A8D4CC1EB}"/>
              </a:ext>
            </a:extLst>
          </p:cNvPr>
          <p:cNvSpPr/>
          <p:nvPr/>
        </p:nvSpPr>
        <p:spPr>
          <a:xfrm>
            <a:off x="5229920" y="2077952"/>
            <a:ext cx="3435310" cy="150040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50349EB2-62BA-43ED-B33A-1CD5E980687F}"/>
              </a:ext>
            </a:extLst>
          </p:cNvPr>
          <p:cNvSpPr/>
          <p:nvPr/>
        </p:nvSpPr>
        <p:spPr>
          <a:xfrm>
            <a:off x="452405" y="2077953"/>
            <a:ext cx="3435310" cy="15004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9A22352-DAE2-4487-8C91-4AA25BEF82E0}"/>
              </a:ext>
            </a:extLst>
          </p:cNvPr>
          <p:cNvSpPr txBox="1"/>
          <p:nvPr/>
        </p:nvSpPr>
        <p:spPr>
          <a:xfrm>
            <a:off x="452408" y="209562"/>
            <a:ext cx="2948243" cy="276999"/>
          </a:xfrm>
          <a:prstGeom prst="rect">
            <a:avLst/>
          </a:prstGeom>
          <a:noFill/>
        </p:spPr>
        <p:txBody>
          <a:bodyPr wrap="none" rtlCol="0">
            <a:spAutoFit/>
          </a:bodyPr>
          <a:lstStyle/>
          <a:p>
            <a:pPr algn="ctr"/>
            <a:r>
              <a:rPr lang="en-US" altLang="ja-JP" sz="1200" dirty="0">
                <a:latin typeface="メイリオ" panose="020B0604030504040204" pitchFamily="50" charset="-128"/>
                <a:ea typeface="メイリオ" panose="020B0604030504040204" pitchFamily="50" charset="-128"/>
                <a:cs typeface="ＭＳ 明朝"/>
              </a:rPr>
              <a:t>Group</a:t>
            </a:r>
            <a:r>
              <a:rPr lang="ja-JP" altLang="en-US" sz="1200" dirty="0">
                <a:latin typeface="メイリオ" panose="020B0604030504040204" pitchFamily="50" charset="-128"/>
                <a:ea typeface="メイリオ" panose="020B0604030504040204" pitchFamily="50" charset="-128"/>
                <a:cs typeface="ＭＳ 明朝"/>
              </a:rPr>
              <a:t>４　移動とモビリティ　中間報告</a:t>
            </a:r>
            <a:endParaRPr lang="en-US" altLang="ja-JP" sz="1200" dirty="0">
              <a:latin typeface="メイリオ" panose="020B0604030504040204" pitchFamily="50" charset="-128"/>
              <a:ea typeface="メイリオ" panose="020B0604030504040204" pitchFamily="50" charset="-128"/>
              <a:cs typeface="ＭＳ 明朝"/>
            </a:endParaRPr>
          </a:p>
        </p:txBody>
      </p:sp>
      <p:cxnSp>
        <p:nvCxnSpPr>
          <p:cNvPr id="3" name="直線コネクタ 2">
            <a:extLst>
              <a:ext uri="{FF2B5EF4-FFF2-40B4-BE49-F238E27FC236}">
                <a16:creationId xmlns:a16="http://schemas.microsoft.com/office/drawing/2014/main" id="{D0AAD694-EDCB-4A28-8623-512B83E67DDD}"/>
              </a:ext>
            </a:extLst>
          </p:cNvPr>
          <p:cNvCxnSpPr/>
          <p:nvPr/>
        </p:nvCxnSpPr>
        <p:spPr>
          <a:xfrm>
            <a:off x="452408" y="486561"/>
            <a:ext cx="8212822"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67952E5-19AB-40ED-A6F8-10B2349DEAB3}"/>
              </a:ext>
            </a:extLst>
          </p:cNvPr>
          <p:cNvSpPr txBox="1"/>
          <p:nvPr/>
        </p:nvSpPr>
        <p:spPr>
          <a:xfrm>
            <a:off x="452407" y="546436"/>
            <a:ext cx="4679486"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第２回：人生</a:t>
            </a:r>
            <a:r>
              <a:rPr kumimoji="1" lang="en-US" altLang="ja-JP" sz="1400" b="1" dirty="0">
                <a:latin typeface="メイリオ" panose="020B0604030504040204" pitchFamily="50" charset="-128"/>
                <a:ea typeface="メイリオ" panose="020B0604030504040204" pitchFamily="50" charset="-128"/>
              </a:rPr>
              <a:t>100</a:t>
            </a:r>
            <a:r>
              <a:rPr kumimoji="1" lang="ja-JP" altLang="en-US" sz="1400" b="1" dirty="0">
                <a:latin typeface="メイリオ" panose="020B0604030504040204" pitchFamily="50" charset="-128"/>
                <a:ea typeface="メイリオ" panose="020B0604030504040204" pitchFamily="50" charset="-128"/>
              </a:rPr>
              <a:t>年時代の豊かな移動やモビリティとは</a:t>
            </a:r>
          </a:p>
        </p:txBody>
      </p:sp>
      <p:sp>
        <p:nvSpPr>
          <p:cNvPr id="6" name="テキスト ボックス 5">
            <a:extLst>
              <a:ext uri="{FF2B5EF4-FFF2-40B4-BE49-F238E27FC236}">
                <a16:creationId xmlns:a16="http://schemas.microsoft.com/office/drawing/2014/main" id="{DFE9F6A4-163F-45EF-92E8-17E944D9510A}"/>
              </a:ext>
            </a:extLst>
          </p:cNvPr>
          <p:cNvSpPr txBox="1"/>
          <p:nvPr/>
        </p:nvSpPr>
        <p:spPr>
          <a:xfrm>
            <a:off x="452407" y="897842"/>
            <a:ext cx="4320413"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人生</a:t>
            </a:r>
            <a:r>
              <a:rPr kumimoji="1" lang="en-US" altLang="ja-JP" sz="1400" b="1" dirty="0">
                <a:latin typeface="メイリオ" panose="020B0604030504040204" pitchFamily="50" charset="-128"/>
                <a:ea typeface="メイリオ" panose="020B0604030504040204" pitchFamily="50" charset="-128"/>
              </a:rPr>
              <a:t>100</a:t>
            </a:r>
            <a:r>
              <a:rPr kumimoji="1" lang="ja-JP" altLang="en-US" sz="1400" b="1" dirty="0">
                <a:latin typeface="メイリオ" panose="020B0604030504040204" pitchFamily="50" charset="-128"/>
                <a:ea typeface="メイリオ" panose="020B0604030504040204" pitchFamily="50" charset="-128"/>
              </a:rPr>
              <a:t>年時代：ライフシーンの変化とモビリティ</a:t>
            </a:r>
          </a:p>
        </p:txBody>
      </p:sp>
      <p:sp>
        <p:nvSpPr>
          <p:cNvPr id="8" name="テキスト ボックス 7">
            <a:extLst>
              <a:ext uri="{FF2B5EF4-FFF2-40B4-BE49-F238E27FC236}">
                <a16:creationId xmlns:a16="http://schemas.microsoft.com/office/drawing/2014/main" id="{DD42FD6F-026C-442E-BCFC-5CEA891FABCD}"/>
              </a:ext>
            </a:extLst>
          </p:cNvPr>
          <p:cNvSpPr txBox="1"/>
          <p:nvPr/>
        </p:nvSpPr>
        <p:spPr>
          <a:xfrm>
            <a:off x="452406" y="1800954"/>
            <a:ext cx="1877437" cy="276999"/>
          </a:xfrm>
          <a:prstGeom prst="rect">
            <a:avLst/>
          </a:prstGeom>
          <a:noFill/>
        </p:spPr>
        <p:txBody>
          <a:bodyPr wrap="none" rtlCol="0">
            <a:spAutoFit/>
          </a:bodyPr>
          <a:lstStyle/>
          <a:p>
            <a:r>
              <a:rPr kumimoji="1" lang="ja-JP" altLang="en-US" sz="1200" b="1" dirty="0">
                <a:latin typeface="メイリオ" panose="020B0604030504040204" pitchFamily="50" charset="-128"/>
                <a:ea typeface="メイリオ" panose="020B0604030504040204" pitchFamily="50" charset="-128"/>
              </a:rPr>
              <a:t>「個人」はどう変わる？</a:t>
            </a:r>
          </a:p>
        </p:txBody>
      </p:sp>
      <p:sp>
        <p:nvSpPr>
          <p:cNvPr id="9" name="テキスト ボックス 8">
            <a:extLst>
              <a:ext uri="{FF2B5EF4-FFF2-40B4-BE49-F238E27FC236}">
                <a16:creationId xmlns:a16="http://schemas.microsoft.com/office/drawing/2014/main" id="{FDD20056-9427-4198-A077-67E91E7DB986}"/>
              </a:ext>
            </a:extLst>
          </p:cNvPr>
          <p:cNvSpPr txBox="1"/>
          <p:nvPr/>
        </p:nvSpPr>
        <p:spPr>
          <a:xfrm>
            <a:off x="1539118" y="2077953"/>
            <a:ext cx="1261884" cy="253916"/>
          </a:xfrm>
          <a:prstGeom prst="rect">
            <a:avLst/>
          </a:prstGeom>
          <a:noFill/>
        </p:spPr>
        <p:txBody>
          <a:bodyPr wrap="none" rtlCol="0">
            <a:spAutoFit/>
          </a:bodyPr>
          <a:lstStyle/>
          <a:p>
            <a:pPr algn="ctr"/>
            <a:r>
              <a:rPr kumimoji="1" lang="ja-JP" altLang="en-US" sz="1050" b="1" dirty="0"/>
              <a:t>ポジティブな変化</a:t>
            </a:r>
          </a:p>
        </p:txBody>
      </p:sp>
      <p:sp>
        <p:nvSpPr>
          <p:cNvPr id="10" name="テキスト ボックス 9">
            <a:extLst>
              <a:ext uri="{FF2B5EF4-FFF2-40B4-BE49-F238E27FC236}">
                <a16:creationId xmlns:a16="http://schemas.microsoft.com/office/drawing/2014/main" id="{66DDE6F4-6773-49ED-BD8F-D713CA988E41}"/>
              </a:ext>
            </a:extLst>
          </p:cNvPr>
          <p:cNvSpPr txBox="1"/>
          <p:nvPr/>
        </p:nvSpPr>
        <p:spPr>
          <a:xfrm>
            <a:off x="452404" y="2354952"/>
            <a:ext cx="3147015" cy="1223412"/>
          </a:xfrm>
          <a:prstGeom prst="rect">
            <a:avLst/>
          </a:prstGeom>
          <a:noFill/>
        </p:spPr>
        <p:txBody>
          <a:bodyPr wrap="none" rtlCol="0">
            <a:spAutoFit/>
          </a:bodyPr>
          <a:lstStyle/>
          <a:p>
            <a:r>
              <a:rPr kumimoji="1" lang="ja-JP" altLang="en-US" sz="1050" dirty="0"/>
              <a:t>・健康年齢が延びる→出会いが増える</a:t>
            </a:r>
            <a:endParaRPr kumimoji="1" lang="en-US" altLang="ja-JP" sz="1050" dirty="0"/>
          </a:p>
          <a:p>
            <a:r>
              <a:rPr kumimoji="1" lang="ja-JP" altLang="en-US" sz="1050" dirty="0"/>
              <a:t>・リタイアしない社会・生き方</a:t>
            </a:r>
            <a:endParaRPr kumimoji="1" lang="en-US" altLang="ja-JP" sz="1050" dirty="0"/>
          </a:p>
          <a:p>
            <a:r>
              <a:rPr kumimoji="1" lang="ja-JP" altLang="en-US" sz="1050" dirty="0"/>
              <a:t>・老化や障害が克服される（補助あり）</a:t>
            </a:r>
            <a:endParaRPr kumimoji="1" lang="en-US" altLang="ja-JP" sz="1050" dirty="0"/>
          </a:p>
          <a:p>
            <a:r>
              <a:rPr kumimoji="1" lang="ja-JP" altLang="en-US" sz="1050" dirty="0"/>
              <a:t>・余暇が増え、活動時間帯が多様化する</a:t>
            </a:r>
            <a:endParaRPr kumimoji="1" lang="en-US" altLang="ja-JP" sz="1050" dirty="0"/>
          </a:p>
          <a:p>
            <a:r>
              <a:rPr kumimoji="1" lang="ja-JP" altLang="en-US" sz="1050" dirty="0"/>
              <a:t>・高齢化しても意欲が減退しにくくなる</a:t>
            </a:r>
            <a:endParaRPr kumimoji="1" lang="en-US" altLang="ja-JP" sz="1050" dirty="0"/>
          </a:p>
          <a:p>
            <a:r>
              <a:rPr kumimoji="1" lang="ja-JP" altLang="en-US" sz="1050" dirty="0"/>
              <a:t>・行動範囲や思考領域が個人の中で変容していく</a:t>
            </a:r>
            <a:endParaRPr kumimoji="1" lang="en-US" altLang="ja-JP" sz="1050" dirty="0"/>
          </a:p>
          <a:p>
            <a:r>
              <a:rPr kumimoji="1" lang="ja-JP" altLang="en-US" sz="1050" dirty="0"/>
              <a:t>・コミュニティへの参画機会が増える</a:t>
            </a:r>
          </a:p>
        </p:txBody>
      </p:sp>
      <p:sp>
        <p:nvSpPr>
          <p:cNvPr id="11" name="テキスト ボックス 10">
            <a:extLst>
              <a:ext uri="{FF2B5EF4-FFF2-40B4-BE49-F238E27FC236}">
                <a16:creationId xmlns:a16="http://schemas.microsoft.com/office/drawing/2014/main" id="{5010D6CF-4FF2-45E7-B428-D3BDB17BFB2C}"/>
              </a:ext>
            </a:extLst>
          </p:cNvPr>
          <p:cNvSpPr txBox="1"/>
          <p:nvPr/>
        </p:nvSpPr>
        <p:spPr>
          <a:xfrm>
            <a:off x="5229920" y="2354952"/>
            <a:ext cx="2204450" cy="577081"/>
          </a:xfrm>
          <a:prstGeom prst="rect">
            <a:avLst/>
          </a:prstGeom>
          <a:noFill/>
        </p:spPr>
        <p:txBody>
          <a:bodyPr wrap="none" rtlCol="0">
            <a:spAutoFit/>
          </a:bodyPr>
          <a:lstStyle/>
          <a:p>
            <a:r>
              <a:rPr kumimoji="1" lang="ja-JP" altLang="en-US" sz="1050" dirty="0"/>
              <a:t>・経験が阻害する、感受性の低下</a:t>
            </a:r>
            <a:endParaRPr kumimoji="1" lang="en-US" altLang="ja-JP" sz="1050" dirty="0"/>
          </a:p>
          <a:p>
            <a:r>
              <a:rPr kumimoji="1" lang="ja-JP" altLang="en-US" sz="1050" dirty="0"/>
              <a:t>・体力、気持ちの劣化</a:t>
            </a:r>
            <a:endParaRPr kumimoji="1" lang="en-US" altLang="ja-JP" sz="1050" dirty="0"/>
          </a:p>
          <a:p>
            <a:r>
              <a:rPr kumimoji="1" lang="ja-JP" altLang="en-US" sz="1050" dirty="0"/>
              <a:t>・経済的不安</a:t>
            </a:r>
          </a:p>
        </p:txBody>
      </p:sp>
      <p:sp>
        <p:nvSpPr>
          <p:cNvPr id="12" name="テキスト ボックス 11">
            <a:extLst>
              <a:ext uri="{FF2B5EF4-FFF2-40B4-BE49-F238E27FC236}">
                <a16:creationId xmlns:a16="http://schemas.microsoft.com/office/drawing/2014/main" id="{92A6916A-EE12-4624-8EBE-1B3362E9A98B}"/>
              </a:ext>
            </a:extLst>
          </p:cNvPr>
          <p:cNvSpPr txBox="1"/>
          <p:nvPr/>
        </p:nvSpPr>
        <p:spPr>
          <a:xfrm>
            <a:off x="6239724" y="2077953"/>
            <a:ext cx="1261884" cy="253916"/>
          </a:xfrm>
          <a:prstGeom prst="rect">
            <a:avLst/>
          </a:prstGeom>
          <a:noFill/>
        </p:spPr>
        <p:txBody>
          <a:bodyPr wrap="none" rtlCol="0">
            <a:spAutoFit/>
          </a:bodyPr>
          <a:lstStyle/>
          <a:p>
            <a:r>
              <a:rPr kumimoji="1" lang="ja-JP" altLang="en-US" sz="1050" b="1" dirty="0"/>
              <a:t>ネガティブな変化</a:t>
            </a:r>
          </a:p>
        </p:txBody>
      </p:sp>
      <p:sp>
        <p:nvSpPr>
          <p:cNvPr id="13" name="矢印: 左右 12">
            <a:extLst>
              <a:ext uri="{FF2B5EF4-FFF2-40B4-BE49-F238E27FC236}">
                <a16:creationId xmlns:a16="http://schemas.microsoft.com/office/drawing/2014/main" id="{BE42DCEE-0BBE-4871-B7CF-78BC96CEACFA}"/>
              </a:ext>
            </a:extLst>
          </p:cNvPr>
          <p:cNvSpPr/>
          <p:nvPr/>
        </p:nvSpPr>
        <p:spPr>
          <a:xfrm>
            <a:off x="4187313" y="2504988"/>
            <a:ext cx="738968" cy="646331"/>
          </a:xfrm>
          <a:prstGeom prst="leftRightArrow">
            <a:avLst>
              <a:gd name="adj1" fmla="val 50000"/>
              <a:gd name="adj2" fmla="val 3442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10386420-81D4-4F4B-ADFD-2F2C2FBA84B4}"/>
              </a:ext>
            </a:extLst>
          </p:cNvPr>
          <p:cNvSpPr txBox="1"/>
          <p:nvPr/>
        </p:nvSpPr>
        <p:spPr>
          <a:xfrm>
            <a:off x="452404" y="3785239"/>
            <a:ext cx="4185761" cy="276999"/>
          </a:xfrm>
          <a:prstGeom prst="rect">
            <a:avLst/>
          </a:prstGeom>
          <a:noFill/>
        </p:spPr>
        <p:txBody>
          <a:bodyPr wrap="none" rtlCol="0">
            <a:spAutoFit/>
          </a:bodyPr>
          <a:lstStyle/>
          <a:p>
            <a:r>
              <a:rPr kumimoji="1" lang="ja-JP" altLang="en-US" sz="1200" b="1" dirty="0">
                <a:latin typeface="メイリオ" panose="020B0604030504040204" pitchFamily="50" charset="-128"/>
                <a:ea typeface="メイリオ" panose="020B0604030504040204" pitchFamily="50" charset="-128"/>
              </a:rPr>
              <a:t>「移動・モビリティ」はどうなる？　どうなって欲しい？</a:t>
            </a:r>
          </a:p>
        </p:txBody>
      </p:sp>
      <p:sp>
        <p:nvSpPr>
          <p:cNvPr id="30" name="テキスト ボックス 29">
            <a:extLst>
              <a:ext uri="{FF2B5EF4-FFF2-40B4-BE49-F238E27FC236}">
                <a16:creationId xmlns:a16="http://schemas.microsoft.com/office/drawing/2014/main" id="{84ACEB6A-5CF2-4816-92BD-F9BEAC876A8E}"/>
              </a:ext>
            </a:extLst>
          </p:cNvPr>
          <p:cNvSpPr txBox="1"/>
          <p:nvPr/>
        </p:nvSpPr>
        <p:spPr>
          <a:xfrm>
            <a:off x="449678" y="4123238"/>
            <a:ext cx="8263801" cy="900246"/>
          </a:xfrm>
          <a:prstGeom prst="rect">
            <a:avLst/>
          </a:prstGeom>
          <a:noFill/>
        </p:spPr>
        <p:txBody>
          <a:bodyPr wrap="none" rtlCol="0">
            <a:spAutoFit/>
          </a:bodyPr>
          <a:lstStyle/>
          <a:p>
            <a:r>
              <a:rPr kumimoji="1" lang="ja-JP" altLang="en-US" sz="1050" dirty="0"/>
              <a:t>・リタイア後の時間が長くなり、総量としての義務的移動は減少、行きたいところに行きやすくなる（住みたいところに住める、も）</a:t>
            </a:r>
            <a:endParaRPr kumimoji="1" lang="en-US" altLang="ja-JP" sz="1050" dirty="0"/>
          </a:p>
          <a:p>
            <a:r>
              <a:rPr kumimoji="1" lang="ja-JP" altLang="en-US" sz="1050" dirty="0"/>
              <a:t>・年齢制限モビリティ「○○才以上専用」のような、年齢（あるいは身体的状況）が付加価値をもたらすような移動の仕組みができる</a:t>
            </a:r>
            <a:endParaRPr kumimoji="1" lang="en-US" altLang="ja-JP" sz="1050" dirty="0"/>
          </a:p>
          <a:p>
            <a:r>
              <a:rPr kumimoji="1" lang="ja-JP" altLang="en-US" sz="1050" dirty="0"/>
              <a:t>・パーソナルモビリティが増加し、それに合わせたインフラ整備が進む（マストラとの関係？）</a:t>
            </a:r>
            <a:endParaRPr kumimoji="1" lang="en-US" altLang="ja-JP" sz="1050" dirty="0"/>
          </a:p>
          <a:p>
            <a:r>
              <a:rPr kumimoji="1" lang="ja-JP" altLang="en-US" sz="1050" dirty="0"/>
              <a:t>・自動運転化が進む（移動がより安全になる）←「究極の安全は</a:t>
            </a:r>
            <a:r>
              <a:rPr kumimoji="1" lang="en-US" altLang="ja-JP" sz="1050" dirty="0"/>
              <a:t>『</a:t>
            </a:r>
            <a:r>
              <a:rPr kumimoji="1" lang="ja-JP" altLang="en-US" sz="1050" dirty="0"/>
              <a:t>移動しないこと</a:t>
            </a:r>
            <a:r>
              <a:rPr kumimoji="1" lang="en-US" altLang="ja-JP" sz="1050" dirty="0"/>
              <a:t>』</a:t>
            </a:r>
            <a:r>
              <a:rPr kumimoji="1" lang="ja-JP" altLang="en-US" sz="1050" dirty="0"/>
              <a:t>」とはならない社会</a:t>
            </a:r>
            <a:endParaRPr kumimoji="1" lang="en-US" altLang="ja-JP" sz="1050" dirty="0"/>
          </a:p>
          <a:p>
            <a:r>
              <a:rPr kumimoji="1" lang="ja-JP" altLang="en-US" sz="1050" dirty="0"/>
              <a:t>・「シェア」が多様化する（モビリティだけでなくインフラも）、経済面を含め移動の選択肢が増える</a:t>
            </a:r>
          </a:p>
        </p:txBody>
      </p:sp>
      <p:sp>
        <p:nvSpPr>
          <p:cNvPr id="31" name="テキスト ボックス 30">
            <a:extLst>
              <a:ext uri="{FF2B5EF4-FFF2-40B4-BE49-F238E27FC236}">
                <a16:creationId xmlns:a16="http://schemas.microsoft.com/office/drawing/2014/main" id="{0264A12C-0069-4BAE-B50B-F422002CFB3A}"/>
              </a:ext>
            </a:extLst>
          </p:cNvPr>
          <p:cNvSpPr txBox="1"/>
          <p:nvPr/>
        </p:nvSpPr>
        <p:spPr>
          <a:xfrm>
            <a:off x="449678" y="5561036"/>
            <a:ext cx="6244017" cy="1061829"/>
          </a:xfrm>
          <a:prstGeom prst="rect">
            <a:avLst/>
          </a:prstGeom>
          <a:noFill/>
        </p:spPr>
        <p:txBody>
          <a:bodyPr wrap="none" rtlCol="0">
            <a:spAutoFit/>
          </a:bodyPr>
          <a:lstStyle/>
          <a:p>
            <a:r>
              <a:rPr kumimoji="1" lang="ja-JP" altLang="en-US" sz="1050" dirty="0">
                <a:latin typeface="+mn-ea"/>
              </a:rPr>
              <a:t>■個人ことに</a:t>
            </a:r>
            <a:r>
              <a:rPr kumimoji="1" lang="ja-JP" altLang="en-US" sz="1050" b="1" u="sng" dirty="0">
                <a:latin typeface="+mn-ea"/>
              </a:rPr>
              <a:t>最適化</a:t>
            </a:r>
            <a:r>
              <a:rPr kumimoji="1" lang="ja-JP" altLang="en-US" sz="1050" dirty="0">
                <a:latin typeface="+mn-ea"/>
              </a:rPr>
              <a:t>されること</a:t>
            </a:r>
            <a:endParaRPr kumimoji="1" lang="en-US" altLang="ja-JP" sz="1050" dirty="0">
              <a:latin typeface="+mn-ea"/>
            </a:endParaRPr>
          </a:p>
          <a:p>
            <a:r>
              <a:rPr kumimoji="1" lang="ja-JP" altLang="en-US" sz="1050" dirty="0">
                <a:latin typeface="+mn-ea"/>
              </a:rPr>
              <a:t>・「移動したい」という本能的な要求にこたえること（歩行支援など含めた移動の身体化など）</a:t>
            </a:r>
            <a:endParaRPr kumimoji="1" lang="en-US" altLang="ja-JP" sz="1050" dirty="0">
              <a:latin typeface="+mn-ea"/>
            </a:endParaRPr>
          </a:p>
          <a:p>
            <a:r>
              <a:rPr kumimoji="1" lang="ja-JP" altLang="en-US" sz="1050" dirty="0">
                <a:latin typeface="+mn-ea"/>
              </a:rPr>
              <a:t>・ライフスタイルに応じた安全性・自由度の確保</a:t>
            </a:r>
            <a:endParaRPr kumimoji="1" lang="en-US" altLang="ja-JP" sz="1050" dirty="0">
              <a:latin typeface="+mn-ea"/>
            </a:endParaRPr>
          </a:p>
          <a:p>
            <a:r>
              <a:rPr kumimoji="1" lang="ja-JP" altLang="en-US" sz="1050" dirty="0">
                <a:latin typeface="+mn-ea"/>
              </a:rPr>
              <a:t>・移動目的や個人のコンディションに対応できる選択肢の多様さ</a:t>
            </a:r>
            <a:endParaRPr kumimoji="1" lang="en-US" altLang="ja-JP" sz="1050" dirty="0">
              <a:latin typeface="+mn-ea"/>
            </a:endParaRPr>
          </a:p>
          <a:p>
            <a:r>
              <a:rPr kumimoji="1" lang="ja-JP" altLang="en-US" sz="1050" dirty="0">
                <a:latin typeface="+mn-ea"/>
              </a:rPr>
              <a:t>・移動欲求を支えるインフラが整備されること（スピード・頻度・快適さ・ナビゲーションなど）</a:t>
            </a:r>
            <a:endParaRPr kumimoji="1" lang="en-US" altLang="ja-JP" sz="1050" dirty="0">
              <a:latin typeface="+mn-ea"/>
            </a:endParaRPr>
          </a:p>
          <a:p>
            <a:r>
              <a:rPr kumimoji="1" lang="ja-JP" altLang="en-US" sz="1050" dirty="0">
                <a:latin typeface="+mn-ea"/>
              </a:rPr>
              <a:t>・「動きたくなる」目的性を持った社会であり続けること（コミュニティ、アクティビティなど）</a:t>
            </a:r>
          </a:p>
        </p:txBody>
      </p:sp>
      <p:grpSp>
        <p:nvGrpSpPr>
          <p:cNvPr id="45" name="グループ化 44">
            <a:extLst>
              <a:ext uri="{FF2B5EF4-FFF2-40B4-BE49-F238E27FC236}">
                <a16:creationId xmlns:a16="http://schemas.microsoft.com/office/drawing/2014/main" id="{E48F3AAA-E6C4-49E9-845E-0DA3B85C45A4}"/>
              </a:ext>
            </a:extLst>
          </p:cNvPr>
          <p:cNvGrpSpPr/>
          <p:nvPr/>
        </p:nvGrpSpPr>
        <p:grpSpPr>
          <a:xfrm>
            <a:off x="2021747" y="3578357"/>
            <a:ext cx="4925828" cy="239895"/>
            <a:chOff x="2021747" y="3788339"/>
            <a:chExt cx="4925828" cy="331200"/>
          </a:xfrm>
        </p:grpSpPr>
        <p:cxnSp>
          <p:nvCxnSpPr>
            <p:cNvPr id="5" name="直線矢印コネクタ 4">
              <a:extLst>
                <a:ext uri="{FF2B5EF4-FFF2-40B4-BE49-F238E27FC236}">
                  <a16:creationId xmlns:a16="http://schemas.microsoft.com/office/drawing/2014/main" id="{004DC3FD-C362-45CE-9C56-B1C832214382}"/>
                </a:ext>
              </a:extLst>
            </p:cNvPr>
            <p:cNvCxnSpPr>
              <a:stCxn id="10" idx="2"/>
            </p:cNvCxnSpPr>
            <p:nvPr/>
          </p:nvCxnSpPr>
          <p:spPr>
            <a:xfrm flipH="1">
              <a:off x="2021747" y="3788346"/>
              <a:ext cx="0" cy="33053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82FF32FA-7E42-4F5B-A844-BD78C9431155}"/>
                </a:ext>
              </a:extLst>
            </p:cNvPr>
            <p:cNvCxnSpPr>
              <a:stCxn id="15" idx="2"/>
            </p:cNvCxnSpPr>
            <p:nvPr/>
          </p:nvCxnSpPr>
          <p:spPr>
            <a:xfrm flipH="1">
              <a:off x="6946084" y="3788339"/>
              <a:ext cx="1491" cy="3312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1081DB23-DDAC-4E5B-91E5-13F5997FE9F8}"/>
              </a:ext>
            </a:extLst>
          </p:cNvPr>
          <p:cNvSpPr txBox="1"/>
          <p:nvPr/>
        </p:nvSpPr>
        <p:spPr>
          <a:xfrm>
            <a:off x="467795" y="5230358"/>
            <a:ext cx="3724096" cy="276999"/>
          </a:xfrm>
          <a:prstGeom prst="rect">
            <a:avLst/>
          </a:prstGeom>
          <a:noFill/>
        </p:spPr>
        <p:txBody>
          <a:bodyPr wrap="none" rtlCol="0">
            <a:spAutoFit/>
          </a:bodyPr>
          <a:lstStyle/>
          <a:p>
            <a:r>
              <a:rPr kumimoji="1" lang="ja-JP" altLang="en-US" sz="1200" b="1" dirty="0">
                <a:latin typeface="メイリオ" panose="020B0604030504040204" pitchFamily="50" charset="-128"/>
                <a:ea typeface="メイリオ" panose="020B0604030504040204" pitchFamily="50" charset="-128"/>
              </a:rPr>
              <a:t>「移動・モビリティ」において重視される側面は？</a:t>
            </a:r>
            <a:endParaRPr kumimoji="1" lang="en-US" altLang="ja-JP" sz="1200" b="1" dirty="0">
              <a:latin typeface="メイリオ" panose="020B0604030504040204" pitchFamily="50" charset="-128"/>
              <a:ea typeface="メイリオ" panose="020B0604030504040204" pitchFamily="50" charset="-128"/>
            </a:endParaRPr>
          </a:p>
        </p:txBody>
      </p:sp>
      <p:sp>
        <p:nvSpPr>
          <p:cNvPr id="39" name="矢印: 下 38">
            <a:extLst>
              <a:ext uri="{FF2B5EF4-FFF2-40B4-BE49-F238E27FC236}">
                <a16:creationId xmlns:a16="http://schemas.microsoft.com/office/drawing/2014/main" id="{E3DD02A9-7F2F-4042-925E-B956E0D8E65B}"/>
              </a:ext>
            </a:extLst>
          </p:cNvPr>
          <p:cNvSpPr/>
          <p:nvPr/>
        </p:nvSpPr>
        <p:spPr>
          <a:xfrm>
            <a:off x="4060274" y="5084482"/>
            <a:ext cx="1042607" cy="170703"/>
          </a:xfrm>
          <a:prstGeom prst="downArrow">
            <a:avLst>
              <a:gd name="adj1" fmla="val 50000"/>
              <a:gd name="adj2" fmla="val 4689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F14B98A-9EE1-41C1-B87D-94A448687020}"/>
              </a:ext>
            </a:extLst>
          </p:cNvPr>
          <p:cNvSpPr/>
          <p:nvPr/>
        </p:nvSpPr>
        <p:spPr>
          <a:xfrm>
            <a:off x="6966698" y="5507355"/>
            <a:ext cx="1691894" cy="11410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下 41">
            <a:extLst>
              <a:ext uri="{FF2B5EF4-FFF2-40B4-BE49-F238E27FC236}">
                <a16:creationId xmlns:a16="http://schemas.microsoft.com/office/drawing/2014/main" id="{7DA280D1-D23A-461D-878E-9663DFE0274C}"/>
              </a:ext>
            </a:extLst>
          </p:cNvPr>
          <p:cNvSpPr/>
          <p:nvPr/>
        </p:nvSpPr>
        <p:spPr>
          <a:xfrm rot="16200000">
            <a:off x="6310516" y="5933909"/>
            <a:ext cx="1042607" cy="269756"/>
          </a:xfrm>
          <a:prstGeom prst="downArrow">
            <a:avLst>
              <a:gd name="adj1" fmla="val 50000"/>
              <a:gd name="adj2" fmla="val 4689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E183782D-EB91-4546-81E2-3928BC964D71}"/>
              </a:ext>
            </a:extLst>
          </p:cNvPr>
          <p:cNvSpPr txBox="1"/>
          <p:nvPr/>
        </p:nvSpPr>
        <p:spPr>
          <a:xfrm>
            <a:off x="7079111" y="5738007"/>
            <a:ext cx="1467068" cy="707886"/>
          </a:xfrm>
          <a:prstGeom prst="rect">
            <a:avLst/>
          </a:prstGeom>
          <a:noFill/>
        </p:spPr>
        <p:txBody>
          <a:bodyPr wrap="none" rtlCol="0">
            <a:spAutoFit/>
          </a:bodyPr>
          <a:lstStyle/>
          <a:p>
            <a:pPr algn="ctr"/>
            <a:r>
              <a:rPr kumimoji="1" lang="ja-JP" altLang="en-US" sz="2000" b="1" dirty="0">
                <a:solidFill>
                  <a:srgbClr val="FF0000"/>
                </a:solidFill>
                <a:latin typeface="メイリオ" panose="020B0604030504040204" pitchFamily="50" charset="-128"/>
                <a:ea typeface="メイリオ" panose="020B0604030504040204" pitchFamily="50" charset="-128"/>
              </a:rPr>
              <a:t>もっと外へ</a:t>
            </a:r>
            <a:endParaRPr kumimoji="1" lang="en-US" altLang="ja-JP" sz="2000" b="1" dirty="0">
              <a:solidFill>
                <a:srgbClr val="FF0000"/>
              </a:solidFill>
              <a:latin typeface="メイリオ" panose="020B0604030504040204" pitchFamily="50" charset="-128"/>
              <a:ea typeface="メイリオ" panose="020B0604030504040204" pitchFamily="50" charset="-128"/>
            </a:endParaRPr>
          </a:p>
          <a:p>
            <a:pPr algn="ctr"/>
            <a:r>
              <a:rPr kumimoji="1" lang="ja-JP" altLang="en-US" sz="2000" b="1" dirty="0">
                <a:solidFill>
                  <a:srgbClr val="FF0000"/>
                </a:solidFill>
                <a:latin typeface="メイリオ" panose="020B0604030504040204" pitchFamily="50" charset="-128"/>
                <a:ea typeface="メイリオ" panose="020B0604030504040204" pitchFamily="50" charset="-128"/>
              </a:rPr>
              <a:t>出よう！</a:t>
            </a:r>
          </a:p>
        </p:txBody>
      </p:sp>
      <p:sp>
        <p:nvSpPr>
          <p:cNvPr id="46" name="正方形/長方形 45">
            <a:extLst>
              <a:ext uri="{FF2B5EF4-FFF2-40B4-BE49-F238E27FC236}">
                <a16:creationId xmlns:a16="http://schemas.microsoft.com/office/drawing/2014/main" id="{FE460A17-58F9-4733-BCA1-8DF6576B3B8E}"/>
              </a:ext>
            </a:extLst>
          </p:cNvPr>
          <p:cNvSpPr/>
          <p:nvPr/>
        </p:nvSpPr>
        <p:spPr>
          <a:xfrm>
            <a:off x="449678" y="1194042"/>
            <a:ext cx="8215552" cy="46727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657108EC-1833-435B-93AD-F91C33ED7611}"/>
              </a:ext>
            </a:extLst>
          </p:cNvPr>
          <p:cNvSpPr txBox="1"/>
          <p:nvPr/>
        </p:nvSpPr>
        <p:spPr>
          <a:xfrm>
            <a:off x="886787" y="1270387"/>
            <a:ext cx="7340471" cy="369332"/>
          </a:xfrm>
          <a:prstGeom prst="rect">
            <a:avLst/>
          </a:prstGeom>
          <a:noFill/>
        </p:spPr>
        <p:txBody>
          <a:bodyPr wrap="none" rtlCol="0">
            <a:spAutoFit/>
          </a:bodyPr>
          <a:lstStyle/>
          <a:p>
            <a:pPr algn="ctr"/>
            <a:r>
              <a:rPr kumimoji="1" lang="ja-JP" altLang="en-US" b="1" dirty="0">
                <a:solidFill>
                  <a:schemeClr val="bg1"/>
                </a:solidFill>
                <a:latin typeface="メイリオ" panose="020B0604030504040204" pitchFamily="50" charset="-128"/>
                <a:ea typeface="メイリオ" panose="020B0604030504040204" pitchFamily="50" charset="-128"/>
              </a:rPr>
              <a:t>移動の自由を手に入れたとき、</a:t>
            </a:r>
            <a:r>
              <a:rPr kumimoji="1" lang="ja-JP" altLang="en-US" b="1" dirty="0">
                <a:solidFill>
                  <a:srgbClr val="FFFF00"/>
                </a:solidFill>
                <a:latin typeface="メイリオ" panose="020B0604030504040204" pitchFamily="50" charset="-128"/>
                <a:ea typeface="メイリオ" panose="020B0604030504040204" pitchFamily="50" charset="-128"/>
              </a:rPr>
              <a:t>幸せになる準備</a:t>
            </a:r>
            <a:r>
              <a:rPr kumimoji="1" lang="ja-JP" altLang="en-US" b="1" dirty="0">
                <a:solidFill>
                  <a:schemeClr val="bg1"/>
                </a:solidFill>
                <a:latin typeface="メイリオ" panose="020B0604030504040204" pitchFamily="50" charset="-128"/>
                <a:ea typeface="メイリオ" panose="020B0604030504040204" pitchFamily="50" charset="-128"/>
              </a:rPr>
              <a:t>ができているのか？</a:t>
            </a:r>
          </a:p>
        </p:txBody>
      </p:sp>
    </p:spTree>
    <p:extLst>
      <p:ext uri="{BB962C8B-B14F-4D97-AF65-F5344CB8AC3E}">
        <p14:creationId xmlns:p14="http://schemas.microsoft.com/office/powerpoint/2010/main" val="99873336"/>
      </p:ext>
    </p:extLst>
  </p:cSld>
  <p:clrMapOvr>
    <a:masterClrMapping/>
  </p:clrMapOvr>
</p:sld>
</file>

<file path=ppt/theme/theme1.xml><?xml version="1.0" encoding="utf-8"?>
<a:theme xmlns:a="http://schemas.openxmlformats.org/drawingml/2006/main" name="Office テーマ">
  <a:themeElements>
    <a:clrScheme name="ペーパー">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30049</TotalTime>
  <Words>3794</Words>
  <Application>Microsoft Office PowerPoint</Application>
  <PresentationFormat>画面に合わせる (4:3)</PresentationFormat>
  <Paragraphs>349</Paragraphs>
  <Slides>25</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25</vt:i4>
      </vt:variant>
    </vt:vector>
  </HeadingPairs>
  <TitlesOfParts>
    <vt:vector size="31" baseType="lpstr">
      <vt:lpstr>ＭＳ 明朝</vt:lpstr>
      <vt:lpstr>メイリオ</vt:lpstr>
      <vt:lpstr>游ゴシック</vt:lpstr>
      <vt:lpstr>游ゴシック Light</vt:lpstr>
      <vt:lpstr>Arial</vt:lpstr>
      <vt:lpstr>Office テーマ</vt:lpstr>
      <vt:lpstr>PowerPoint プレゼンテーション</vt:lpstr>
      <vt:lpstr>人生１００年時代の移動とモビリティを創出する 都市・インフラとは？</vt:lpstr>
      <vt:lpstr>人生１００年時代の移動とモビリティを創出する 都市・インフラ</vt:lpstr>
      <vt:lpstr>人生１００年時代の移動とモビリティを創出する都市・インフラとは？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人生１００年時代の移動とモビリティを創出する都市・インフラとは？</vt:lpstr>
      <vt:lpstr>人生１００年時代の移動とモビリティを創出する都市・インフラとは？</vt:lpstr>
      <vt:lpstr>人生１００年時代の山手線とは？</vt:lpstr>
      <vt:lpstr>全体フリーディスカッション</vt:lpstr>
      <vt:lpstr>人生１００年時代の移動とモビリティを創出する都市・インフラとは？</vt:lpstr>
      <vt:lpstr>テーマ別ディスカッション</vt:lpstr>
      <vt:lpstr>１）人生１００年時代の山手線はどのような人・モノを運ぶのか。目的としての移動なのか、手段としての移動なのか。日常的な利用を想定しているのか。どれくらいの量の移動サービスを提供するのか。ほかの移動サービスとのすみわけ、接続はどのようになっているのか。   ２）人生１００年時代の山手線はどのように移動を提供するのか。移動中にどのような行動が行えるのか。一人で利用するのかみんなで利用するのか。環境負荷はどの程度のものを想定しているか。   ３）上記の移動・モビリティを生み出す都市・インフラとしてどのようなものが考えられるか。車両、線路、駅のデザインはどのようなデザインをイメージしているか。誰が場を整備して、どんなルール（参加資格、料金設定）があるのか。どのような場であれば私たちは利用したいと思うのか。</vt:lpstr>
      <vt:lpstr>PowerPoint プレゼンテーション</vt:lpstr>
      <vt:lpstr>未来の移動・モビリティのアイデア</vt:lpstr>
      <vt:lpstr>PowerPoint プレゼンテーション</vt:lpstr>
      <vt:lpstr>PowerPoint プレゼンテーション</vt:lpstr>
      <vt:lpstr>PowerPoint プレゼンテーション</vt:lpstr>
      <vt:lpstr>○タイムスケジュールと進行 　ワークショップの全体時間は３時間(15:00-16:00)です。進行や時間配分はグループ座長に一任させていただきます（必要であれば分割ルームを設定いたします）。 　事務局からはチーム内で行っていただきたい議題（ワーク）を数点提示させていただきます。この議題を中心に自由に議論を行ってください。   ○本日議論していただきたいこと 　 （work1）これからのワークショップの目標の設定 　 （work2）各テーマに関する議論   ○本日の記録とその共有について 　議論いただいた内容はビデオ記録を残すだけでなく、書き起こしを事務局で行います。これらの結果は人生１００年のホームページでアーカイブさせていただきます。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sakamura.kei.aa@outlook.jp</dc:creator>
  <cp:lastModifiedBy>KANSYA-JIMU</cp:lastModifiedBy>
  <cp:revision>1053</cp:revision>
  <cp:lastPrinted>2021-07-02T03:15:07Z</cp:lastPrinted>
  <dcterms:created xsi:type="dcterms:W3CDTF">2018-06-24T08:41:42Z</dcterms:created>
  <dcterms:modified xsi:type="dcterms:W3CDTF">2021-07-08T02:19:06Z</dcterms:modified>
</cp:coreProperties>
</file>