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459" r:id="rId2"/>
    <p:sldId id="765" r:id="rId3"/>
    <p:sldId id="766" r:id="rId4"/>
    <p:sldId id="790" r:id="rId5"/>
    <p:sldId id="788" r:id="rId6"/>
    <p:sldId id="257" r:id="rId7"/>
    <p:sldId id="258" r:id="rId8"/>
    <p:sldId id="261" r:id="rId9"/>
    <p:sldId id="260" r:id="rId10"/>
    <p:sldId id="795" r:id="rId11"/>
    <p:sldId id="796" r:id="rId12"/>
    <p:sldId id="797" r:id="rId13"/>
    <p:sldId id="767" r:id="rId14"/>
    <p:sldId id="770" r:id="rId15"/>
    <p:sldId id="793" r:id="rId16"/>
    <p:sldId id="802" r:id="rId17"/>
    <p:sldId id="803" r:id="rId18"/>
    <p:sldId id="791" r:id="rId19"/>
    <p:sldId id="792" r:id="rId20"/>
    <p:sldId id="783" r:id="rId21"/>
    <p:sldId id="780" r:id="rId22"/>
    <p:sldId id="798" r:id="rId23"/>
    <p:sldId id="799" r:id="rId24"/>
    <p:sldId id="800" r:id="rId25"/>
    <p:sldId id="801" r:id="rId26"/>
    <p:sldId id="768" r:id="rId27"/>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1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kamura.kei.aa@outlook.jp"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67" autoAdjust="0"/>
    <p:restoredTop sz="90889" autoAdjust="0"/>
  </p:normalViewPr>
  <p:slideViewPr>
    <p:cSldViewPr snapToGrid="0">
      <p:cViewPr varScale="1">
        <p:scale>
          <a:sx n="117" d="100"/>
          <a:sy n="117" d="100"/>
        </p:scale>
        <p:origin x="246" y="96"/>
      </p:cViewPr>
      <p:guideLst>
        <p:guide orient="horz" pos="3612"/>
        <p:guide pos="2880"/>
      </p:guideLst>
    </p:cSldViewPr>
  </p:slideViewPr>
  <p:notesTextViewPr>
    <p:cViewPr>
      <p:scale>
        <a:sx n="1" d="1"/>
        <a:sy n="1" d="1"/>
      </p:scale>
      <p:origin x="0" y="0"/>
    </p:cViewPr>
  </p:notesTextViewPr>
  <p:sorterViewPr>
    <p:cViewPr>
      <p:scale>
        <a:sx n="150" d="100"/>
        <a:sy n="150" d="100"/>
      </p:scale>
      <p:origin x="0" y="-2508"/>
    </p:cViewPr>
  </p:sorterViewPr>
  <p:notesViewPr>
    <p:cSldViewPr snapToGrid="0" showGuides="1">
      <p:cViewPr varScale="1">
        <p:scale>
          <a:sx n="66" d="100"/>
          <a:sy n="66" d="100"/>
        </p:scale>
        <p:origin x="2571" y="6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3B745186-FE41-4A88-B4D0-51219F2A53EA}" type="datetimeFigureOut">
              <a:rPr kumimoji="1" lang="ja-JP" altLang="en-US" smtClean="0"/>
              <a:t>2021/7/7</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56624E4A-88ED-4CF1-BA9D-2C78ABA53C8F}" type="slidenum">
              <a:rPr kumimoji="1" lang="ja-JP" altLang="en-US" smtClean="0"/>
              <a:t>‹#›</a:t>
            </a:fld>
            <a:endParaRPr kumimoji="1" lang="ja-JP" altLang="en-US"/>
          </a:p>
        </p:txBody>
      </p:sp>
    </p:spTree>
    <p:extLst>
      <p:ext uri="{BB962C8B-B14F-4D97-AF65-F5344CB8AC3E}">
        <p14:creationId xmlns:p14="http://schemas.microsoft.com/office/powerpoint/2010/main" val="31307498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B2758AD-138C-DE49-A908-48258F27A13C}" type="slidenum">
              <a:rPr kumimoji="1" lang="ja-JP" altLang="en-US" smtClean="0"/>
              <a:t>1</a:t>
            </a:fld>
            <a:endParaRPr kumimoji="1" lang="ja-JP" altLang="en-US"/>
          </a:p>
        </p:txBody>
      </p:sp>
    </p:spTree>
    <p:extLst>
      <p:ext uri="{BB962C8B-B14F-4D97-AF65-F5344CB8AC3E}">
        <p14:creationId xmlns:p14="http://schemas.microsoft.com/office/powerpoint/2010/main" val="3058556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686050" y="1387369"/>
            <a:ext cx="5829300" cy="2706413"/>
          </a:xfrm>
        </p:spPr>
        <p:txBody>
          <a:bodyPr anchor="ctr">
            <a:normAutofit/>
          </a:bodyPr>
          <a:lstStyle>
            <a:lvl1pPr algn="l">
              <a:lnSpc>
                <a:spcPts val="7200"/>
              </a:lnSpc>
              <a:defRPr sz="4800" b="1"/>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3810000" y="4321996"/>
            <a:ext cx="4705350" cy="1655762"/>
          </a:xfrm>
        </p:spPr>
        <p:txBody>
          <a:bodyPr anchor="ctr">
            <a:normAutofit/>
          </a:bodyPr>
          <a:lstStyle>
            <a:lvl1pPr marL="0" indent="0" algn="l">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8" name="日付プレースホルダー 7">
            <a:extLst>
              <a:ext uri="{FF2B5EF4-FFF2-40B4-BE49-F238E27FC236}">
                <a16:creationId xmlns:a16="http://schemas.microsoft.com/office/drawing/2014/main" id="{A759A18E-6B27-455A-B96C-E60C6C2048B4}"/>
              </a:ext>
            </a:extLst>
          </p:cNvPr>
          <p:cNvSpPr>
            <a:spLocks noGrp="1"/>
          </p:cNvSpPr>
          <p:nvPr>
            <p:ph type="dt" sz="half" idx="10"/>
          </p:nvPr>
        </p:nvSpPr>
        <p:spPr/>
        <p:txBody>
          <a:bodyPr/>
          <a:lstStyle/>
          <a:p>
            <a:fld id="{F505EA5E-8A90-4266-8F9E-FAFAAA98FA6B}" type="datetime1">
              <a:rPr kumimoji="1" lang="ja-JP" altLang="en-US" smtClean="0"/>
              <a:t>2021/7/7</a:t>
            </a:fld>
            <a:endParaRPr kumimoji="1" lang="ja-JP" altLang="en-US"/>
          </a:p>
        </p:txBody>
      </p:sp>
      <p:sp>
        <p:nvSpPr>
          <p:cNvPr id="9" name="フッター プレースホルダー 8">
            <a:extLst>
              <a:ext uri="{FF2B5EF4-FFF2-40B4-BE49-F238E27FC236}">
                <a16:creationId xmlns:a16="http://schemas.microsoft.com/office/drawing/2014/main" id="{DAB6658B-7090-4DB8-BB2A-62BBD6445714}"/>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2B6D4FAA-BA02-4CD4-858A-AE2E11CA6D04}"/>
              </a:ext>
            </a:extLst>
          </p:cNvPr>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24744053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1EA4E8-A26B-49AE-83D3-7EE4C9829F6C}" type="datetime1">
              <a:rPr kumimoji="1" lang="ja-JP" altLang="en-US" smtClean="0"/>
              <a:t>2021/7/7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420215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D02FA0-D86F-458D-A5EE-E698DCEE2115}" type="datetime1">
              <a:rPr kumimoji="1" lang="ja-JP" altLang="en-US" smtClean="0"/>
              <a:t>2021/7/7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839513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2" name="正方形/長方形 1"/>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800" dirty="0"/>
          </a:p>
        </p:txBody>
      </p:sp>
      <p:pic>
        <p:nvPicPr>
          <p:cNvPr id="3" name="図 2"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7071" y="0"/>
            <a:ext cx="1109861" cy="1547220"/>
          </a:xfrm>
          <a:prstGeom prst="rect">
            <a:avLst/>
          </a:prstGeom>
        </p:spPr>
      </p:pic>
    </p:spTree>
    <p:extLst>
      <p:ext uri="{BB962C8B-B14F-4D97-AF65-F5344CB8AC3E}">
        <p14:creationId xmlns:p14="http://schemas.microsoft.com/office/powerpoint/2010/main" val="3042972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F7EBB140-F96E-4E52-82C1-3390A4FD3730}" type="datetime1">
              <a:rPr kumimoji="1" lang="ja-JP" altLang="en-US" smtClean="0"/>
              <a:t>2021/7/7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9" name="Text Placeholder 2">
            <a:extLst>
              <a:ext uri="{FF2B5EF4-FFF2-40B4-BE49-F238E27FC236}">
                <a16:creationId xmlns:a16="http://schemas.microsoft.com/office/drawing/2014/main" id="{B0C9B4AE-1369-4653-A6D9-1A042E704F85}"/>
              </a:ext>
            </a:extLst>
          </p:cNvPr>
          <p:cNvSpPr>
            <a:spLocks noGrp="1"/>
          </p:cNvSpPr>
          <p:nvPr>
            <p:ph type="body" idx="13"/>
          </p:nvPr>
        </p:nvSpPr>
        <p:spPr>
          <a:xfrm>
            <a:off x="623889" y="214423"/>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277231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F7EBB140-F96E-4E52-82C1-3390A4FD3730}" type="datetime1">
              <a:rPr kumimoji="1" lang="ja-JP" altLang="en-US" smtClean="0"/>
              <a:t>2021/7/7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9" name="Text Placeholder 2">
            <a:extLst>
              <a:ext uri="{FF2B5EF4-FFF2-40B4-BE49-F238E27FC236}">
                <a16:creationId xmlns:a16="http://schemas.microsoft.com/office/drawing/2014/main" id="{B0C9B4AE-1369-4653-A6D9-1A042E704F85}"/>
              </a:ext>
            </a:extLst>
          </p:cNvPr>
          <p:cNvSpPr>
            <a:spLocks noGrp="1"/>
          </p:cNvSpPr>
          <p:nvPr>
            <p:ph type="body" idx="13"/>
          </p:nvPr>
        </p:nvSpPr>
        <p:spPr>
          <a:xfrm>
            <a:off x="623889" y="214423"/>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216846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A319A25F-64FE-4932-9D3F-FD23CCF62628}"/>
              </a:ext>
            </a:extLst>
          </p:cNvPr>
          <p:cNvSpPr>
            <a:spLocks noGrp="1"/>
          </p:cNvSpPr>
          <p:nvPr>
            <p:ph type="dt" sz="half" idx="10"/>
          </p:nvPr>
        </p:nvSpPr>
        <p:spPr/>
        <p:txBody>
          <a:bodyPr/>
          <a:lstStyle/>
          <a:p>
            <a:fld id="{E204D6E1-94CC-45D1-9043-540CDCF0D978}" type="datetime1">
              <a:rPr kumimoji="1" lang="ja-JP" altLang="en-US" smtClean="0"/>
              <a:t>2021/7/7</a:t>
            </a:fld>
            <a:endParaRPr kumimoji="1" lang="ja-JP" altLang="en-US"/>
          </a:p>
        </p:txBody>
      </p:sp>
      <p:sp>
        <p:nvSpPr>
          <p:cNvPr id="8" name="フッター プレースホルダー 7">
            <a:extLst>
              <a:ext uri="{FF2B5EF4-FFF2-40B4-BE49-F238E27FC236}">
                <a16:creationId xmlns:a16="http://schemas.microsoft.com/office/drawing/2014/main" id="{2ACAE143-6717-451B-98C0-996618F4757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9EFF15D-7911-4A6F-918A-FAA28D01A0AF}"/>
              </a:ext>
            </a:extLst>
          </p:cNvPr>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11" name="Text Placeholder 2">
            <a:extLst>
              <a:ext uri="{FF2B5EF4-FFF2-40B4-BE49-F238E27FC236}">
                <a16:creationId xmlns:a16="http://schemas.microsoft.com/office/drawing/2014/main" id="{C1B7DF66-B379-4DBF-A47E-6D8D2AE5E325}"/>
              </a:ext>
            </a:extLst>
          </p:cNvPr>
          <p:cNvSpPr>
            <a:spLocks noGrp="1"/>
          </p:cNvSpPr>
          <p:nvPr>
            <p:ph type="body" idx="13"/>
          </p:nvPr>
        </p:nvSpPr>
        <p:spPr>
          <a:xfrm>
            <a:off x="623889" y="214423"/>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10" name="Content Placeholder 2">
            <a:extLst>
              <a:ext uri="{FF2B5EF4-FFF2-40B4-BE49-F238E27FC236}">
                <a16:creationId xmlns:a16="http://schemas.microsoft.com/office/drawing/2014/main" id="{8404907C-A052-4EF1-834D-29B68B32818C}"/>
              </a:ext>
            </a:extLst>
          </p:cNvPr>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220490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07750C-0DA4-49D9-93AC-F66177087D9E}" type="datetime1">
              <a:rPr kumimoji="1" lang="ja-JP" altLang="en-US" smtClean="0"/>
              <a:t>2021/7/7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6" name="Text Placeholder 2">
            <a:extLst>
              <a:ext uri="{FF2B5EF4-FFF2-40B4-BE49-F238E27FC236}">
                <a16:creationId xmlns:a16="http://schemas.microsoft.com/office/drawing/2014/main" id="{A1B77E1A-B37F-44A4-8EFD-5D2872D35BC3}"/>
              </a:ext>
            </a:extLst>
          </p:cNvPr>
          <p:cNvSpPr>
            <a:spLocks noGrp="1"/>
          </p:cNvSpPr>
          <p:nvPr>
            <p:ph type="body" idx="13"/>
          </p:nvPr>
        </p:nvSpPr>
        <p:spPr>
          <a:xfrm>
            <a:off x="623889" y="230187"/>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7" name="Content Placeholder 2">
            <a:extLst>
              <a:ext uri="{FF2B5EF4-FFF2-40B4-BE49-F238E27FC236}">
                <a16:creationId xmlns:a16="http://schemas.microsoft.com/office/drawing/2014/main" id="{721E432C-EA2D-4EBF-9FCC-1B3E9C65A645}"/>
              </a:ext>
            </a:extLst>
          </p:cNvPr>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356501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2CFEEAF-38F8-4862-AB33-73CA29BDE519}" type="datetime1">
              <a:rPr kumimoji="1" lang="ja-JP" altLang="en-US" smtClean="0"/>
              <a:t>2021/7/7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83452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2"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CE06A06-4694-41B4-85C8-5C0244B8FCD3}" type="datetime1">
              <a:rPr kumimoji="1" lang="ja-JP" altLang="en-US" smtClean="0"/>
              <a:t>2021/7/7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330395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A34BD-4C24-41AB-97B9-9633702B90B2}" type="datetime1">
              <a:rPr kumimoji="1" lang="ja-JP" altLang="en-US" smtClean="0"/>
              <a:t>2021/7/7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44583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CD6B91-A749-44C9-AD89-12B2616D4737}" type="datetime1">
              <a:rPr kumimoji="1" lang="ja-JP" altLang="en-US" smtClean="0"/>
              <a:t>2021/7/7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112044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659B90-1F7A-4B12-B0A7-65C81DF665AB}" type="datetime1">
              <a:rPr kumimoji="1" lang="ja-JP" altLang="en-US" smtClean="0"/>
              <a:t>2021/7/7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367646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5EA5E-8A90-4266-8F9E-FAFAAA98FA6B}" type="datetime1">
              <a:rPr kumimoji="1" lang="ja-JP" altLang="en-US" smtClean="0"/>
              <a:t>2021/7/7</a:t>
            </a:fld>
            <a:endParaRPr kumimoji="1" lang="ja-JP" alt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27EC7-229D-48B3-A49A-EA085645C675}"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877A7133-B6A6-4DF2-9A03-4E76C5203A1C}"/>
              </a:ext>
            </a:extLst>
          </p:cNvPr>
          <p:cNvSpPr/>
          <p:nvPr userDrawn="1"/>
        </p:nvSpPr>
        <p:spPr>
          <a:xfrm>
            <a:off x="9002110" y="-1"/>
            <a:ext cx="141890" cy="3429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正方形/長方形 7">
            <a:extLst>
              <a:ext uri="{FF2B5EF4-FFF2-40B4-BE49-F238E27FC236}">
                <a16:creationId xmlns:a16="http://schemas.microsoft.com/office/drawing/2014/main" id="{57A75C66-4543-47E1-826F-693DD5F07638}"/>
              </a:ext>
            </a:extLst>
          </p:cNvPr>
          <p:cNvSpPr/>
          <p:nvPr userDrawn="1"/>
        </p:nvSpPr>
        <p:spPr>
          <a:xfrm>
            <a:off x="9002110" y="3429003"/>
            <a:ext cx="14189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818085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4" r:id="rId5"/>
    <p:sldLayoutId id="2147483665" r:id="rId6"/>
    <p:sldLayoutId id="2147483667" r:id="rId7"/>
    <p:sldLayoutId id="2147483668" r:id="rId8"/>
    <p:sldLayoutId id="2147483669" r:id="rId9"/>
    <p:sldLayoutId id="2147483670" r:id="rId10"/>
    <p:sldLayoutId id="2147483671" r:id="rId11"/>
    <p:sldLayoutId id="2147483672" r:id="rId12"/>
    <p:sldLayoutId id="2147483716"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4" y="1753083"/>
            <a:ext cx="9143999" cy="803504"/>
          </a:xfrm>
          <a:prstGeom prst="rect">
            <a:avLst/>
          </a:prstGeom>
          <a:noFill/>
          <a:effectLst/>
        </p:spPr>
        <p:txBody>
          <a:bodyPr/>
          <a:lstStyle>
            <a:lvl1pPr algn="l" defTabSz="914400" rtl="0" eaLnBrk="1" latinLnBrk="0" hangingPunct="1">
              <a:lnSpc>
                <a:spcPct val="100000"/>
              </a:lnSpc>
              <a:spcBef>
                <a:spcPct val="0"/>
              </a:spcBef>
              <a:buNone/>
              <a:defRPr kumimoji="1" sz="2000" b="0" i="0" kern="1200" cap="none" spc="0">
                <a:ln w="18415" cmpd="sng">
                  <a:noFill/>
                  <a:prstDash val="solid"/>
                </a:ln>
                <a:solidFill>
                  <a:schemeClr val="bg1"/>
                </a:solidFill>
                <a:effectLst/>
                <a:latin typeface="A-OTF 黎ミン Pro M"/>
                <a:ea typeface="A-OTF 黎ミン Pro M"/>
                <a:cs typeface="A-OTF 黎ミン Pro M"/>
              </a:defRPr>
            </a:lvl1pPr>
          </a:lstStyle>
          <a:p>
            <a:pPr algn="ctr"/>
            <a:r>
              <a:rPr lang="ja-JP" altLang="en-US" sz="1800" b="1" dirty="0">
                <a:solidFill>
                  <a:schemeClr val="tx1"/>
                </a:solidFill>
                <a:latin typeface="メイリオ" panose="020B0604030504040204" pitchFamily="50" charset="-128"/>
                <a:ea typeface="メイリオ" panose="020B0604030504040204" pitchFamily="50" charset="-128"/>
                <a:cs typeface="ＭＳ 明朝"/>
              </a:rPr>
              <a:t>東京工業大学　産学協働プログラム</a:t>
            </a:r>
            <a:endParaRPr lang="en-US" altLang="ja-JP" sz="1800" b="1" dirty="0">
              <a:solidFill>
                <a:schemeClr val="tx1"/>
              </a:solidFill>
              <a:latin typeface="メイリオ" panose="020B0604030504040204" pitchFamily="50" charset="-128"/>
              <a:ea typeface="メイリオ" panose="020B0604030504040204" pitchFamily="50" charset="-128"/>
              <a:cs typeface="ＭＳ 明朝"/>
            </a:endParaRPr>
          </a:p>
          <a:p>
            <a:pPr algn="ctr"/>
            <a:r>
              <a:rPr lang="ja-JP" altLang="en-US" sz="1800" b="1" dirty="0">
                <a:solidFill>
                  <a:schemeClr val="tx1"/>
                </a:solidFill>
                <a:latin typeface="メイリオ" panose="020B0604030504040204" pitchFamily="50" charset="-128"/>
                <a:ea typeface="メイリオ" panose="020B0604030504040204" pitchFamily="50" charset="-128"/>
                <a:cs typeface="ＭＳ 明朝"/>
              </a:rPr>
              <a:t>「人生</a:t>
            </a:r>
            <a:r>
              <a:rPr lang="en-US" altLang="ja-JP" sz="1800" b="1" dirty="0">
                <a:solidFill>
                  <a:schemeClr val="tx1"/>
                </a:solidFill>
                <a:latin typeface="メイリオ" panose="020B0604030504040204" pitchFamily="50" charset="-128"/>
                <a:ea typeface="メイリオ" panose="020B0604030504040204" pitchFamily="50" charset="-128"/>
                <a:cs typeface="ＭＳ 明朝"/>
              </a:rPr>
              <a:t>100</a:t>
            </a:r>
            <a:r>
              <a:rPr lang="ja-JP" altLang="en-US" sz="1800" b="1" dirty="0">
                <a:solidFill>
                  <a:schemeClr val="tx1"/>
                </a:solidFill>
                <a:latin typeface="メイリオ" panose="020B0604030504040204" pitchFamily="50" charset="-128"/>
                <a:ea typeface="メイリオ" panose="020B0604030504040204" pitchFamily="50" charset="-128"/>
                <a:cs typeface="ＭＳ 明朝"/>
              </a:rPr>
              <a:t>年時代の都市・インフラ学」</a:t>
            </a:r>
            <a:endParaRPr lang="en-US" altLang="ja-JP" sz="1800" b="1" dirty="0">
              <a:solidFill>
                <a:schemeClr val="tx1"/>
              </a:solidFill>
              <a:latin typeface="メイリオ" panose="020B0604030504040204" pitchFamily="50" charset="-128"/>
              <a:ea typeface="メイリオ" panose="020B0604030504040204" pitchFamily="50" charset="-128"/>
              <a:cs typeface="ＭＳ 明朝"/>
            </a:endParaRPr>
          </a:p>
        </p:txBody>
      </p:sp>
      <p:sp>
        <p:nvSpPr>
          <p:cNvPr id="3" name="タイトル 1">
            <a:extLst>
              <a:ext uri="{FF2B5EF4-FFF2-40B4-BE49-F238E27FC236}">
                <a16:creationId xmlns:a16="http://schemas.microsoft.com/office/drawing/2014/main" id="{12DBC542-3BE3-4564-A33E-509E5CDE49B3}"/>
              </a:ext>
            </a:extLst>
          </p:cNvPr>
          <p:cNvSpPr txBox="1">
            <a:spLocks/>
          </p:cNvSpPr>
          <p:nvPr/>
        </p:nvSpPr>
        <p:spPr>
          <a:xfrm>
            <a:off x="404326" y="3136584"/>
            <a:ext cx="8335348" cy="1695857"/>
          </a:xfrm>
          <a:prstGeom prst="rect">
            <a:avLst/>
          </a:prstGeom>
          <a:noFill/>
          <a:effectLst/>
        </p:spPr>
        <p:txBody>
          <a:bodyPr/>
          <a:lstStyle>
            <a:lvl1pPr algn="l" defTabSz="914400" rtl="0" eaLnBrk="1" latinLnBrk="0" hangingPunct="1">
              <a:lnSpc>
                <a:spcPct val="100000"/>
              </a:lnSpc>
              <a:spcBef>
                <a:spcPct val="0"/>
              </a:spcBef>
              <a:buNone/>
              <a:defRPr kumimoji="1" sz="2000" b="0" i="0" kern="1200" cap="none" spc="0">
                <a:ln w="18415" cmpd="sng">
                  <a:noFill/>
                  <a:prstDash val="solid"/>
                </a:ln>
                <a:solidFill>
                  <a:schemeClr val="bg1"/>
                </a:solidFill>
                <a:effectLst/>
                <a:latin typeface="A-OTF 黎ミン Pro M"/>
                <a:ea typeface="A-OTF 黎ミン Pro M"/>
                <a:cs typeface="A-OTF 黎ミン Pro M"/>
              </a:defRPr>
            </a:lvl1pPr>
          </a:lstStyle>
          <a:p>
            <a:pPr algn="ctr"/>
            <a:r>
              <a:rPr lang="ja-JP" altLang="en-US" sz="2800" b="1" dirty="0">
                <a:solidFill>
                  <a:schemeClr val="tx1"/>
                </a:solidFill>
                <a:latin typeface="メイリオ" panose="020B0604030504040204" pitchFamily="50" charset="-128"/>
                <a:ea typeface="メイリオ" panose="020B0604030504040204" pitchFamily="50" charset="-128"/>
                <a:cs typeface="ＭＳ 明朝"/>
              </a:rPr>
              <a:t>人生１００年時代の豊かな</a:t>
            </a:r>
            <a:endParaRPr lang="en-US" altLang="ja-JP" sz="2800" b="1" dirty="0">
              <a:solidFill>
                <a:schemeClr val="tx1"/>
              </a:solidFill>
              <a:latin typeface="メイリオ" panose="020B0604030504040204" pitchFamily="50" charset="-128"/>
              <a:ea typeface="メイリオ" panose="020B0604030504040204" pitchFamily="50" charset="-128"/>
              <a:cs typeface="ＭＳ 明朝"/>
            </a:endParaRPr>
          </a:p>
          <a:p>
            <a:pPr algn="ctr"/>
            <a:r>
              <a:rPr lang="ja-JP" altLang="en-US" sz="2800" b="1" dirty="0">
                <a:solidFill>
                  <a:schemeClr val="tx1"/>
                </a:solidFill>
                <a:latin typeface="メイリオ" panose="020B0604030504040204" pitchFamily="50" charset="-128"/>
                <a:ea typeface="メイリオ" panose="020B0604030504040204" pitchFamily="50" charset="-128"/>
                <a:cs typeface="ＭＳ 明朝"/>
              </a:rPr>
              <a:t>ライフシーン　</a:t>
            </a:r>
            <a:r>
              <a:rPr lang="en-US" altLang="ja-JP" sz="2800" b="1" dirty="0">
                <a:solidFill>
                  <a:schemeClr val="tx1"/>
                </a:solidFill>
                <a:latin typeface="メイリオ" panose="020B0604030504040204" pitchFamily="50" charset="-128"/>
                <a:ea typeface="メイリオ" panose="020B0604030504040204" pitchFamily="50" charset="-128"/>
                <a:cs typeface="ＭＳ 明朝"/>
              </a:rPr>
              <a:t>Vol.4</a:t>
            </a:r>
          </a:p>
          <a:p>
            <a:pPr algn="ctr"/>
            <a:endParaRPr lang="en-US" altLang="ja-JP" sz="2800" b="1" dirty="0">
              <a:solidFill>
                <a:schemeClr val="tx1"/>
              </a:solidFill>
              <a:latin typeface="メイリオ" panose="020B0604030504040204" pitchFamily="50" charset="-128"/>
              <a:ea typeface="メイリオ" panose="020B0604030504040204" pitchFamily="50" charset="-128"/>
              <a:cs typeface="ＭＳ 明朝"/>
            </a:endParaRPr>
          </a:p>
          <a:p>
            <a:pPr algn="ctr"/>
            <a:endParaRPr lang="en-US" altLang="ja-JP" sz="2800" b="1" dirty="0">
              <a:solidFill>
                <a:schemeClr val="tx1"/>
              </a:solidFill>
              <a:latin typeface="メイリオ" panose="020B0604030504040204" pitchFamily="50" charset="-128"/>
              <a:ea typeface="メイリオ" panose="020B0604030504040204" pitchFamily="50" charset="-128"/>
              <a:cs typeface="ＭＳ 明朝"/>
            </a:endParaRPr>
          </a:p>
        </p:txBody>
      </p:sp>
      <p:sp>
        <p:nvSpPr>
          <p:cNvPr id="5" name="タイトル 1">
            <a:extLst>
              <a:ext uri="{FF2B5EF4-FFF2-40B4-BE49-F238E27FC236}">
                <a16:creationId xmlns:a16="http://schemas.microsoft.com/office/drawing/2014/main" id="{E5F32F85-5D38-497B-915E-6CFD2E21FD1B}"/>
              </a:ext>
            </a:extLst>
          </p:cNvPr>
          <p:cNvSpPr txBox="1">
            <a:spLocks/>
          </p:cNvSpPr>
          <p:nvPr/>
        </p:nvSpPr>
        <p:spPr>
          <a:xfrm>
            <a:off x="559840" y="4534212"/>
            <a:ext cx="8335349" cy="485589"/>
          </a:xfrm>
          <a:prstGeom prst="rect">
            <a:avLst/>
          </a:prstGeom>
          <a:noFill/>
          <a:effectLst/>
        </p:spPr>
        <p:txBody>
          <a:bodyPr/>
          <a:lstStyle>
            <a:lvl1pPr algn="l" defTabSz="914400" rtl="0" eaLnBrk="1" latinLnBrk="0" hangingPunct="1">
              <a:lnSpc>
                <a:spcPct val="100000"/>
              </a:lnSpc>
              <a:spcBef>
                <a:spcPct val="0"/>
              </a:spcBef>
              <a:buNone/>
              <a:defRPr kumimoji="1" sz="2000" b="0" i="0" kern="1200" cap="none" spc="0">
                <a:ln w="18415" cmpd="sng">
                  <a:noFill/>
                  <a:prstDash val="solid"/>
                </a:ln>
                <a:solidFill>
                  <a:schemeClr val="bg1"/>
                </a:solidFill>
                <a:effectLst/>
                <a:latin typeface="A-OTF 黎ミン Pro M"/>
                <a:ea typeface="A-OTF 黎ミン Pro M"/>
                <a:cs typeface="A-OTF 黎ミン Pro M"/>
              </a:defRPr>
            </a:lvl1pPr>
          </a:lstStyle>
          <a:p>
            <a:pPr algn="ctr"/>
            <a:r>
              <a:rPr lang="ja-JP" altLang="en-US" sz="1800" b="1" u="sng" dirty="0">
                <a:solidFill>
                  <a:srgbClr val="FF0000"/>
                </a:solidFill>
                <a:latin typeface="メイリオ" panose="020B0604030504040204" pitchFamily="50" charset="-128"/>
                <a:ea typeface="メイリオ" panose="020B0604030504040204" pitchFamily="50" charset="-128"/>
                <a:cs typeface="ＭＳ 明朝"/>
              </a:rPr>
              <a:t>チーム⑥：学びと学び方</a:t>
            </a:r>
            <a:endParaRPr lang="en-US" altLang="ja-JP" sz="1800" b="1" u="sng" dirty="0">
              <a:solidFill>
                <a:srgbClr val="FF0000"/>
              </a:solidFill>
              <a:latin typeface="メイリオ" panose="020B0604030504040204" pitchFamily="50" charset="-128"/>
              <a:ea typeface="メイリオ" panose="020B0604030504040204" pitchFamily="50" charset="-128"/>
              <a:cs typeface="ＭＳ 明朝"/>
            </a:endParaRPr>
          </a:p>
        </p:txBody>
      </p:sp>
      <p:sp>
        <p:nvSpPr>
          <p:cNvPr id="6" name="テキスト ボックス 5">
            <a:extLst>
              <a:ext uri="{FF2B5EF4-FFF2-40B4-BE49-F238E27FC236}">
                <a16:creationId xmlns:a16="http://schemas.microsoft.com/office/drawing/2014/main" id="{E2DC4FA8-D158-4DC8-B0BD-1D5F7E8CBCE0}"/>
              </a:ext>
            </a:extLst>
          </p:cNvPr>
          <p:cNvSpPr txBox="1"/>
          <p:nvPr/>
        </p:nvSpPr>
        <p:spPr>
          <a:xfrm>
            <a:off x="2907206" y="5019801"/>
            <a:ext cx="3877985" cy="646331"/>
          </a:xfrm>
          <a:prstGeom prst="rect">
            <a:avLst/>
          </a:prstGeom>
          <a:noFill/>
        </p:spPr>
        <p:txBody>
          <a:bodyPr wrap="none" rtlCol="0">
            <a:spAutoFit/>
          </a:bodyPr>
          <a:lstStyle/>
          <a:p>
            <a:pPr algn="ctr"/>
            <a:r>
              <a:rPr kumimoji="1" lang="ja-JP" altLang="en-US" sz="1800" dirty="0"/>
              <a:t>座長：安藤章（株式会社日建設計）</a:t>
            </a:r>
            <a:endParaRPr kumimoji="1" lang="en-US" altLang="ja-JP" sz="1800" dirty="0"/>
          </a:p>
          <a:p>
            <a:pPr algn="ctr"/>
            <a:r>
              <a:rPr kumimoji="1" lang="ja-JP" altLang="en-US" sz="1800" dirty="0"/>
              <a:t>担当教員：十代田朗</a:t>
            </a:r>
            <a:endParaRPr kumimoji="1" lang="ja-JP" altLang="en-US" dirty="0"/>
          </a:p>
        </p:txBody>
      </p:sp>
      <p:sp>
        <p:nvSpPr>
          <p:cNvPr id="7" name="テキスト ボックス 6">
            <a:extLst>
              <a:ext uri="{FF2B5EF4-FFF2-40B4-BE49-F238E27FC236}">
                <a16:creationId xmlns:a16="http://schemas.microsoft.com/office/drawing/2014/main" id="{00078B19-1F8C-44E0-B3D6-7F048D0A5230}"/>
              </a:ext>
            </a:extLst>
          </p:cNvPr>
          <p:cNvSpPr txBox="1"/>
          <p:nvPr/>
        </p:nvSpPr>
        <p:spPr>
          <a:xfrm>
            <a:off x="3098850" y="6009912"/>
            <a:ext cx="5467435" cy="584775"/>
          </a:xfrm>
          <a:prstGeom prst="rect">
            <a:avLst/>
          </a:prstGeom>
          <a:noFill/>
        </p:spPr>
        <p:txBody>
          <a:bodyPr wrap="square" rtlCol="0">
            <a:spAutoFit/>
          </a:bodyPr>
          <a:lstStyle/>
          <a:p>
            <a:pPr algn="r"/>
            <a:r>
              <a:rPr kumimoji="1" lang="en-US" altLang="ja-JP" sz="1600" dirty="0"/>
              <a:t>2021</a:t>
            </a:r>
            <a:r>
              <a:rPr kumimoji="1" lang="ja-JP" altLang="en-US" sz="1600" dirty="0"/>
              <a:t>年</a:t>
            </a:r>
            <a:r>
              <a:rPr kumimoji="1" lang="en-US" altLang="ja-JP" sz="1600" dirty="0"/>
              <a:t>7</a:t>
            </a:r>
            <a:r>
              <a:rPr kumimoji="1" lang="ja-JP" altLang="en-US" sz="1600" dirty="0"/>
              <a:t>月</a:t>
            </a:r>
            <a:r>
              <a:rPr kumimoji="1" lang="en-US" altLang="ja-JP" sz="1600" dirty="0"/>
              <a:t>7</a:t>
            </a:r>
            <a:r>
              <a:rPr kumimoji="1" lang="ja-JP" altLang="en-US" sz="1600" dirty="0"/>
              <a:t>日</a:t>
            </a:r>
            <a:endParaRPr kumimoji="1" lang="en-US" altLang="ja-JP" sz="1600" dirty="0"/>
          </a:p>
          <a:p>
            <a:pPr algn="r"/>
            <a:r>
              <a:rPr kumimoji="1" lang="ja-JP" altLang="en-US" sz="1600" dirty="0"/>
              <a:t>資料作成：坂村圭</a:t>
            </a:r>
          </a:p>
        </p:txBody>
      </p:sp>
    </p:spTree>
    <p:extLst>
      <p:ext uri="{BB962C8B-B14F-4D97-AF65-F5344CB8AC3E}">
        <p14:creationId xmlns:p14="http://schemas.microsoft.com/office/powerpoint/2010/main" val="23314202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355598" y="396241"/>
            <a:ext cx="6886933"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中間発表のふり返り（担当教員からのフィードバック）</a:t>
            </a:r>
            <a:endParaRPr lang="en-US" altLang="ja-JP" sz="2000" dirty="0">
              <a:solidFill>
                <a:schemeClr val="tx1">
                  <a:lumMod val="75000"/>
                  <a:lumOff val="25000"/>
                </a:schemeClr>
              </a:solidFill>
            </a:endParaRPr>
          </a:p>
        </p:txBody>
      </p:sp>
      <p:sp>
        <p:nvSpPr>
          <p:cNvPr id="5" name="タイトル 1">
            <a:extLst>
              <a:ext uri="{FF2B5EF4-FFF2-40B4-BE49-F238E27FC236}">
                <a16:creationId xmlns:a16="http://schemas.microsoft.com/office/drawing/2014/main" id="{417D4F55-FCEA-46CE-9B8F-DC12ACBDFB30}"/>
              </a:ext>
            </a:extLst>
          </p:cNvPr>
          <p:cNvSpPr txBox="1">
            <a:spLocks/>
          </p:cNvSpPr>
          <p:nvPr/>
        </p:nvSpPr>
        <p:spPr>
          <a:xfrm>
            <a:off x="355598" y="1065864"/>
            <a:ext cx="8552232" cy="5630053"/>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ja-JP" altLang="en-US" sz="1100" u="sng" dirty="0">
                <a:solidFill>
                  <a:schemeClr val="tx1">
                    <a:lumMod val="75000"/>
                    <a:lumOff val="25000"/>
                  </a:schemeClr>
                </a:solidFill>
              </a:rPr>
              <a:t>野原先生：</a:t>
            </a:r>
            <a:endParaRPr lang="en-US" altLang="ja-JP" sz="1100" u="sng" dirty="0">
              <a:solidFill>
                <a:schemeClr val="tx1">
                  <a:lumMod val="75000"/>
                  <a:lumOff val="25000"/>
                </a:schemeClr>
              </a:solidFill>
            </a:endParaRPr>
          </a:p>
          <a:p>
            <a:pPr>
              <a:lnSpc>
                <a:spcPct val="100000"/>
              </a:lnSpc>
            </a:pPr>
            <a:r>
              <a:rPr lang="en-US" altLang="ja-JP" sz="1100" b="0" dirty="0">
                <a:solidFill>
                  <a:schemeClr val="tx1">
                    <a:lumMod val="75000"/>
                    <a:lumOff val="25000"/>
                  </a:schemeClr>
                </a:solidFill>
              </a:rPr>
              <a:t>Learning </a:t>
            </a:r>
            <a:r>
              <a:rPr lang="ja-JP" altLang="en-US" sz="1100" b="0" dirty="0">
                <a:solidFill>
                  <a:schemeClr val="tx1">
                    <a:lumMod val="75000"/>
                    <a:lumOff val="25000"/>
                  </a:schemeClr>
                </a:solidFill>
              </a:rPr>
              <a:t>と一見無目的にみえる？ インフラの話がおもしろいです。地域がキャンパス化するのはとてもワクワクします。（</a:t>
            </a:r>
            <a:r>
              <a:rPr lang="en-US" altLang="ja-JP" sz="1100" b="0" dirty="0">
                <a:solidFill>
                  <a:schemeClr val="tx1">
                    <a:lumMod val="75000"/>
                    <a:lumOff val="25000"/>
                  </a:schemeClr>
                </a:solidFill>
              </a:rPr>
              <a:t>Apple</a:t>
            </a:r>
            <a:r>
              <a:rPr lang="ja-JP" altLang="en-US" sz="1100" b="0" dirty="0">
                <a:solidFill>
                  <a:schemeClr val="tx1">
                    <a:lumMod val="75000"/>
                    <a:lumOff val="25000"/>
                  </a:schemeClr>
                </a:solidFill>
              </a:rPr>
              <a:t>のような例でも多様な学びがある）</a:t>
            </a:r>
            <a:endParaRPr lang="en-US" altLang="ja-JP" sz="1100" b="0" dirty="0">
              <a:solidFill>
                <a:schemeClr val="tx1">
                  <a:lumMod val="75000"/>
                  <a:lumOff val="25000"/>
                </a:schemeClr>
              </a:solidFill>
            </a:endParaRPr>
          </a:p>
          <a:p>
            <a:pPr>
              <a:lnSpc>
                <a:spcPct val="100000"/>
              </a:lnSpc>
            </a:pPr>
            <a:endParaRPr lang="en-US" altLang="ja-JP" sz="1100" b="0"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真野先生：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a:t>
            </a:r>
            <a:r>
              <a:rPr lang="en-US" altLang="ja-JP" sz="1100" b="0" dirty="0">
                <a:solidFill>
                  <a:schemeClr val="tx1">
                    <a:lumMod val="75000"/>
                    <a:lumOff val="25000"/>
                  </a:schemeClr>
                </a:solidFill>
              </a:rPr>
              <a:t>100</a:t>
            </a:r>
            <a:r>
              <a:rPr lang="ja-JP" altLang="en-US" sz="1100" b="0" dirty="0">
                <a:solidFill>
                  <a:schemeClr val="tx1">
                    <a:lumMod val="75000"/>
                    <a:lumOff val="25000"/>
                  </a:schemeClr>
                </a:solidFill>
              </a:rPr>
              <a:t>年時代の豊かな学び」に関して、かつては「悟り」は、時間をかけて修行した結果や、歳を重ねることから気づく普遍的な知のことを指していましたが、「さとり世代」で用いられる「悟り」は若くして早々に諦めたり、早めに見切りをつけることを指すようになっています。</a:t>
            </a:r>
          </a:p>
          <a:p>
            <a:pPr>
              <a:lnSpc>
                <a:spcPct val="100000"/>
              </a:lnSpc>
            </a:pPr>
            <a:r>
              <a:rPr lang="ja-JP" altLang="en-US" sz="1100" b="0" dirty="0">
                <a:solidFill>
                  <a:schemeClr val="tx1">
                    <a:lumMod val="75000"/>
                    <a:lumOff val="25000"/>
                  </a:schemeClr>
                </a:solidFill>
              </a:rPr>
              <a:t>・つまり、若い時代の学びと高齢者の学びがこれまでのようなモデルではなく、逆転することもあり得るのではないかと思ったりもします。今の若い世代の自由な、かつものすごく俯瞰的な視点があるのかもしれないし、歳をとってからも短期集中的に色々なことを欲張って吸収していくこともできる。そんな入れ替わりや混在が、都市やインフラにどういう影響を及ぼすのかなど、想像が広がります。</a:t>
            </a:r>
            <a:endParaRPr lang="en-US" altLang="ja-JP" sz="1100" b="0" dirty="0">
              <a:solidFill>
                <a:schemeClr val="tx1">
                  <a:lumMod val="75000"/>
                  <a:lumOff val="25000"/>
                </a:schemeClr>
              </a:solidFill>
            </a:endParaRPr>
          </a:p>
          <a:p>
            <a:pPr>
              <a:lnSpc>
                <a:spcPct val="100000"/>
              </a:lnSpc>
            </a:pPr>
            <a:endParaRPr lang="en-US" altLang="ja-JP" sz="1100" u="sng"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浅輪先生：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ご発表をいただきありがとうございました。知行楽の考え方は、まさにぴったりですね。まちがキャンパスで、多目的・無目的空間が有益であること、また自己実現の場が多くあることなど、ぜひ具体のイメージにつながれば面白いと感じました。お話のあったビジネスモデル（スキーム）として提案することも面白いと思いますが、他のチームにも関係する部分だなと思いました。座長会議などで話題に出していただいても良いかもしれませんね。</a:t>
            </a:r>
            <a:endParaRPr lang="en-US" altLang="ja-JP" sz="1100" b="0" dirty="0">
              <a:solidFill>
                <a:schemeClr val="tx1">
                  <a:lumMod val="75000"/>
                  <a:lumOff val="25000"/>
                </a:schemeClr>
              </a:solidFill>
            </a:endParaRPr>
          </a:p>
          <a:p>
            <a:pPr>
              <a:lnSpc>
                <a:spcPct val="100000"/>
              </a:lnSpc>
            </a:pPr>
            <a:endParaRPr lang="en-US" altLang="ja-JP" sz="1100" b="0"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室町先生：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知好楽など興味深い考え方をどうもありがとうございました。</a:t>
            </a:r>
            <a:r>
              <a:rPr lang="en-US" altLang="ja-JP" sz="1100" b="0" dirty="0">
                <a:solidFill>
                  <a:schemeClr val="tx1">
                    <a:lumMod val="75000"/>
                    <a:lumOff val="25000"/>
                  </a:schemeClr>
                </a:solidFill>
              </a:rPr>
              <a:t>TED</a:t>
            </a:r>
            <a:r>
              <a:rPr lang="ja-JP" altLang="en-US" sz="1100" b="0" dirty="0">
                <a:solidFill>
                  <a:schemeClr val="tx1">
                    <a:lumMod val="75000"/>
                    <a:lumOff val="25000"/>
                  </a:schemeClr>
                </a:solidFill>
              </a:rPr>
              <a:t>など学び素材の</a:t>
            </a:r>
            <a:r>
              <a:rPr lang="en-US" altLang="ja-JP" sz="1100" b="0" dirty="0">
                <a:solidFill>
                  <a:schemeClr val="tx1">
                    <a:lumMod val="75000"/>
                    <a:lumOff val="25000"/>
                  </a:schemeClr>
                </a:solidFill>
              </a:rPr>
              <a:t>WEB</a:t>
            </a:r>
            <a:r>
              <a:rPr lang="ja-JP" altLang="en-US" sz="1100" b="0" dirty="0">
                <a:solidFill>
                  <a:schemeClr val="tx1">
                    <a:lumMod val="75000"/>
                    <a:lumOff val="25000"/>
                  </a:schemeClr>
                </a:solidFill>
              </a:rPr>
              <a:t>提供は将来も進むと考えられますが、対価を求めることは難しいように思います。中には料理教室と料理素材のように素材売買を通じて対価を得る手段が存在するケースもあるでしょうが、多くは対価が得られない、公共財化するように思われます。非常に興味深いところです。</a:t>
            </a:r>
            <a:endParaRPr lang="en-US" altLang="ja-JP" sz="1100" b="0" dirty="0">
              <a:solidFill>
                <a:schemeClr val="tx1">
                  <a:lumMod val="75000"/>
                  <a:lumOff val="25000"/>
                </a:schemeClr>
              </a:solidFill>
            </a:endParaRPr>
          </a:p>
          <a:p>
            <a:pPr>
              <a:lnSpc>
                <a:spcPct val="100000"/>
              </a:lnSpc>
            </a:pPr>
            <a:endParaRPr lang="en-US" altLang="ja-JP" sz="1100" u="sng"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十代田先生：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・参加したチームなので、特段コメントはない。</a:t>
            </a:r>
          </a:p>
          <a:p>
            <a:pPr>
              <a:lnSpc>
                <a:spcPct val="100000"/>
              </a:lnSpc>
            </a:pPr>
            <a:r>
              <a:rPr lang="ja-JP" altLang="en-US" sz="1100" b="0" dirty="0">
                <a:solidFill>
                  <a:schemeClr val="tx1">
                    <a:lumMod val="75000"/>
                    <a:lumOff val="25000"/>
                  </a:schemeClr>
                </a:solidFill>
              </a:rPr>
              <a:t>・他チームのアウトプットを活かしていきたい。</a:t>
            </a:r>
          </a:p>
          <a:p>
            <a:pPr>
              <a:lnSpc>
                <a:spcPct val="100000"/>
              </a:lnSpc>
            </a:pPr>
            <a:r>
              <a:rPr lang="ja-JP" altLang="en-US" sz="1100" b="0" dirty="0">
                <a:solidFill>
                  <a:schemeClr val="tx1">
                    <a:lumMod val="75000"/>
                    <a:lumOff val="25000"/>
                  </a:schemeClr>
                </a:solidFill>
              </a:rPr>
              <a:t>・場と機会に落として話を進めるか？</a:t>
            </a:r>
            <a:endParaRPr lang="en-US" altLang="ja-JP" sz="1100" b="0" dirty="0">
              <a:solidFill>
                <a:schemeClr val="tx1">
                  <a:lumMod val="75000"/>
                  <a:lumOff val="25000"/>
                </a:schemeClr>
              </a:solidFill>
            </a:endParaRPr>
          </a:p>
        </p:txBody>
      </p:sp>
    </p:spTree>
    <p:extLst>
      <p:ext uri="{BB962C8B-B14F-4D97-AF65-F5344CB8AC3E}">
        <p14:creationId xmlns:p14="http://schemas.microsoft.com/office/powerpoint/2010/main" val="155631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3117918"/>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人生１００年時代の学びと学び方を創出する都市・インフラとは？</a:t>
            </a:r>
          </a:p>
        </p:txBody>
      </p:sp>
      <p:cxnSp>
        <p:nvCxnSpPr>
          <p:cNvPr id="17" name="直線コネクタ 16">
            <a:extLst>
              <a:ext uri="{FF2B5EF4-FFF2-40B4-BE49-F238E27FC236}">
                <a16:creationId xmlns:a16="http://schemas.microsoft.com/office/drawing/2014/main" id="{7F812413-DFD9-402F-8FF7-17B2B24271AB}"/>
              </a:ext>
            </a:extLst>
          </p:cNvPr>
          <p:cNvCxnSpPr>
            <a:cxnSpLocks/>
          </p:cNvCxnSpPr>
          <p:nvPr/>
        </p:nvCxnSpPr>
        <p:spPr>
          <a:xfrm>
            <a:off x="355599" y="2986150"/>
            <a:ext cx="6105713"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8" name="タイトル 1">
            <a:extLst>
              <a:ext uri="{FF2B5EF4-FFF2-40B4-BE49-F238E27FC236}">
                <a16:creationId xmlns:a16="http://schemas.microsoft.com/office/drawing/2014/main" id="{1120E675-BD4F-4420-9C7A-172F31544F10}"/>
              </a:ext>
            </a:extLst>
          </p:cNvPr>
          <p:cNvSpPr txBox="1">
            <a:spLocks/>
          </p:cNvSpPr>
          <p:nvPr/>
        </p:nvSpPr>
        <p:spPr>
          <a:xfrm>
            <a:off x="255500" y="1883970"/>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人生１００年時代の学びと学び方とは？</a:t>
            </a:r>
          </a:p>
        </p:txBody>
      </p:sp>
      <p:sp>
        <p:nvSpPr>
          <p:cNvPr id="19" name="タイトル 1">
            <a:extLst>
              <a:ext uri="{FF2B5EF4-FFF2-40B4-BE49-F238E27FC236}">
                <a16:creationId xmlns:a16="http://schemas.microsoft.com/office/drawing/2014/main" id="{0DE93D05-AA98-4420-8C24-4E6B82DF5EA9}"/>
              </a:ext>
            </a:extLst>
          </p:cNvPr>
          <p:cNvSpPr txBox="1">
            <a:spLocks/>
          </p:cNvSpPr>
          <p:nvPr/>
        </p:nvSpPr>
        <p:spPr>
          <a:xfrm>
            <a:off x="255500" y="859801"/>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人生１００年時代とは？</a:t>
            </a:r>
          </a:p>
        </p:txBody>
      </p:sp>
      <p:cxnSp>
        <p:nvCxnSpPr>
          <p:cNvPr id="20" name="直線矢印コネクタ 19">
            <a:extLst>
              <a:ext uri="{FF2B5EF4-FFF2-40B4-BE49-F238E27FC236}">
                <a16:creationId xmlns:a16="http://schemas.microsoft.com/office/drawing/2014/main" id="{D4C833E5-9780-4F1C-A01D-89EDE754413E}"/>
              </a:ext>
            </a:extLst>
          </p:cNvPr>
          <p:cNvCxnSpPr>
            <a:cxnSpLocks/>
          </p:cNvCxnSpPr>
          <p:nvPr/>
        </p:nvCxnSpPr>
        <p:spPr>
          <a:xfrm flipV="1">
            <a:off x="3112995" y="2505360"/>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A4B68B0-D256-4A3D-98C1-940EF8E41C56}"/>
              </a:ext>
            </a:extLst>
          </p:cNvPr>
          <p:cNvCxnSpPr>
            <a:cxnSpLocks/>
          </p:cNvCxnSpPr>
          <p:nvPr/>
        </p:nvCxnSpPr>
        <p:spPr>
          <a:xfrm>
            <a:off x="416110" y="1941760"/>
            <a:ext cx="1769037"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A1EB6826-FCD1-4F37-B60D-0F4936C4E4CF}"/>
              </a:ext>
            </a:extLst>
          </p:cNvPr>
          <p:cNvCxnSpPr>
            <a:cxnSpLocks/>
          </p:cNvCxnSpPr>
          <p:nvPr/>
        </p:nvCxnSpPr>
        <p:spPr>
          <a:xfrm flipV="1">
            <a:off x="1221442" y="1456972"/>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タイトル 1">
            <a:extLst>
              <a:ext uri="{FF2B5EF4-FFF2-40B4-BE49-F238E27FC236}">
                <a16:creationId xmlns:a16="http://schemas.microsoft.com/office/drawing/2014/main" id="{5427472D-E4A3-4883-A57E-D8DC738646DB}"/>
              </a:ext>
            </a:extLst>
          </p:cNvPr>
          <p:cNvSpPr txBox="1">
            <a:spLocks/>
          </p:cNvSpPr>
          <p:nvPr/>
        </p:nvSpPr>
        <p:spPr>
          <a:xfrm>
            <a:off x="4231497" y="1971861"/>
            <a:ext cx="3437964"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（過去の経験＋価値観の探索）</a:t>
            </a:r>
            <a:endParaRPr lang="en-US" altLang="ja-JP" sz="16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9AB254EE-5854-4B62-BE52-F65B6B0B2723}"/>
              </a:ext>
            </a:extLst>
          </p:cNvPr>
          <p:cNvSpPr txBox="1">
            <a:spLocks/>
          </p:cNvSpPr>
          <p:nvPr/>
        </p:nvSpPr>
        <p:spPr>
          <a:xfrm>
            <a:off x="2590800" y="943744"/>
            <a:ext cx="2680445"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（言葉の定義の探索）</a:t>
            </a:r>
            <a:endParaRPr lang="en-US" altLang="ja-JP" sz="1600" dirty="0">
              <a:solidFill>
                <a:schemeClr val="tx1">
                  <a:lumMod val="75000"/>
                  <a:lumOff val="25000"/>
                </a:schemeClr>
              </a:solidFill>
            </a:endParaRPr>
          </a:p>
        </p:txBody>
      </p:sp>
      <p:cxnSp>
        <p:nvCxnSpPr>
          <p:cNvPr id="11" name="直線矢印コネクタ 10">
            <a:extLst>
              <a:ext uri="{FF2B5EF4-FFF2-40B4-BE49-F238E27FC236}">
                <a16:creationId xmlns:a16="http://schemas.microsoft.com/office/drawing/2014/main" id="{71B6D654-A2A2-4CF2-A19A-C75C2C73C04E}"/>
              </a:ext>
            </a:extLst>
          </p:cNvPr>
          <p:cNvCxnSpPr>
            <a:cxnSpLocks/>
          </p:cNvCxnSpPr>
          <p:nvPr/>
        </p:nvCxnSpPr>
        <p:spPr>
          <a:xfrm>
            <a:off x="4572000" y="3837552"/>
            <a:ext cx="0" cy="458776"/>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タイトル 1">
            <a:extLst>
              <a:ext uri="{FF2B5EF4-FFF2-40B4-BE49-F238E27FC236}">
                <a16:creationId xmlns:a16="http://schemas.microsoft.com/office/drawing/2014/main" id="{270662D2-F2BE-4F7F-A620-C6DE459A3DF6}"/>
              </a:ext>
            </a:extLst>
          </p:cNvPr>
          <p:cNvSpPr txBox="1">
            <a:spLocks/>
          </p:cNvSpPr>
          <p:nvPr/>
        </p:nvSpPr>
        <p:spPr>
          <a:xfrm>
            <a:off x="255500" y="4487281"/>
            <a:ext cx="8666626"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(1) </a:t>
            </a:r>
            <a:r>
              <a:rPr lang="ja-JP" altLang="en-US" sz="1400" dirty="0">
                <a:solidFill>
                  <a:schemeClr val="tx1">
                    <a:lumMod val="75000"/>
                    <a:lumOff val="25000"/>
                  </a:schemeClr>
                </a:solidFill>
              </a:rPr>
              <a:t>人生を楽しくする臨場感のある学びを創出する都市・インフラとは？</a:t>
            </a:r>
          </a:p>
        </p:txBody>
      </p:sp>
      <p:sp>
        <p:nvSpPr>
          <p:cNvPr id="13" name="タイトル 1">
            <a:extLst>
              <a:ext uri="{FF2B5EF4-FFF2-40B4-BE49-F238E27FC236}">
                <a16:creationId xmlns:a16="http://schemas.microsoft.com/office/drawing/2014/main" id="{D49975B3-5607-4551-B80A-E5D735608C8C}"/>
              </a:ext>
            </a:extLst>
          </p:cNvPr>
          <p:cNvSpPr txBox="1">
            <a:spLocks/>
          </p:cNvSpPr>
          <p:nvPr/>
        </p:nvSpPr>
        <p:spPr>
          <a:xfrm>
            <a:off x="4501406" y="3804174"/>
            <a:ext cx="1828800"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（問いの分割）</a:t>
            </a:r>
            <a:endParaRPr lang="en-US" altLang="ja-JP" sz="1600" dirty="0">
              <a:solidFill>
                <a:schemeClr val="tx1">
                  <a:lumMod val="75000"/>
                  <a:lumOff val="25000"/>
                </a:schemeClr>
              </a:solidFill>
            </a:endParaRPr>
          </a:p>
        </p:txBody>
      </p:sp>
      <p:sp>
        <p:nvSpPr>
          <p:cNvPr id="14" name="タイトル 1">
            <a:extLst>
              <a:ext uri="{FF2B5EF4-FFF2-40B4-BE49-F238E27FC236}">
                <a16:creationId xmlns:a16="http://schemas.microsoft.com/office/drawing/2014/main" id="{AA3ED7BF-79A9-4C2E-B77E-D0A57637B6CD}"/>
              </a:ext>
            </a:extLst>
          </p:cNvPr>
          <p:cNvSpPr txBox="1">
            <a:spLocks/>
          </p:cNvSpPr>
          <p:nvPr/>
        </p:nvSpPr>
        <p:spPr>
          <a:xfrm>
            <a:off x="255500" y="5120075"/>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(2) </a:t>
            </a:r>
            <a:r>
              <a:rPr lang="ja-JP" altLang="en-US" sz="1400" dirty="0">
                <a:solidFill>
                  <a:schemeClr val="tx1">
                    <a:lumMod val="75000"/>
                    <a:lumOff val="25000"/>
                  </a:schemeClr>
                </a:solidFill>
              </a:rPr>
              <a:t>学び・教えるのサイクルを創出するお金の稼げる学びの都市・インフラとは？</a:t>
            </a:r>
          </a:p>
        </p:txBody>
      </p:sp>
      <p:sp>
        <p:nvSpPr>
          <p:cNvPr id="15" name="タイトル 1">
            <a:extLst>
              <a:ext uri="{FF2B5EF4-FFF2-40B4-BE49-F238E27FC236}">
                <a16:creationId xmlns:a16="http://schemas.microsoft.com/office/drawing/2014/main" id="{372FADFB-22E0-4F25-98DF-D9D3E8F34E27}"/>
              </a:ext>
            </a:extLst>
          </p:cNvPr>
          <p:cNvSpPr txBox="1">
            <a:spLocks/>
          </p:cNvSpPr>
          <p:nvPr/>
        </p:nvSpPr>
        <p:spPr>
          <a:xfrm>
            <a:off x="255500" y="5768810"/>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(3)</a:t>
            </a:r>
            <a:endParaRPr lang="ja-JP" altLang="en-US" sz="1400" dirty="0">
              <a:solidFill>
                <a:schemeClr val="tx1">
                  <a:lumMod val="75000"/>
                  <a:lumOff val="25000"/>
                </a:schemeClr>
              </a:solidFill>
            </a:endParaRPr>
          </a:p>
        </p:txBody>
      </p:sp>
    </p:spTree>
    <p:extLst>
      <p:ext uri="{BB962C8B-B14F-4D97-AF65-F5344CB8AC3E}">
        <p14:creationId xmlns:p14="http://schemas.microsoft.com/office/powerpoint/2010/main" val="130810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3117918"/>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人生１００年時代の学びと学び方を創出する都市・インフラとは？</a:t>
            </a:r>
          </a:p>
        </p:txBody>
      </p:sp>
      <p:cxnSp>
        <p:nvCxnSpPr>
          <p:cNvPr id="17" name="直線コネクタ 16">
            <a:extLst>
              <a:ext uri="{FF2B5EF4-FFF2-40B4-BE49-F238E27FC236}">
                <a16:creationId xmlns:a16="http://schemas.microsoft.com/office/drawing/2014/main" id="{7F812413-DFD9-402F-8FF7-17B2B24271AB}"/>
              </a:ext>
            </a:extLst>
          </p:cNvPr>
          <p:cNvCxnSpPr>
            <a:cxnSpLocks/>
          </p:cNvCxnSpPr>
          <p:nvPr/>
        </p:nvCxnSpPr>
        <p:spPr>
          <a:xfrm>
            <a:off x="355599" y="2986150"/>
            <a:ext cx="6105713"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8" name="タイトル 1">
            <a:extLst>
              <a:ext uri="{FF2B5EF4-FFF2-40B4-BE49-F238E27FC236}">
                <a16:creationId xmlns:a16="http://schemas.microsoft.com/office/drawing/2014/main" id="{1120E675-BD4F-4420-9C7A-172F31544F10}"/>
              </a:ext>
            </a:extLst>
          </p:cNvPr>
          <p:cNvSpPr txBox="1">
            <a:spLocks/>
          </p:cNvSpPr>
          <p:nvPr/>
        </p:nvSpPr>
        <p:spPr>
          <a:xfrm>
            <a:off x="255500" y="1883970"/>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人生１００年時代の学びと学び方とは？</a:t>
            </a:r>
          </a:p>
        </p:txBody>
      </p:sp>
      <p:sp>
        <p:nvSpPr>
          <p:cNvPr id="19" name="タイトル 1">
            <a:extLst>
              <a:ext uri="{FF2B5EF4-FFF2-40B4-BE49-F238E27FC236}">
                <a16:creationId xmlns:a16="http://schemas.microsoft.com/office/drawing/2014/main" id="{0DE93D05-AA98-4420-8C24-4E6B82DF5EA9}"/>
              </a:ext>
            </a:extLst>
          </p:cNvPr>
          <p:cNvSpPr txBox="1">
            <a:spLocks/>
          </p:cNvSpPr>
          <p:nvPr/>
        </p:nvSpPr>
        <p:spPr>
          <a:xfrm>
            <a:off x="255500" y="859801"/>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人生１００年時代とは？</a:t>
            </a:r>
          </a:p>
        </p:txBody>
      </p:sp>
      <p:cxnSp>
        <p:nvCxnSpPr>
          <p:cNvPr id="20" name="直線矢印コネクタ 19">
            <a:extLst>
              <a:ext uri="{FF2B5EF4-FFF2-40B4-BE49-F238E27FC236}">
                <a16:creationId xmlns:a16="http://schemas.microsoft.com/office/drawing/2014/main" id="{D4C833E5-9780-4F1C-A01D-89EDE754413E}"/>
              </a:ext>
            </a:extLst>
          </p:cNvPr>
          <p:cNvCxnSpPr>
            <a:cxnSpLocks/>
          </p:cNvCxnSpPr>
          <p:nvPr/>
        </p:nvCxnSpPr>
        <p:spPr>
          <a:xfrm flipV="1">
            <a:off x="3112995" y="2505360"/>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A4B68B0-D256-4A3D-98C1-940EF8E41C56}"/>
              </a:ext>
            </a:extLst>
          </p:cNvPr>
          <p:cNvCxnSpPr>
            <a:cxnSpLocks/>
          </p:cNvCxnSpPr>
          <p:nvPr/>
        </p:nvCxnSpPr>
        <p:spPr>
          <a:xfrm>
            <a:off x="416110" y="1941760"/>
            <a:ext cx="1769037"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A1EB6826-FCD1-4F37-B60D-0F4936C4E4CF}"/>
              </a:ext>
            </a:extLst>
          </p:cNvPr>
          <p:cNvCxnSpPr>
            <a:cxnSpLocks/>
          </p:cNvCxnSpPr>
          <p:nvPr/>
        </p:nvCxnSpPr>
        <p:spPr>
          <a:xfrm flipV="1">
            <a:off x="1221442" y="1456972"/>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タイトル 1">
            <a:extLst>
              <a:ext uri="{FF2B5EF4-FFF2-40B4-BE49-F238E27FC236}">
                <a16:creationId xmlns:a16="http://schemas.microsoft.com/office/drawing/2014/main" id="{5427472D-E4A3-4883-A57E-D8DC738646DB}"/>
              </a:ext>
            </a:extLst>
          </p:cNvPr>
          <p:cNvSpPr txBox="1">
            <a:spLocks/>
          </p:cNvSpPr>
          <p:nvPr/>
        </p:nvSpPr>
        <p:spPr>
          <a:xfrm>
            <a:off x="4231497" y="1971861"/>
            <a:ext cx="3437964"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（過去の経験＋価値観の探索）</a:t>
            </a:r>
            <a:endParaRPr lang="en-US" altLang="ja-JP" sz="16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9AB254EE-5854-4B62-BE52-F65B6B0B2723}"/>
              </a:ext>
            </a:extLst>
          </p:cNvPr>
          <p:cNvSpPr txBox="1">
            <a:spLocks/>
          </p:cNvSpPr>
          <p:nvPr/>
        </p:nvSpPr>
        <p:spPr>
          <a:xfrm>
            <a:off x="2590800" y="943744"/>
            <a:ext cx="2680445"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（言葉の定義の探索）</a:t>
            </a:r>
            <a:endParaRPr lang="en-US" altLang="ja-JP" sz="1600" dirty="0">
              <a:solidFill>
                <a:schemeClr val="tx1">
                  <a:lumMod val="75000"/>
                  <a:lumOff val="25000"/>
                </a:schemeClr>
              </a:solidFill>
            </a:endParaRPr>
          </a:p>
        </p:txBody>
      </p:sp>
      <p:sp>
        <p:nvSpPr>
          <p:cNvPr id="15" name="正方形/長方形 14">
            <a:extLst>
              <a:ext uri="{FF2B5EF4-FFF2-40B4-BE49-F238E27FC236}">
                <a16:creationId xmlns:a16="http://schemas.microsoft.com/office/drawing/2014/main" id="{A1F12029-D853-4D7B-8E54-26FFAAC09095}"/>
              </a:ext>
            </a:extLst>
          </p:cNvPr>
          <p:cNvSpPr/>
          <p:nvPr/>
        </p:nvSpPr>
        <p:spPr>
          <a:xfrm>
            <a:off x="6098241" y="4494668"/>
            <a:ext cx="2958352" cy="1284817"/>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BCCC3D21-C4ED-4AD5-81B2-9DA6FF6B7C4C}"/>
              </a:ext>
            </a:extLst>
          </p:cNvPr>
          <p:cNvSpPr txBox="1">
            <a:spLocks/>
          </p:cNvSpPr>
          <p:nvPr/>
        </p:nvSpPr>
        <p:spPr>
          <a:xfrm>
            <a:off x="6250220" y="4787558"/>
            <a:ext cx="2893780" cy="991927"/>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2800"/>
              </a:lnSpc>
            </a:pPr>
            <a:r>
              <a:rPr lang="ja-JP" altLang="en-US" sz="1800" dirty="0">
                <a:solidFill>
                  <a:schemeClr val="tx1">
                    <a:lumMod val="75000"/>
                    <a:lumOff val="25000"/>
                  </a:schemeClr>
                </a:solidFill>
              </a:rPr>
              <a:t>広場、カフェ、</a:t>
            </a:r>
            <a:r>
              <a:rPr lang="en-US" altLang="ja-JP" sz="1800" dirty="0">
                <a:solidFill>
                  <a:schemeClr val="tx1">
                    <a:lumMod val="75000"/>
                    <a:lumOff val="25000"/>
                  </a:schemeClr>
                </a:solidFill>
              </a:rPr>
              <a:t>SNS</a:t>
            </a:r>
            <a:r>
              <a:rPr lang="ja-JP" altLang="en-US" sz="1800" dirty="0">
                <a:solidFill>
                  <a:schemeClr val="tx1">
                    <a:lumMod val="75000"/>
                    <a:lumOff val="25000"/>
                  </a:schemeClr>
                </a:solidFill>
              </a:rPr>
              <a:t>、</a:t>
            </a:r>
            <a:endParaRPr lang="en-US" altLang="ja-JP" sz="1800" dirty="0">
              <a:solidFill>
                <a:schemeClr val="tx1">
                  <a:lumMod val="75000"/>
                  <a:lumOff val="25000"/>
                </a:schemeClr>
              </a:solidFill>
            </a:endParaRPr>
          </a:p>
          <a:p>
            <a:pPr>
              <a:lnSpc>
                <a:spcPts val="2800"/>
              </a:lnSpc>
            </a:pPr>
            <a:r>
              <a:rPr lang="en-US" altLang="ja-JP" sz="1800" dirty="0">
                <a:solidFill>
                  <a:schemeClr val="tx1">
                    <a:lumMod val="75000"/>
                    <a:lumOff val="25000"/>
                  </a:schemeClr>
                </a:solidFill>
              </a:rPr>
              <a:t>20</a:t>
            </a:r>
            <a:r>
              <a:rPr lang="ja-JP" altLang="en-US" sz="1800" dirty="0">
                <a:solidFill>
                  <a:schemeClr val="tx1">
                    <a:lumMod val="75000"/>
                    <a:lumOff val="25000"/>
                  </a:schemeClr>
                </a:solidFill>
              </a:rPr>
              <a:t>代にとっての住居など</a:t>
            </a:r>
          </a:p>
        </p:txBody>
      </p:sp>
      <p:cxnSp>
        <p:nvCxnSpPr>
          <p:cNvPr id="21" name="直線コネクタ 20">
            <a:extLst>
              <a:ext uri="{FF2B5EF4-FFF2-40B4-BE49-F238E27FC236}">
                <a16:creationId xmlns:a16="http://schemas.microsoft.com/office/drawing/2014/main" id="{C9A35392-5647-4106-87E4-CEDB8461DE20}"/>
              </a:ext>
            </a:extLst>
          </p:cNvPr>
          <p:cNvCxnSpPr/>
          <p:nvPr/>
        </p:nvCxnSpPr>
        <p:spPr>
          <a:xfrm>
            <a:off x="6521823" y="3855726"/>
            <a:ext cx="2091018"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790A6C31-7D2A-444F-98FD-C86F8F858B86}"/>
              </a:ext>
            </a:extLst>
          </p:cNvPr>
          <p:cNvCxnSpPr>
            <a:cxnSpLocks/>
          </p:cNvCxnSpPr>
          <p:nvPr/>
        </p:nvCxnSpPr>
        <p:spPr>
          <a:xfrm>
            <a:off x="7523629" y="3992189"/>
            <a:ext cx="0" cy="458776"/>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タイトル 1">
            <a:extLst>
              <a:ext uri="{FF2B5EF4-FFF2-40B4-BE49-F238E27FC236}">
                <a16:creationId xmlns:a16="http://schemas.microsoft.com/office/drawing/2014/main" id="{29707296-BFF6-4078-978C-0955AD20725F}"/>
              </a:ext>
            </a:extLst>
          </p:cNvPr>
          <p:cNvSpPr txBox="1">
            <a:spLocks/>
          </p:cNvSpPr>
          <p:nvPr/>
        </p:nvSpPr>
        <p:spPr>
          <a:xfrm>
            <a:off x="6098241" y="4494668"/>
            <a:ext cx="2299448"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600" dirty="0">
                <a:solidFill>
                  <a:schemeClr val="tx1">
                    <a:lumMod val="75000"/>
                    <a:lumOff val="25000"/>
                  </a:schemeClr>
                </a:solidFill>
              </a:rPr>
              <a:t>（目標の制約の設定）</a:t>
            </a:r>
          </a:p>
        </p:txBody>
      </p:sp>
    </p:spTree>
    <p:extLst>
      <p:ext uri="{BB962C8B-B14F-4D97-AF65-F5344CB8AC3E}">
        <p14:creationId xmlns:p14="http://schemas.microsoft.com/office/powerpoint/2010/main" val="123040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B273D-AC9D-41E5-8274-9D0F2B791303}"/>
              </a:ext>
            </a:extLst>
          </p:cNvPr>
          <p:cNvSpPr>
            <a:spLocks noGrp="1"/>
          </p:cNvSpPr>
          <p:nvPr>
            <p:ph type="ctrTitle"/>
          </p:nvPr>
        </p:nvSpPr>
        <p:spPr>
          <a:xfrm>
            <a:off x="890480" y="2458288"/>
            <a:ext cx="7363039" cy="934197"/>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a:lnSpc>
                <a:spcPct val="150000"/>
              </a:lnSpc>
            </a:pPr>
            <a:r>
              <a:rPr lang="ja-JP" altLang="en-US" sz="2000" dirty="0">
                <a:solidFill>
                  <a:schemeClr val="tx1">
                    <a:lumMod val="75000"/>
                    <a:lumOff val="25000"/>
                  </a:schemeClr>
                </a:solidFill>
              </a:rPr>
              <a:t>人生を楽しくする臨場感のある学びを創出する</a:t>
            </a:r>
            <a:br>
              <a:rPr lang="en-US" altLang="ja-JP" sz="2000" dirty="0">
                <a:solidFill>
                  <a:schemeClr val="tx1">
                    <a:lumMod val="75000"/>
                    <a:lumOff val="25000"/>
                  </a:schemeClr>
                </a:solidFill>
              </a:rPr>
            </a:br>
            <a:r>
              <a:rPr lang="ja-JP" altLang="en-US" sz="2000" dirty="0">
                <a:solidFill>
                  <a:schemeClr val="tx1">
                    <a:lumMod val="75000"/>
                    <a:lumOff val="25000"/>
                  </a:schemeClr>
                </a:solidFill>
              </a:rPr>
              <a:t>都市・インフラとは？</a:t>
            </a:r>
            <a:endParaRPr lang="en-US" altLang="ja-JP" sz="2000" dirty="0">
              <a:solidFill>
                <a:schemeClr val="tx1">
                  <a:lumMod val="75000"/>
                  <a:lumOff val="25000"/>
                </a:schemeClr>
              </a:solidFill>
            </a:endParaRPr>
          </a:p>
        </p:txBody>
      </p:sp>
      <p:sp>
        <p:nvSpPr>
          <p:cNvPr id="3" name="字幕 2">
            <a:extLst>
              <a:ext uri="{FF2B5EF4-FFF2-40B4-BE49-F238E27FC236}">
                <a16:creationId xmlns:a16="http://schemas.microsoft.com/office/drawing/2014/main" id="{E22CE996-F7EE-4D7E-A22E-A747308EDC59}"/>
              </a:ext>
            </a:extLst>
          </p:cNvPr>
          <p:cNvSpPr>
            <a:spLocks noGrp="1"/>
          </p:cNvSpPr>
          <p:nvPr>
            <p:ph type="subTitle" idx="1"/>
          </p:nvPr>
        </p:nvSpPr>
        <p:spPr>
          <a:xfrm>
            <a:off x="2219325" y="2017728"/>
            <a:ext cx="4705350" cy="440558"/>
          </a:xfrm>
        </p:spPr>
        <p:txBody>
          <a:bodyPr>
            <a:normAutofit/>
          </a:bodyPr>
          <a:lstStyle/>
          <a:p>
            <a:pPr algn="ctr"/>
            <a:r>
              <a:rPr lang="ja-JP" altLang="en-US" sz="1600" b="1" dirty="0">
                <a:solidFill>
                  <a:schemeClr val="tx1">
                    <a:lumMod val="75000"/>
                    <a:lumOff val="25000"/>
                  </a:schemeClr>
                </a:solidFill>
              </a:rPr>
              <a:t>本日の中心的な議題（仮）</a:t>
            </a:r>
          </a:p>
        </p:txBody>
      </p:sp>
      <p:sp>
        <p:nvSpPr>
          <p:cNvPr id="4" name="コンテンツ プレースホルダー 1">
            <a:extLst>
              <a:ext uri="{FF2B5EF4-FFF2-40B4-BE49-F238E27FC236}">
                <a16:creationId xmlns:a16="http://schemas.microsoft.com/office/drawing/2014/main" id="{971DF3FA-EBE3-4485-9EDF-4902056665C8}"/>
              </a:ext>
            </a:extLst>
          </p:cNvPr>
          <p:cNvSpPr txBox="1">
            <a:spLocks/>
          </p:cNvSpPr>
          <p:nvPr/>
        </p:nvSpPr>
        <p:spPr>
          <a:xfrm>
            <a:off x="1005840" y="3659295"/>
            <a:ext cx="7132320" cy="1234301"/>
          </a:xfrm>
          <a:prstGeom prst="rect">
            <a:avLst/>
          </a:prstGeom>
          <a:solidFill>
            <a:schemeClr val="l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 人生を楽しくする自己実現のために求められる学びとは</a:t>
            </a:r>
          </a:p>
          <a:p>
            <a:pPr marL="0" indent="0">
              <a:buNone/>
            </a:pPr>
            <a:r>
              <a:rPr lang="ja-JP" altLang="en-US" sz="1400" b="1" dirty="0">
                <a:solidFill>
                  <a:schemeClr val="tx1">
                    <a:lumMod val="75000"/>
                    <a:lumOff val="25000"/>
                  </a:schemeClr>
                </a:solidFill>
              </a:rPr>
              <a:t>－ どのように学びを人生に取り入れたいか</a:t>
            </a:r>
          </a:p>
          <a:p>
            <a:pPr marL="0" indent="0">
              <a:buNone/>
            </a:pPr>
            <a:r>
              <a:rPr lang="ja-JP" altLang="en-US" sz="1400" b="1" dirty="0">
                <a:solidFill>
                  <a:schemeClr val="tx1">
                    <a:lumMod val="75000"/>
                    <a:lumOff val="25000"/>
                  </a:schemeClr>
                </a:solidFill>
              </a:rPr>
              <a:t>－ 上記の学び・学び方を支える空間仕様・ルール・デザインとは</a:t>
            </a:r>
            <a:endParaRPr lang="en-US" altLang="ja-JP" sz="1400" b="1" dirty="0">
              <a:solidFill>
                <a:schemeClr val="tx1">
                  <a:lumMod val="75000"/>
                  <a:lumOff val="25000"/>
                </a:schemeClr>
              </a:solidFill>
            </a:endParaRPr>
          </a:p>
        </p:txBody>
      </p:sp>
    </p:spTree>
    <p:extLst>
      <p:ext uri="{BB962C8B-B14F-4D97-AF65-F5344CB8AC3E}">
        <p14:creationId xmlns:p14="http://schemas.microsoft.com/office/powerpoint/2010/main" val="350786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6D16DCF-E0BF-40B2-9C97-3CE5BD1C3CFB}"/>
              </a:ext>
            </a:extLst>
          </p:cNvPr>
          <p:cNvSpPr/>
          <p:nvPr/>
        </p:nvSpPr>
        <p:spPr>
          <a:xfrm>
            <a:off x="248920" y="180021"/>
            <a:ext cx="8646160" cy="649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0645D2B-6C8F-4BE6-B9C5-228B7F85A357}"/>
              </a:ext>
            </a:extLst>
          </p:cNvPr>
          <p:cNvSpPr>
            <a:spLocks noGrp="1"/>
          </p:cNvSpPr>
          <p:nvPr>
            <p:ph type="sldNum" sz="quarter" idx="12"/>
          </p:nvPr>
        </p:nvSpPr>
        <p:spPr/>
        <p:txBody>
          <a:bodyPr/>
          <a:lstStyle/>
          <a:p>
            <a:fld id="{C7C27EC7-229D-48B3-A49A-EA085645C675}" type="slidenum">
              <a:rPr kumimoji="1" lang="ja-JP" altLang="en-US" smtClean="0"/>
              <a:t>14</a:t>
            </a:fld>
            <a:endParaRPr kumimoji="1" lang="ja-JP" altLang="en-US"/>
          </a:p>
        </p:txBody>
      </p:sp>
      <p:sp>
        <p:nvSpPr>
          <p:cNvPr id="7" name="テキスト プレースホルダー 6">
            <a:extLst>
              <a:ext uri="{FF2B5EF4-FFF2-40B4-BE49-F238E27FC236}">
                <a16:creationId xmlns:a16="http://schemas.microsoft.com/office/drawing/2014/main" id="{B7F8BFB0-29D9-427C-B5CA-75AF009681C0}"/>
              </a:ext>
            </a:extLst>
          </p:cNvPr>
          <p:cNvSpPr>
            <a:spLocks noGrp="1"/>
          </p:cNvSpPr>
          <p:nvPr>
            <p:ph type="body" idx="13"/>
          </p:nvPr>
        </p:nvSpPr>
        <p:spPr>
          <a:xfrm>
            <a:off x="3465691" y="2167634"/>
            <a:ext cx="2212618" cy="542925"/>
          </a:xfrm>
        </p:spPr>
        <p:txBody>
          <a:bodyPr>
            <a:normAutofit/>
          </a:bodyPr>
          <a:lstStyle/>
          <a:p>
            <a:pPr algn="ctr"/>
            <a:r>
              <a:rPr lang="en-US" altLang="ja-JP" dirty="0">
                <a:solidFill>
                  <a:schemeClr val="tx1">
                    <a:lumMod val="75000"/>
                    <a:lumOff val="25000"/>
                  </a:schemeClr>
                </a:solidFill>
              </a:rPr>
              <a:t>【Work</a:t>
            </a:r>
            <a:r>
              <a:rPr lang="ja-JP" altLang="en-US" dirty="0">
                <a:solidFill>
                  <a:schemeClr val="tx1">
                    <a:lumMod val="75000"/>
                    <a:lumOff val="25000"/>
                  </a:schemeClr>
                </a:solidFill>
              </a:rPr>
              <a:t> １</a:t>
            </a:r>
            <a:r>
              <a:rPr lang="en-US" altLang="ja-JP" dirty="0">
                <a:solidFill>
                  <a:schemeClr val="tx1">
                    <a:lumMod val="75000"/>
                    <a:lumOff val="25000"/>
                  </a:schemeClr>
                </a:solidFill>
              </a:rPr>
              <a:t>】</a:t>
            </a:r>
            <a:endParaRPr lang="ja-JP" altLang="en-US" dirty="0">
              <a:solidFill>
                <a:schemeClr val="tx1">
                  <a:lumMod val="75000"/>
                  <a:lumOff val="25000"/>
                </a:schemeClr>
              </a:solidFill>
            </a:endParaRPr>
          </a:p>
        </p:txBody>
      </p:sp>
      <p:sp>
        <p:nvSpPr>
          <p:cNvPr id="2" name="タイトル 1">
            <a:extLst>
              <a:ext uri="{FF2B5EF4-FFF2-40B4-BE49-F238E27FC236}">
                <a16:creationId xmlns:a16="http://schemas.microsoft.com/office/drawing/2014/main" id="{155167B1-00F6-490E-8D18-F5908EBAD5BD}"/>
              </a:ext>
            </a:extLst>
          </p:cNvPr>
          <p:cNvSpPr>
            <a:spLocks noGrp="1"/>
          </p:cNvSpPr>
          <p:nvPr>
            <p:ph type="title" idx="4294967295"/>
          </p:nvPr>
        </p:nvSpPr>
        <p:spPr>
          <a:xfrm>
            <a:off x="628650" y="3091543"/>
            <a:ext cx="7886700" cy="939282"/>
          </a:xfrm>
        </p:spPr>
        <p:txBody>
          <a:bodyPr>
            <a:normAutofit/>
          </a:bodyPr>
          <a:lstStyle/>
          <a:p>
            <a:pPr algn="ctr"/>
            <a:r>
              <a:rPr lang="ja-JP" altLang="en-US" sz="3600" b="1" dirty="0">
                <a:solidFill>
                  <a:schemeClr val="tx1">
                    <a:lumMod val="75000"/>
                    <a:lumOff val="25000"/>
                  </a:schemeClr>
                </a:solidFill>
              </a:rPr>
              <a:t>全体フリーディスカッション</a:t>
            </a:r>
          </a:p>
        </p:txBody>
      </p:sp>
      <p:sp>
        <p:nvSpPr>
          <p:cNvPr id="6" name="テキスト ボックス 5">
            <a:extLst>
              <a:ext uri="{FF2B5EF4-FFF2-40B4-BE49-F238E27FC236}">
                <a16:creationId xmlns:a16="http://schemas.microsoft.com/office/drawing/2014/main" id="{39959288-38AC-4505-B51C-D9AF12F16D29}"/>
              </a:ext>
            </a:extLst>
          </p:cNvPr>
          <p:cNvSpPr txBox="1"/>
          <p:nvPr/>
        </p:nvSpPr>
        <p:spPr>
          <a:xfrm>
            <a:off x="957943" y="4647949"/>
            <a:ext cx="7228114" cy="1569660"/>
          </a:xfrm>
          <a:prstGeom prst="rect">
            <a:avLst/>
          </a:prstGeom>
          <a:noFill/>
        </p:spPr>
        <p:txBody>
          <a:bodyPr wrap="square" rtlCol="0">
            <a:spAutoFit/>
          </a:bodyPr>
          <a:lstStyle/>
          <a:p>
            <a:r>
              <a:rPr kumimoji="1" lang="ja-JP" altLang="en-US" sz="1600" dirty="0">
                <a:solidFill>
                  <a:schemeClr val="tx1">
                    <a:lumMod val="75000"/>
                    <a:lumOff val="25000"/>
                  </a:schemeClr>
                </a:solidFill>
              </a:rPr>
              <a:t>まずは中間発表を振りかえり、本日以降の議論をどのように進めていくかを話し合ってください。次回以降は、本日の議論を延長していただいても、人生１００年時代の学び・学び方の新たな側面に着目した議論としていただいても構いません。</a:t>
            </a:r>
            <a:endParaRPr kumimoji="1" lang="en-US" altLang="ja-JP" sz="1600" dirty="0">
              <a:solidFill>
                <a:schemeClr val="tx1">
                  <a:lumMod val="75000"/>
                  <a:lumOff val="25000"/>
                </a:schemeClr>
              </a:solidFill>
            </a:endParaRPr>
          </a:p>
          <a:p>
            <a:endParaRPr kumimoji="1" lang="en-US" altLang="ja-JP" sz="1600" dirty="0">
              <a:solidFill>
                <a:schemeClr val="tx1">
                  <a:lumMod val="75000"/>
                  <a:lumOff val="25000"/>
                </a:schemeClr>
              </a:solidFill>
            </a:endParaRPr>
          </a:p>
          <a:p>
            <a:r>
              <a:rPr kumimoji="1" lang="ja-JP" altLang="en-US" sz="1600" dirty="0">
                <a:solidFill>
                  <a:schemeClr val="tx1">
                    <a:lumMod val="75000"/>
                    <a:lumOff val="25000"/>
                  </a:schemeClr>
                </a:solidFill>
              </a:rPr>
              <a:t>＊座長、担当教員からのワークを行っていただいても構いません 。</a:t>
            </a:r>
          </a:p>
        </p:txBody>
      </p:sp>
      <p:cxnSp>
        <p:nvCxnSpPr>
          <p:cNvPr id="8" name="直線コネクタ 7">
            <a:extLst>
              <a:ext uri="{FF2B5EF4-FFF2-40B4-BE49-F238E27FC236}">
                <a16:creationId xmlns:a16="http://schemas.microsoft.com/office/drawing/2014/main" id="{D6CE4DFF-CB8E-467A-A1FF-C9D87856A034}"/>
              </a:ext>
            </a:extLst>
          </p:cNvPr>
          <p:cNvCxnSpPr>
            <a:cxnSpLocks/>
          </p:cNvCxnSpPr>
          <p:nvPr/>
        </p:nvCxnSpPr>
        <p:spPr>
          <a:xfrm>
            <a:off x="783772" y="4149012"/>
            <a:ext cx="758806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3582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562446"/>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人生１００年時代の学びと学び方を創出する都市・インフラとは？</a:t>
            </a:r>
          </a:p>
        </p:txBody>
      </p:sp>
      <p:cxnSp>
        <p:nvCxnSpPr>
          <p:cNvPr id="5" name="直線矢印コネクタ 4">
            <a:extLst>
              <a:ext uri="{FF2B5EF4-FFF2-40B4-BE49-F238E27FC236}">
                <a16:creationId xmlns:a16="http://schemas.microsoft.com/office/drawing/2014/main" id="{F142EAB9-C7C8-40C2-A5D2-ABCF60521D37}"/>
              </a:ext>
            </a:extLst>
          </p:cNvPr>
          <p:cNvCxnSpPr>
            <a:cxnSpLocks/>
          </p:cNvCxnSpPr>
          <p:nvPr/>
        </p:nvCxnSpPr>
        <p:spPr>
          <a:xfrm>
            <a:off x="4572000" y="1360799"/>
            <a:ext cx="0" cy="458776"/>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タイトル 1">
            <a:extLst>
              <a:ext uri="{FF2B5EF4-FFF2-40B4-BE49-F238E27FC236}">
                <a16:creationId xmlns:a16="http://schemas.microsoft.com/office/drawing/2014/main" id="{20E4AB92-A192-4CAC-9CFC-508C8405DDBB}"/>
              </a:ext>
            </a:extLst>
          </p:cNvPr>
          <p:cNvSpPr txBox="1">
            <a:spLocks/>
          </p:cNvSpPr>
          <p:nvPr/>
        </p:nvSpPr>
        <p:spPr>
          <a:xfrm>
            <a:off x="4501406" y="1327421"/>
            <a:ext cx="1828800"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（問いの分割）</a:t>
            </a:r>
            <a:endParaRPr lang="en-US" altLang="ja-JP" sz="1600" dirty="0">
              <a:solidFill>
                <a:schemeClr val="tx1">
                  <a:lumMod val="75000"/>
                  <a:lumOff val="25000"/>
                </a:schemeClr>
              </a:solidFill>
            </a:endParaRPr>
          </a:p>
        </p:txBody>
      </p:sp>
      <p:sp>
        <p:nvSpPr>
          <p:cNvPr id="27" name="タイトル 1">
            <a:extLst>
              <a:ext uri="{FF2B5EF4-FFF2-40B4-BE49-F238E27FC236}">
                <a16:creationId xmlns:a16="http://schemas.microsoft.com/office/drawing/2014/main" id="{28269AAD-82B2-4763-9A1A-BE3C153D2ADC}"/>
              </a:ext>
            </a:extLst>
          </p:cNvPr>
          <p:cNvSpPr txBox="1">
            <a:spLocks/>
          </p:cNvSpPr>
          <p:nvPr/>
        </p:nvSpPr>
        <p:spPr>
          <a:xfrm>
            <a:off x="244740" y="3883570"/>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(4) </a:t>
            </a:r>
            <a:endParaRPr lang="ja-JP" altLang="en-US" sz="1400" dirty="0">
              <a:solidFill>
                <a:schemeClr val="tx1">
                  <a:lumMod val="75000"/>
                  <a:lumOff val="25000"/>
                </a:schemeClr>
              </a:solidFill>
            </a:endParaRPr>
          </a:p>
        </p:txBody>
      </p:sp>
      <p:sp>
        <p:nvSpPr>
          <p:cNvPr id="28" name="タイトル 1">
            <a:extLst>
              <a:ext uri="{FF2B5EF4-FFF2-40B4-BE49-F238E27FC236}">
                <a16:creationId xmlns:a16="http://schemas.microsoft.com/office/drawing/2014/main" id="{7439137B-81D1-4C1B-AC73-3211A3B27AEB}"/>
              </a:ext>
            </a:extLst>
          </p:cNvPr>
          <p:cNvSpPr txBox="1">
            <a:spLocks/>
          </p:cNvSpPr>
          <p:nvPr/>
        </p:nvSpPr>
        <p:spPr>
          <a:xfrm>
            <a:off x="244740" y="4507918"/>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(5) </a:t>
            </a:r>
            <a:endParaRPr lang="ja-JP" altLang="en-US" sz="1400" dirty="0">
              <a:solidFill>
                <a:schemeClr val="tx1">
                  <a:lumMod val="75000"/>
                  <a:lumOff val="25000"/>
                </a:schemeClr>
              </a:solidFill>
            </a:endParaRPr>
          </a:p>
        </p:txBody>
      </p:sp>
      <p:sp>
        <p:nvSpPr>
          <p:cNvPr id="29" name="正方形/長方形 28">
            <a:extLst>
              <a:ext uri="{FF2B5EF4-FFF2-40B4-BE49-F238E27FC236}">
                <a16:creationId xmlns:a16="http://schemas.microsoft.com/office/drawing/2014/main" id="{25606D8D-0EA2-4768-B1B6-7D0E9B73BC2E}"/>
              </a:ext>
            </a:extLst>
          </p:cNvPr>
          <p:cNvSpPr/>
          <p:nvPr/>
        </p:nvSpPr>
        <p:spPr>
          <a:xfrm>
            <a:off x="233350" y="5382169"/>
            <a:ext cx="8688775" cy="1236634"/>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タイトル 1">
            <a:extLst>
              <a:ext uri="{FF2B5EF4-FFF2-40B4-BE49-F238E27FC236}">
                <a16:creationId xmlns:a16="http://schemas.microsoft.com/office/drawing/2014/main" id="{D512C466-925B-4EF1-9EC1-760F7CE9AD12}"/>
              </a:ext>
            </a:extLst>
          </p:cNvPr>
          <p:cNvSpPr txBox="1">
            <a:spLocks/>
          </p:cNvSpPr>
          <p:nvPr/>
        </p:nvSpPr>
        <p:spPr>
          <a:xfrm>
            <a:off x="267612" y="5632667"/>
            <a:ext cx="8555440" cy="991927"/>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2800"/>
              </a:lnSpc>
            </a:pPr>
            <a:r>
              <a:rPr lang="ja-JP" altLang="en-US" sz="1400" b="0" dirty="0">
                <a:solidFill>
                  <a:schemeClr val="tx1">
                    <a:lumMod val="75000"/>
                    <a:lumOff val="25000"/>
                  </a:schemeClr>
                </a:solidFill>
              </a:rPr>
              <a:t>・都市・インフラを設定する（広場、カフェ、</a:t>
            </a:r>
            <a:r>
              <a:rPr lang="en-US" altLang="ja-JP" sz="1400" b="0" dirty="0">
                <a:solidFill>
                  <a:schemeClr val="tx1">
                    <a:lumMod val="75000"/>
                    <a:lumOff val="25000"/>
                  </a:schemeClr>
                </a:solidFill>
              </a:rPr>
              <a:t>SNS</a:t>
            </a:r>
            <a:r>
              <a:rPr lang="ja-JP" altLang="en-US" sz="1400" b="0" dirty="0">
                <a:solidFill>
                  <a:schemeClr val="tx1">
                    <a:lumMod val="75000"/>
                    <a:lumOff val="25000"/>
                  </a:schemeClr>
                </a:solidFill>
              </a:rPr>
              <a:t>など）</a:t>
            </a:r>
            <a:endParaRPr lang="en-US" altLang="ja-JP" sz="1400" b="0" dirty="0">
              <a:solidFill>
                <a:schemeClr val="tx1">
                  <a:lumMod val="75000"/>
                  <a:lumOff val="25000"/>
                </a:schemeClr>
              </a:solidFill>
            </a:endParaRPr>
          </a:p>
          <a:p>
            <a:pPr>
              <a:lnSpc>
                <a:spcPts val="2800"/>
              </a:lnSpc>
            </a:pPr>
            <a:r>
              <a:rPr lang="ja-JP" altLang="en-US" sz="1400" b="0" dirty="0">
                <a:solidFill>
                  <a:schemeClr val="tx1">
                    <a:lumMod val="75000"/>
                    <a:lumOff val="25000"/>
                  </a:schemeClr>
                </a:solidFill>
              </a:rPr>
              <a:t>・特定の年齢層、特定の社会課題を設定する（</a:t>
            </a:r>
            <a:r>
              <a:rPr lang="en-US" altLang="ja-JP" sz="1400" b="0" dirty="0">
                <a:solidFill>
                  <a:schemeClr val="tx1">
                    <a:lumMod val="75000"/>
                    <a:lumOff val="25000"/>
                  </a:schemeClr>
                </a:solidFill>
              </a:rPr>
              <a:t>20</a:t>
            </a:r>
            <a:r>
              <a:rPr lang="ja-JP" altLang="en-US" sz="1400" b="0" dirty="0">
                <a:solidFill>
                  <a:schemeClr val="tx1">
                    <a:lumMod val="75000"/>
                    <a:lumOff val="25000"/>
                  </a:schemeClr>
                </a:solidFill>
              </a:rPr>
              <a:t>代にとっての住居など）</a:t>
            </a:r>
          </a:p>
        </p:txBody>
      </p:sp>
      <p:sp>
        <p:nvSpPr>
          <p:cNvPr id="31" name="タイトル 1">
            <a:extLst>
              <a:ext uri="{FF2B5EF4-FFF2-40B4-BE49-F238E27FC236}">
                <a16:creationId xmlns:a16="http://schemas.microsoft.com/office/drawing/2014/main" id="{6F27F893-8D7E-44E3-867A-1D1CD1A5B7DC}"/>
              </a:ext>
            </a:extLst>
          </p:cNvPr>
          <p:cNvSpPr txBox="1">
            <a:spLocks/>
          </p:cNvSpPr>
          <p:nvPr/>
        </p:nvSpPr>
        <p:spPr>
          <a:xfrm>
            <a:off x="168539" y="5382169"/>
            <a:ext cx="6798302"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600" dirty="0">
                <a:solidFill>
                  <a:schemeClr val="tx1">
                    <a:lumMod val="75000"/>
                    <a:lumOff val="25000"/>
                  </a:schemeClr>
                </a:solidFill>
              </a:rPr>
              <a:t>（その他の目標の制約の設定）</a:t>
            </a:r>
          </a:p>
        </p:txBody>
      </p:sp>
      <p:sp>
        <p:nvSpPr>
          <p:cNvPr id="13" name="タイトル 1">
            <a:extLst>
              <a:ext uri="{FF2B5EF4-FFF2-40B4-BE49-F238E27FC236}">
                <a16:creationId xmlns:a16="http://schemas.microsoft.com/office/drawing/2014/main" id="{ED71F2FA-FB2C-4760-B778-FC84606135F5}"/>
              </a:ext>
            </a:extLst>
          </p:cNvPr>
          <p:cNvSpPr txBox="1">
            <a:spLocks/>
          </p:cNvSpPr>
          <p:nvPr/>
        </p:nvSpPr>
        <p:spPr>
          <a:xfrm>
            <a:off x="267612" y="1981419"/>
            <a:ext cx="8666626"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(1) </a:t>
            </a:r>
            <a:r>
              <a:rPr lang="ja-JP" altLang="en-US" sz="1400" dirty="0">
                <a:solidFill>
                  <a:schemeClr val="tx1">
                    <a:lumMod val="75000"/>
                    <a:lumOff val="25000"/>
                  </a:schemeClr>
                </a:solidFill>
              </a:rPr>
              <a:t>人生を楽しくする臨場感のある学びを創出する都市・インフラとは？</a:t>
            </a:r>
          </a:p>
        </p:txBody>
      </p:sp>
      <p:sp>
        <p:nvSpPr>
          <p:cNvPr id="14" name="タイトル 1">
            <a:extLst>
              <a:ext uri="{FF2B5EF4-FFF2-40B4-BE49-F238E27FC236}">
                <a16:creationId xmlns:a16="http://schemas.microsoft.com/office/drawing/2014/main" id="{46ED223B-096C-4CBE-B82D-E62E50920104}"/>
              </a:ext>
            </a:extLst>
          </p:cNvPr>
          <p:cNvSpPr txBox="1">
            <a:spLocks/>
          </p:cNvSpPr>
          <p:nvPr/>
        </p:nvSpPr>
        <p:spPr>
          <a:xfrm>
            <a:off x="267612" y="2614213"/>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(2)</a:t>
            </a:r>
            <a:r>
              <a:rPr lang="ja-JP" altLang="en-US" sz="1400" dirty="0">
                <a:solidFill>
                  <a:schemeClr val="tx1">
                    <a:lumMod val="75000"/>
                    <a:lumOff val="25000"/>
                  </a:schemeClr>
                </a:solidFill>
              </a:rPr>
              <a:t> 学び・教えるのサイクルを創出するお金の稼げる学びの都市・インフラとは？</a:t>
            </a:r>
          </a:p>
        </p:txBody>
      </p:sp>
      <p:sp>
        <p:nvSpPr>
          <p:cNvPr id="17" name="タイトル 1">
            <a:extLst>
              <a:ext uri="{FF2B5EF4-FFF2-40B4-BE49-F238E27FC236}">
                <a16:creationId xmlns:a16="http://schemas.microsoft.com/office/drawing/2014/main" id="{008F5FF7-4F18-4456-AA0D-55723762EAB9}"/>
              </a:ext>
            </a:extLst>
          </p:cNvPr>
          <p:cNvSpPr txBox="1">
            <a:spLocks/>
          </p:cNvSpPr>
          <p:nvPr/>
        </p:nvSpPr>
        <p:spPr>
          <a:xfrm>
            <a:off x="267612" y="3262948"/>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(3)</a:t>
            </a:r>
            <a:endParaRPr lang="ja-JP" altLang="en-US" sz="1400" dirty="0">
              <a:solidFill>
                <a:schemeClr val="tx1">
                  <a:lumMod val="75000"/>
                  <a:lumOff val="25000"/>
                </a:schemeClr>
              </a:solidFill>
            </a:endParaRPr>
          </a:p>
        </p:txBody>
      </p:sp>
    </p:spTree>
    <p:extLst>
      <p:ext uri="{BB962C8B-B14F-4D97-AF65-F5344CB8AC3E}">
        <p14:creationId xmlns:p14="http://schemas.microsoft.com/office/powerpoint/2010/main" val="1310494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1660EE9C-73F7-4353-852B-B1592CC3290D}"/>
              </a:ext>
            </a:extLst>
          </p:cNvPr>
          <p:cNvCxnSpPr/>
          <p:nvPr/>
        </p:nvCxnSpPr>
        <p:spPr>
          <a:xfrm>
            <a:off x="1627632" y="3136392"/>
            <a:ext cx="56327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53697B86-E723-4530-90ED-A03882DD1829}"/>
              </a:ext>
            </a:extLst>
          </p:cNvPr>
          <p:cNvCxnSpPr>
            <a:cxnSpLocks/>
          </p:cNvCxnSpPr>
          <p:nvPr/>
        </p:nvCxnSpPr>
        <p:spPr>
          <a:xfrm>
            <a:off x="4334256" y="1298448"/>
            <a:ext cx="0" cy="4023360"/>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D1B17AED-4B14-4BF9-ABE9-ACA7B16D4C43}"/>
              </a:ext>
            </a:extLst>
          </p:cNvPr>
          <p:cNvSpPr txBox="1"/>
          <p:nvPr/>
        </p:nvSpPr>
        <p:spPr>
          <a:xfrm>
            <a:off x="3838690" y="645426"/>
            <a:ext cx="1210588" cy="707886"/>
          </a:xfrm>
          <a:prstGeom prst="rect">
            <a:avLst/>
          </a:prstGeom>
          <a:noFill/>
        </p:spPr>
        <p:txBody>
          <a:bodyPr wrap="none" rtlCol="0">
            <a:spAutoFit/>
          </a:bodyPr>
          <a:lstStyle/>
          <a:p>
            <a:r>
              <a:rPr kumimoji="1" lang="ja-JP" altLang="en-US" sz="4000" dirty="0">
                <a:solidFill>
                  <a:srgbClr val="FF0000"/>
                </a:solidFill>
              </a:rPr>
              <a:t>発散</a:t>
            </a:r>
          </a:p>
        </p:txBody>
      </p:sp>
      <p:sp>
        <p:nvSpPr>
          <p:cNvPr id="10" name="テキスト ボックス 9">
            <a:extLst>
              <a:ext uri="{FF2B5EF4-FFF2-40B4-BE49-F238E27FC236}">
                <a16:creationId xmlns:a16="http://schemas.microsoft.com/office/drawing/2014/main" id="{78F1FE2D-35E6-4732-964B-E560BB546203}"/>
              </a:ext>
            </a:extLst>
          </p:cNvPr>
          <p:cNvSpPr txBox="1"/>
          <p:nvPr/>
        </p:nvSpPr>
        <p:spPr>
          <a:xfrm>
            <a:off x="3838690" y="5504688"/>
            <a:ext cx="1210588" cy="707886"/>
          </a:xfrm>
          <a:prstGeom prst="rect">
            <a:avLst/>
          </a:prstGeom>
          <a:noFill/>
        </p:spPr>
        <p:txBody>
          <a:bodyPr wrap="none" rtlCol="0">
            <a:spAutoFit/>
          </a:bodyPr>
          <a:lstStyle/>
          <a:p>
            <a:r>
              <a:rPr kumimoji="1" lang="ja-JP" altLang="en-US" sz="4000" dirty="0">
                <a:solidFill>
                  <a:srgbClr val="FF0000"/>
                </a:solidFill>
              </a:rPr>
              <a:t>収束</a:t>
            </a:r>
          </a:p>
        </p:txBody>
      </p:sp>
      <p:sp>
        <p:nvSpPr>
          <p:cNvPr id="11" name="テキスト ボックス 10">
            <a:extLst>
              <a:ext uri="{FF2B5EF4-FFF2-40B4-BE49-F238E27FC236}">
                <a16:creationId xmlns:a16="http://schemas.microsoft.com/office/drawing/2014/main" id="{35D4E288-2D96-4A7E-A644-F799171B1622}"/>
              </a:ext>
            </a:extLst>
          </p:cNvPr>
          <p:cNvSpPr txBox="1"/>
          <p:nvPr/>
        </p:nvSpPr>
        <p:spPr>
          <a:xfrm>
            <a:off x="334450" y="3066985"/>
            <a:ext cx="1723549" cy="707886"/>
          </a:xfrm>
          <a:prstGeom prst="rect">
            <a:avLst/>
          </a:prstGeom>
          <a:noFill/>
        </p:spPr>
        <p:txBody>
          <a:bodyPr wrap="none" rtlCol="0">
            <a:spAutoFit/>
          </a:bodyPr>
          <a:lstStyle/>
          <a:p>
            <a:r>
              <a:rPr kumimoji="1" lang="ja-JP" altLang="en-US" sz="4000" dirty="0">
                <a:solidFill>
                  <a:srgbClr val="FF0000"/>
                </a:solidFill>
              </a:rPr>
              <a:t>趣味的</a:t>
            </a:r>
          </a:p>
        </p:txBody>
      </p:sp>
      <p:sp>
        <p:nvSpPr>
          <p:cNvPr id="12" name="テキスト ボックス 11">
            <a:extLst>
              <a:ext uri="{FF2B5EF4-FFF2-40B4-BE49-F238E27FC236}">
                <a16:creationId xmlns:a16="http://schemas.microsoft.com/office/drawing/2014/main" id="{D89B45AA-83CB-4FE7-A65A-FFAC1C512399}"/>
              </a:ext>
            </a:extLst>
          </p:cNvPr>
          <p:cNvSpPr txBox="1"/>
          <p:nvPr/>
        </p:nvSpPr>
        <p:spPr>
          <a:xfrm>
            <a:off x="7274162" y="2935719"/>
            <a:ext cx="1723549" cy="707886"/>
          </a:xfrm>
          <a:prstGeom prst="rect">
            <a:avLst/>
          </a:prstGeom>
          <a:noFill/>
        </p:spPr>
        <p:txBody>
          <a:bodyPr wrap="none" rtlCol="0">
            <a:spAutoFit/>
          </a:bodyPr>
          <a:lstStyle/>
          <a:p>
            <a:r>
              <a:rPr kumimoji="1" lang="ja-JP" altLang="en-US" sz="4000" dirty="0">
                <a:solidFill>
                  <a:srgbClr val="FF0000"/>
                </a:solidFill>
              </a:rPr>
              <a:t>職能的</a:t>
            </a:r>
          </a:p>
        </p:txBody>
      </p:sp>
      <p:sp>
        <p:nvSpPr>
          <p:cNvPr id="13" name="楕円 12">
            <a:extLst>
              <a:ext uri="{FF2B5EF4-FFF2-40B4-BE49-F238E27FC236}">
                <a16:creationId xmlns:a16="http://schemas.microsoft.com/office/drawing/2014/main" id="{B594CFE0-CA08-4EC5-BB79-99F146C73175}"/>
              </a:ext>
            </a:extLst>
          </p:cNvPr>
          <p:cNvSpPr/>
          <p:nvPr/>
        </p:nvSpPr>
        <p:spPr>
          <a:xfrm>
            <a:off x="2112264" y="1430816"/>
            <a:ext cx="914400"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A200F3B-D2EF-4144-BA5E-68614B3A9F53}"/>
              </a:ext>
            </a:extLst>
          </p:cNvPr>
          <p:cNvSpPr txBox="1"/>
          <p:nvPr/>
        </p:nvSpPr>
        <p:spPr>
          <a:xfrm>
            <a:off x="2889504" y="138155"/>
            <a:ext cx="3467616" cy="584775"/>
          </a:xfrm>
          <a:prstGeom prst="rect">
            <a:avLst/>
          </a:prstGeom>
          <a:noFill/>
        </p:spPr>
        <p:txBody>
          <a:bodyPr wrap="none" rtlCol="0">
            <a:spAutoFit/>
          </a:bodyPr>
          <a:lstStyle/>
          <a:p>
            <a:r>
              <a:rPr kumimoji="1" lang="ja-JP" altLang="en-US" sz="3200" dirty="0">
                <a:solidFill>
                  <a:srgbClr val="FF0000"/>
                </a:solidFill>
              </a:rPr>
              <a:t>目的化していない</a:t>
            </a:r>
          </a:p>
        </p:txBody>
      </p:sp>
      <p:sp>
        <p:nvSpPr>
          <p:cNvPr id="16" name="テキスト ボックス 15">
            <a:extLst>
              <a:ext uri="{FF2B5EF4-FFF2-40B4-BE49-F238E27FC236}">
                <a16:creationId xmlns:a16="http://schemas.microsoft.com/office/drawing/2014/main" id="{4CC32D34-C116-46EB-B173-76AC3A596EC3}"/>
              </a:ext>
            </a:extLst>
          </p:cNvPr>
          <p:cNvSpPr txBox="1"/>
          <p:nvPr/>
        </p:nvSpPr>
        <p:spPr>
          <a:xfrm>
            <a:off x="2889504" y="6212574"/>
            <a:ext cx="3057247" cy="584775"/>
          </a:xfrm>
          <a:prstGeom prst="rect">
            <a:avLst/>
          </a:prstGeom>
          <a:noFill/>
        </p:spPr>
        <p:txBody>
          <a:bodyPr wrap="none" rtlCol="0">
            <a:spAutoFit/>
          </a:bodyPr>
          <a:lstStyle/>
          <a:p>
            <a:r>
              <a:rPr kumimoji="1" lang="ja-JP" altLang="en-US" sz="3200" dirty="0">
                <a:solidFill>
                  <a:srgbClr val="FF0000"/>
                </a:solidFill>
              </a:rPr>
              <a:t>目的化している</a:t>
            </a:r>
          </a:p>
        </p:txBody>
      </p:sp>
      <p:sp>
        <p:nvSpPr>
          <p:cNvPr id="17" name="テキスト ボックス 16">
            <a:extLst>
              <a:ext uri="{FF2B5EF4-FFF2-40B4-BE49-F238E27FC236}">
                <a16:creationId xmlns:a16="http://schemas.microsoft.com/office/drawing/2014/main" id="{2237D916-D549-4DC5-86BB-0C30A0AA4B45}"/>
              </a:ext>
            </a:extLst>
          </p:cNvPr>
          <p:cNvSpPr txBox="1"/>
          <p:nvPr/>
        </p:nvSpPr>
        <p:spPr>
          <a:xfrm>
            <a:off x="2289548" y="3135748"/>
            <a:ext cx="9623147" cy="1569660"/>
          </a:xfrm>
          <a:prstGeom prst="rect">
            <a:avLst/>
          </a:prstGeom>
          <a:noFill/>
        </p:spPr>
        <p:txBody>
          <a:bodyPr wrap="none" rtlCol="0">
            <a:spAutoFit/>
          </a:bodyPr>
          <a:lstStyle/>
          <a:p>
            <a:r>
              <a:rPr kumimoji="1" lang="ja-JP" altLang="en-US" sz="3200" dirty="0"/>
              <a:t>街がキャンパス</a:t>
            </a:r>
            <a:endParaRPr kumimoji="1" lang="en-US" altLang="ja-JP" sz="3200" dirty="0"/>
          </a:p>
          <a:p>
            <a:r>
              <a:rPr kumimoji="1" lang="ja-JP" altLang="en-US" sz="3200" dirty="0"/>
              <a:t>⇒ループまでが描かれている</a:t>
            </a:r>
            <a:endParaRPr kumimoji="1" lang="en-US" altLang="ja-JP" sz="3200" dirty="0"/>
          </a:p>
          <a:p>
            <a:r>
              <a:rPr kumimoji="1" lang="ja-JP" altLang="en-US" sz="3200" dirty="0"/>
              <a:t>⇒街に広げるしくみとは・知識が共有される同心円</a:t>
            </a:r>
          </a:p>
        </p:txBody>
      </p:sp>
      <p:sp>
        <p:nvSpPr>
          <p:cNvPr id="18" name="テキスト ボックス 17">
            <a:extLst>
              <a:ext uri="{FF2B5EF4-FFF2-40B4-BE49-F238E27FC236}">
                <a16:creationId xmlns:a16="http://schemas.microsoft.com/office/drawing/2014/main" id="{FDEBB2C2-D5DA-4656-9F68-10929A07EF8D}"/>
              </a:ext>
            </a:extLst>
          </p:cNvPr>
          <p:cNvSpPr txBox="1"/>
          <p:nvPr/>
        </p:nvSpPr>
        <p:spPr>
          <a:xfrm>
            <a:off x="6299357" y="279821"/>
            <a:ext cx="4801314" cy="461665"/>
          </a:xfrm>
          <a:prstGeom prst="rect">
            <a:avLst/>
          </a:prstGeom>
          <a:noFill/>
        </p:spPr>
        <p:txBody>
          <a:bodyPr wrap="none" rtlCol="0">
            <a:spAutoFit/>
          </a:bodyPr>
          <a:lstStyle/>
          <a:p>
            <a:r>
              <a:rPr kumimoji="1" lang="ja-JP" altLang="en-US" sz="2400" dirty="0"/>
              <a:t>人によって違うのは「きっかけ」</a:t>
            </a:r>
          </a:p>
        </p:txBody>
      </p:sp>
      <p:sp>
        <p:nvSpPr>
          <p:cNvPr id="19" name="テキスト ボックス 18">
            <a:extLst>
              <a:ext uri="{FF2B5EF4-FFF2-40B4-BE49-F238E27FC236}">
                <a16:creationId xmlns:a16="http://schemas.microsoft.com/office/drawing/2014/main" id="{671221BB-3920-4CA6-BC21-ED2F2BEF3010}"/>
              </a:ext>
            </a:extLst>
          </p:cNvPr>
          <p:cNvSpPr txBox="1"/>
          <p:nvPr/>
        </p:nvSpPr>
        <p:spPr>
          <a:xfrm>
            <a:off x="6321451" y="796576"/>
            <a:ext cx="6441187" cy="461665"/>
          </a:xfrm>
          <a:prstGeom prst="rect">
            <a:avLst/>
          </a:prstGeom>
          <a:noFill/>
        </p:spPr>
        <p:txBody>
          <a:bodyPr wrap="none" rtlCol="0">
            <a:spAutoFit/>
          </a:bodyPr>
          <a:lstStyle/>
          <a:p>
            <a:r>
              <a:rPr kumimoji="1" lang="en-US" altLang="ja-JP" sz="2400" dirty="0"/>
              <a:t>A</a:t>
            </a:r>
            <a:r>
              <a:rPr kumimoji="1" lang="ja-JP" altLang="en-US" sz="2400" dirty="0"/>
              <a:t>さんにとっては職能、</a:t>
            </a:r>
            <a:r>
              <a:rPr kumimoji="1" lang="en-US" altLang="ja-JP" sz="2400" dirty="0"/>
              <a:t>B</a:t>
            </a:r>
            <a:r>
              <a:rPr kumimoji="1" lang="ja-JP" altLang="en-US" sz="2400" dirty="0"/>
              <a:t>さんにとっては趣味</a:t>
            </a:r>
          </a:p>
        </p:txBody>
      </p:sp>
      <p:sp>
        <p:nvSpPr>
          <p:cNvPr id="20" name="テキスト ボックス 19">
            <a:extLst>
              <a:ext uri="{FF2B5EF4-FFF2-40B4-BE49-F238E27FC236}">
                <a16:creationId xmlns:a16="http://schemas.microsoft.com/office/drawing/2014/main" id="{FF1EA555-1CED-41AD-9C23-C58C2A51BC8E}"/>
              </a:ext>
            </a:extLst>
          </p:cNvPr>
          <p:cNvSpPr txBox="1"/>
          <p:nvPr/>
        </p:nvSpPr>
        <p:spPr>
          <a:xfrm>
            <a:off x="6321451" y="1375381"/>
            <a:ext cx="5416868" cy="461665"/>
          </a:xfrm>
          <a:prstGeom prst="rect">
            <a:avLst/>
          </a:prstGeom>
          <a:noFill/>
        </p:spPr>
        <p:txBody>
          <a:bodyPr wrap="none" rtlCol="0">
            <a:spAutoFit/>
          </a:bodyPr>
          <a:lstStyle/>
          <a:p>
            <a:r>
              <a:rPr kumimoji="1" lang="ja-JP" altLang="en-US" sz="2400" dirty="0"/>
              <a:t>創発・想像できるルート設計はスゴイ</a:t>
            </a:r>
          </a:p>
        </p:txBody>
      </p:sp>
      <p:sp>
        <p:nvSpPr>
          <p:cNvPr id="21" name="テキスト ボックス 20">
            <a:extLst>
              <a:ext uri="{FF2B5EF4-FFF2-40B4-BE49-F238E27FC236}">
                <a16:creationId xmlns:a16="http://schemas.microsoft.com/office/drawing/2014/main" id="{D27DAEA5-6BE6-489F-A0FF-A42893668818}"/>
              </a:ext>
            </a:extLst>
          </p:cNvPr>
          <p:cNvSpPr txBox="1"/>
          <p:nvPr/>
        </p:nvSpPr>
        <p:spPr>
          <a:xfrm>
            <a:off x="32097" y="1338627"/>
            <a:ext cx="4334256" cy="1815882"/>
          </a:xfrm>
          <a:prstGeom prst="rect">
            <a:avLst/>
          </a:prstGeom>
          <a:noFill/>
        </p:spPr>
        <p:txBody>
          <a:bodyPr wrap="square" rtlCol="0">
            <a:spAutoFit/>
          </a:bodyPr>
          <a:lstStyle/>
          <a:p>
            <a:r>
              <a:rPr kumimoji="1" lang="ja-JP" altLang="en-US" sz="1600" dirty="0"/>
              <a:t>勝手にやってると思われる人、になりがち</a:t>
            </a:r>
            <a:endParaRPr kumimoji="1" lang="en-US" altLang="ja-JP" sz="1600" dirty="0"/>
          </a:p>
          <a:p>
            <a:r>
              <a:rPr kumimoji="1" lang="ja-JP" altLang="en-US" sz="1600" dirty="0"/>
              <a:t>⇒社会的に位置付けたい（型にはめない形で出来るか）</a:t>
            </a:r>
            <a:endParaRPr kumimoji="1" lang="en-US" altLang="ja-JP" sz="1600" dirty="0"/>
          </a:p>
          <a:p>
            <a:r>
              <a:rPr kumimoji="1" lang="ja-JP" altLang="en-US" sz="1600" b="1" dirty="0"/>
              <a:t>⇒豊かさをうみ出すチャンス</a:t>
            </a:r>
            <a:endParaRPr kumimoji="1" lang="en-US" altLang="ja-JP" sz="1600" b="1" dirty="0"/>
          </a:p>
          <a:p>
            <a:r>
              <a:rPr kumimoji="1" lang="en-US" altLang="ja-JP" sz="1600" b="1" dirty="0"/>
              <a:t>※</a:t>
            </a:r>
            <a:r>
              <a:rPr kumimoji="1" lang="ja-JP" altLang="en-US" sz="1600" b="1" dirty="0"/>
              <a:t>今は、時間がある人だけがやっている</a:t>
            </a:r>
            <a:endParaRPr kumimoji="1" lang="en-US" altLang="ja-JP" sz="1600" b="1" dirty="0"/>
          </a:p>
          <a:p>
            <a:r>
              <a:rPr kumimoji="1" lang="en-US" altLang="ja-JP" sz="1600" b="1" dirty="0"/>
              <a:t>※</a:t>
            </a:r>
            <a:r>
              <a:rPr kumimoji="1" lang="ja-JP" altLang="en-US" sz="1600" b="1" dirty="0"/>
              <a:t>長くやっていることの価値！副業準備・スキルアップ（</a:t>
            </a:r>
            <a:r>
              <a:rPr kumimoji="1" lang="ja-JP" altLang="en-US" sz="1600" dirty="0"/>
              <a:t>この表現とは少し主旨違うか</a:t>
            </a:r>
            <a:r>
              <a:rPr kumimoji="1" lang="ja-JP" altLang="en-US" sz="1600" b="1" dirty="0"/>
              <a:t>）</a:t>
            </a:r>
          </a:p>
        </p:txBody>
      </p:sp>
      <p:sp>
        <p:nvSpPr>
          <p:cNvPr id="22" name="テキスト ボックス 21">
            <a:extLst>
              <a:ext uri="{FF2B5EF4-FFF2-40B4-BE49-F238E27FC236}">
                <a16:creationId xmlns:a16="http://schemas.microsoft.com/office/drawing/2014/main" id="{E2B7A95E-B0CF-482D-B73B-1381C68C2092}"/>
              </a:ext>
            </a:extLst>
          </p:cNvPr>
          <p:cNvSpPr txBox="1"/>
          <p:nvPr/>
        </p:nvSpPr>
        <p:spPr>
          <a:xfrm>
            <a:off x="5192479" y="4593180"/>
            <a:ext cx="7263527" cy="1569660"/>
          </a:xfrm>
          <a:prstGeom prst="rect">
            <a:avLst/>
          </a:prstGeom>
          <a:noFill/>
        </p:spPr>
        <p:txBody>
          <a:bodyPr wrap="none" rtlCol="0">
            <a:spAutoFit/>
          </a:bodyPr>
          <a:lstStyle/>
          <a:p>
            <a:r>
              <a:rPr kumimoji="1" lang="ja-JP" altLang="en-US" sz="2400" dirty="0"/>
              <a:t>時間ない人はココばかりやり勝ち</a:t>
            </a:r>
            <a:endParaRPr kumimoji="1" lang="en-US" altLang="ja-JP" sz="2400" dirty="0"/>
          </a:p>
          <a:p>
            <a:r>
              <a:rPr kumimoji="1" lang="ja-JP" altLang="en-US" sz="2400" b="1" dirty="0"/>
              <a:t>⇒飛び出す、発散させるきっかけが場づくりの価値</a:t>
            </a:r>
            <a:endParaRPr kumimoji="1" lang="en-US" altLang="ja-JP" sz="2400" b="1" dirty="0"/>
          </a:p>
          <a:p>
            <a:r>
              <a:rPr kumimoji="1" lang="en-US" altLang="ja-JP" sz="2400" b="1" dirty="0"/>
              <a:t>※</a:t>
            </a:r>
            <a:r>
              <a:rPr kumimoji="1" lang="ja-JP" altLang="en-US" sz="2400" b="1" dirty="0"/>
              <a:t>高度成長期はここ！！！今は左上に行きたい</a:t>
            </a:r>
            <a:endParaRPr kumimoji="1" lang="en-US" altLang="ja-JP" sz="2400" b="1" dirty="0"/>
          </a:p>
          <a:p>
            <a:r>
              <a:rPr kumimoji="1" lang="en-US" altLang="ja-JP" sz="2400" b="1" dirty="0"/>
              <a:t>※</a:t>
            </a:r>
            <a:r>
              <a:rPr kumimoji="1" lang="ja-JP" altLang="en-US" sz="2400" b="1" dirty="0"/>
              <a:t>クリエイティビティは少ない</a:t>
            </a:r>
          </a:p>
        </p:txBody>
      </p:sp>
      <p:sp>
        <p:nvSpPr>
          <p:cNvPr id="23" name="テキスト ボックス 22">
            <a:extLst>
              <a:ext uri="{FF2B5EF4-FFF2-40B4-BE49-F238E27FC236}">
                <a16:creationId xmlns:a16="http://schemas.microsoft.com/office/drawing/2014/main" id="{852AE48E-E0ED-4974-A20B-0030819AECE6}"/>
              </a:ext>
            </a:extLst>
          </p:cNvPr>
          <p:cNvSpPr txBox="1"/>
          <p:nvPr/>
        </p:nvSpPr>
        <p:spPr>
          <a:xfrm>
            <a:off x="-54864" y="611110"/>
            <a:ext cx="4334256" cy="584775"/>
          </a:xfrm>
          <a:prstGeom prst="rect">
            <a:avLst/>
          </a:prstGeom>
          <a:noFill/>
        </p:spPr>
        <p:txBody>
          <a:bodyPr wrap="square" rtlCol="0">
            <a:spAutoFit/>
          </a:bodyPr>
          <a:lstStyle/>
          <a:p>
            <a:r>
              <a:rPr kumimoji="1" lang="ja-JP" altLang="en-US" sz="1600" b="1" dirty="0"/>
              <a:t>学びと思っていなかったけど実は学びなのは、実はここだった！！！</a:t>
            </a:r>
          </a:p>
        </p:txBody>
      </p:sp>
      <p:sp>
        <p:nvSpPr>
          <p:cNvPr id="24" name="テキスト ボックス 23">
            <a:extLst>
              <a:ext uri="{FF2B5EF4-FFF2-40B4-BE49-F238E27FC236}">
                <a16:creationId xmlns:a16="http://schemas.microsoft.com/office/drawing/2014/main" id="{3FC51215-CFF5-4E71-A5BF-2F104D361086}"/>
              </a:ext>
            </a:extLst>
          </p:cNvPr>
          <p:cNvSpPr txBox="1"/>
          <p:nvPr/>
        </p:nvSpPr>
        <p:spPr>
          <a:xfrm>
            <a:off x="0" y="0"/>
            <a:ext cx="2954655" cy="646331"/>
          </a:xfrm>
          <a:prstGeom prst="rect">
            <a:avLst/>
          </a:prstGeom>
          <a:noFill/>
        </p:spPr>
        <p:txBody>
          <a:bodyPr wrap="none" rtlCol="0">
            <a:spAutoFit/>
          </a:bodyPr>
          <a:lstStyle/>
          <a:p>
            <a:r>
              <a:rPr kumimoji="1" lang="ja-JP" altLang="en-US" b="1" dirty="0">
                <a:solidFill>
                  <a:srgbClr val="FF0000"/>
                </a:solidFill>
              </a:rPr>
              <a:t>クリエイティブ</a:t>
            </a:r>
            <a:endParaRPr kumimoji="1" lang="en-US" altLang="ja-JP" b="1" dirty="0">
              <a:solidFill>
                <a:srgbClr val="FF0000"/>
              </a:solidFill>
            </a:endParaRPr>
          </a:p>
          <a:p>
            <a:r>
              <a:rPr kumimoji="1" lang="ja-JP" altLang="en-US" b="1" dirty="0">
                <a:solidFill>
                  <a:srgbClr val="FF0000"/>
                </a:solidFill>
              </a:rPr>
              <a:t>先がわからない⇒わくわく</a:t>
            </a:r>
          </a:p>
        </p:txBody>
      </p:sp>
      <p:sp>
        <p:nvSpPr>
          <p:cNvPr id="25" name="テキスト ボックス 24">
            <a:extLst>
              <a:ext uri="{FF2B5EF4-FFF2-40B4-BE49-F238E27FC236}">
                <a16:creationId xmlns:a16="http://schemas.microsoft.com/office/drawing/2014/main" id="{897DF556-0D4D-4C67-B573-8200200CB464}"/>
              </a:ext>
            </a:extLst>
          </p:cNvPr>
          <p:cNvSpPr txBox="1"/>
          <p:nvPr/>
        </p:nvSpPr>
        <p:spPr>
          <a:xfrm>
            <a:off x="6321451" y="1852954"/>
            <a:ext cx="6647974" cy="1200329"/>
          </a:xfrm>
          <a:prstGeom prst="rect">
            <a:avLst/>
          </a:prstGeom>
          <a:noFill/>
        </p:spPr>
        <p:txBody>
          <a:bodyPr wrap="none" rtlCol="0">
            <a:spAutoFit/>
          </a:bodyPr>
          <a:lstStyle/>
          <a:p>
            <a:r>
              <a:rPr kumimoji="1" lang="en-US" altLang="ja-JP" sz="2400" b="1" dirty="0"/>
              <a:t>4</a:t>
            </a:r>
            <a:r>
              <a:rPr kumimoji="1" lang="ja-JP" altLang="en-US" sz="2400" b="1" dirty="0"/>
              <a:t>象限を動かす方法・混ぜる方法を提案しよう</a:t>
            </a:r>
            <a:endParaRPr kumimoji="1" lang="en-US" altLang="ja-JP" sz="2400" b="1" dirty="0"/>
          </a:p>
          <a:p>
            <a:r>
              <a:rPr kumimoji="1" lang="ja-JP" altLang="en-US" sz="2400" b="1" dirty="0"/>
              <a:t>⇒動きを出すための仕組み</a:t>
            </a:r>
            <a:endParaRPr kumimoji="1" lang="en-US" altLang="ja-JP" sz="2400" b="1" dirty="0"/>
          </a:p>
          <a:p>
            <a:r>
              <a:rPr kumimoji="1" lang="ja-JP" altLang="en-US" sz="2400" b="1" dirty="0">
                <a:solidFill>
                  <a:srgbClr val="FF0000"/>
                </a:solidFill>
              </a:rPr>
              <a:t>⇒入口のセッティング⇒インフラに関わりそう</a:t>
            </a:r>
          </a:p>
        </p:txBody>
      </p:sp>
      <p:sp>
        <p:nvSpPr>
          <p:cNvPr id="26" name="テキスト ボックス 25">
            <a:extLst>
              <a:ext uri="{FF2B5EF4-FFF2-40B4-BE49-F238E27FC236}">
                <a16:creationId xmlns:a16="http://schemas.microsoft.com/office/drawing/2014/main" id="{404A0080-3ADB-4B67-B359-7D24C2923425}"/>
              </a:ext>
            </a:extLst>
          </p:cNvPr>
          <p:cNvSpPr txBox="1"/>
          <p:nvPr/>
        </p:nvSpPr>
        <p:spPr>
          <a:xfrm>
            <a:off x="9579715" y="2963437"/>
            <a:ext cx="4288353" cy="707886"/>
          </a:xfrm>
          <a:prstGeom prst="rect">
            <a:avLst/>
          </a:prstGeom>
          <a:noFill/>
        </p:spPr>
        <p:txBody>
          <a:bodyPr wrap="none" rtlCol="0">
            <a:spAutoFit/>
          </a:bodyPr>
          <a:lstStyle/>
          <a:p>
            <a:r>
              <a:rPr kumimoji="1" lang="ja-JP" altLang="en-US" sz="4000" b="1" dirty="0">
                <a:solidFill>
                  <a:srgbClr val="FF0000"/>
                </a:solidFill>
              </a:rPr>
              <a:t>学びのルート設計</a:t>
            </a:r>
          </a:p>
        </p:txBody>
      </p:sp>
      <p:sp>
        <p:nvSpPr>
          <p:cNvPr id="27" name="テキスト ボックス 26">
            <a:extLst>
              <a:ext uri="{FF2B5EF4-FFF2-40B4-BE49-F238E27FC236}">
                <a16:creationId xmlns:a16="http://schemas.microsoft.com/office/drawing/2014/main" id="{D72876C5-02CF-4C2E-9FF8-F9309C6B6902}"/>
              </a:ext>
            </a:extLst>
          </p:cNvPr>
          <p:cNvSpPr txBox="1"/>
          <p:nvPr/>
        </p:nvSpPr>
        <p:spPr>
          <a:xfrm>
            <a:off x="9579715" y="3489872"/>
            <a:ext cx="13008689" cy="707886"/>
          </a:xfrm>
          <a:prstGeom prst="rect">
            <a:avLst/>
          </a:prstGeom>
          <a:noFill/>
        </p:spPr>
        <p:txBody>
          <a:bodyPr wrap="none" rtlCol="0">
            <a:spAutoFit/>
          </a:bodyPr>
          <a:lstStyle/>
          <a:p>
            <a:r>
              <a:rPr kumimoji="1" lang="ja-JP" altLang="en-US" sz="4000" b="1" dirty="0">
                <a:solidFill>
                  <a:srgbClr val="FF0000"/>
                </a:solidFill>
              </a:rPr>
              <a:t>現状はどこ？何が変われば移行できるか？障害は何か？</a:t>
            </a:r>
          </a:p>
        </p:txBody>
      </p:sp>
      <p:sp>
        <p:nvSpPr>
          <p:cNvPr id="29" name="テキスト ボックス 28">
            <a:extLst>
              <a:ext uri="{FF2B5EF4-FFF2-40B4-BE49-F238E27FC236}">
                <a16:creationId xmlns:a16="http://schemas.microsoft.com/office/drawing/2014/main" id="{A7AE45B2-50C0-4FD7-90D9-4376582C098D}"/>
              </a:ext>
            </a:extLst>
          </p:cNvPr>
          <p:cNvSpPr txBox="1"/>
          <p:nvPr/>
        </p:nvSpPr>
        <p:spPr>
          <a:xfrm>
            <a:off x="2199225" y="-2149847"/>
            <a:ext cx="14906645" cy="2246769"/>
          </a:xfrm>
          <a:prstGeom prst="rect">
            <a:avLst/>
          </a:prstGeom>
          <a:noFill/>
        </p:spPr>
        <p:txBody>
          <a:bodyPr wrap="none" rtlCol="0">
            <a:spAutoFit/>
          </a:bodyPr>
          <a:lstStyle/>
          <a:p>
            <a:r>
              <a:rPr kumimoji="1" lang="ja-JP" altLang="en-US" sz="2800" dirty="0">
                <a:solidFill>
                  <a:srgbClr val="FF0000"/>
                </a:solidFill>
              </a:rPr>
              <a:t>教え手と学び手の循環</a:t>
            </a:r>
            <a:endParaRPr kumimoji="1" lang="en-US" altLang="ja-JP" sz="2800" dirty="0">
              <a:solidFill>
                <a:srgbClr val="FF0000"/>
              </a:solidFill>
            </a:endParaRPr>
          </a:p>
          <a:p>
            <a:r>
              <a:rPr kumimoji="1" lang="ja-JP" altLang="en-US" sz="2800" dirty="0">
                <a:solidFill>
                  <a:srgbClr val="FF0000"/>
                </a:solidFill>
              </a:rPr>
              <a:t>ある人が何を知っているか</a:t>
            </a:r>
            <a:r>
              <a:rPr kumimoji="1" lang="en-US" altLang="ja-JP" sz="2800" dirty="0">
                <a:solidFill>
                  <a:srgbClr val="FF0000"/>
                </a:solidFill>
              </a:rPr>
              <a:t>?</a:t>
            </a:r>
            <a:r>
              <a:rPr kumimoji="1" lang="ja-JP" altLang="en-US" sz="2800" dirty="0">
                <a:solidFill>
                  <a:srgbClr val="FF0000"/>
                </a:solidFill>
              </a:rPr>
              <a:t>どう見えるようにできるか？</a:t>
            </a:r>
            <a:endParaRPr kumimoji="1" lang="en-US" altLang="ja-JP" sz="2800" dirty="0">
              <a:solidFill>
                <a:srgbClr val="FF0000"/>
              </a:solidFill>
            </a:endParaRPr>
          </a:p>
          <a:p>
            <a:r>
              <a:rPr kumimoji="1" lang="ja-JP" altLang="en-US" sz="2800" dirty="0">
                <a:solidFill>
                  <a:srgbClr val="FF0000"/>
                </a:solidFill>
              </a:rPr>
              <a:t>（スキル）</a:t>
            </a:r>
            <a:endParaRPr kumimoji="1" lang="en-US" altLang="ja-JP" sz="2800" dirty="0">
              <a:solidFill>
                <a:srgbClr val="FF0000"/>
              </a:solidFill>
            </a:endParaRPr>
          </a:p>
          <a:p>
            <a:r>
              <a:rPr kumimoji="1" lang="en-US" altLang="ja-JP" sz="2800" dirty="0">
                <a:solidFill>
                  <a:srgbClr val="FF0000"/>
                </a:solidFill>
              </a:rPr>
              <a:t>※</a:t>
            </a:r>
            <a:r>
              <a:rPr kumimoji="1" lang="ja-JP" altLang="en-US" sz="2800" dirty="0">
                <a:solidFill>
                  <a:srgbClr val="FF0000"/>
                </a:solidFill>
              </a:rPr>
              <a:t>共有されないと何も始まらない</a:t>
            </a:r>
            <a:endParaRPr kumimoji="1" lang="en-US" altLang="ja-JP" sz="2800" dirty="0">
              <a:solidFill>
                <a:srgbClr val="FF0000"/>
              </a:solidFill>
            </a:endParaRPr>
          </a:p>
          <a:p>
            <a:r>
              <a:rPr kumimoji="1" lang="ja-JP" altLang="en-US" sz="2800" dirty="0">
                <a:solidFill>
                  <a:srgbClr val="FF0000"/>
                </a:solidFill>
              </a:rPr>
              <a:t>始められる場・学びから恥じらいをいかに消すか⇒最初が難しい⇒ループをどう始めるか？</a:t>
            </a:r>
          </a:p>
        </p:txBody>
      </p:sp>
      <p:sp>
        <p:nvSpPr>
          <p:cNvPr id="30" name="テキスト ボックス 29">
            <a:extLst>
              <a:ext uri="{FF2B5EF4-FFF2-40B4-BE49-F238E27FC236}">
                <a16:creationId xmlns:a16="http://schemas.microsoft.com/office/drawing/2014/main" id="{D0D70EB8-EEFE-404D-BAAC-4D1BA8CC1553}"/>
              </a:ext>
            </a:extLst>
          </p:cNvPr>
          <p:cNvSpPr txBox="1"/>
          <p:nvPr/>
        </p:nvSpPr>
        <p:spPr>
          <a:xfrm>
            <a:off x="6099915" y="6313435"/>
            <a:ext cx="20703103" cy="2554545"/>
          </a:xfrm>
          <a:prstGeom prst="rect">
            <a:avLst/>
          </a:prstGeom>
          <a:noFill/>
        </p:spPr>
        <p:txBody>
          <a:bodyPr wrap="none" rtlCol="0">
            <a:spAutoFit/>
          </a:bodyPr>
          <a:lstStyle/>
          <a:p>
            <a:r>
              <a:rPr kumimoji="1" lang="ja-JP" altLang="en-US" sz="4000" b="1" dirty="0">
                <a:solidFill>
                  <a:srgbClr val="FF0000"/>
                </a:solidFill>
              </a:rPr>
              <a:t>職能の人が外に行くには？（ヒント：ある人にとっては職能、ある人にとっては趣味）</a:t>
            </a:r>
            <a:endParaRPr kumimoji="1" lang="en-US" altLang="ja-JP" sz="4000" b="1" dirty="0">
              <a:solidFill>
                <a:srgbClr val="FF0000"/>
              </a:solidFill>
            </a:endParaRPr>
          </a:p>
          <a:p>
            <a:r>
              <a:rPr kumimoji="1" lang="ja-JP" altLang="en-US" sz="4000" b="1" dirty="0">
                <a:solidFill>
                  <a:srgbClr val="FF0000"/>
                </a:solidFill>
              </a:rPr>
              <a:t>人のレイヤ・内容のレイヤ</a:t>
            </a:r>
            <a:endParaRPr kumimoji="1" lang="en-US" altLang="ja-JP" sz="4000" b="1" dirty="0">
              <a:solidFill>
                <a:srgbClr val="FF0000"/>
              </a:solidFill>
            </a:endParaRPr>
          </a:p>
          <a:p>
            <a:r>
              <a:rPr kumimoji="1" lang="ja-JP" altLang="en-US" sz="4000" b="1" dirty="0">
                <a:solidFill>
                  <a:srgbClr val="FF0000"/>
                </a:solidFill>
              </a:rPr>
              <a:t>違う象限の人同士のかかわり</a:t>
            </a:r>
            <a:endParaRPr kumimoji="1" lang="en-US" altLang="ja-JP" sz="4000" b="1" dirty="0">
              <a:solidFill>
                <a:srgbClr val="FF0000"/>
              </a:solidFill>
            </a:endParaRPr>
          </a:p>
          <a:p>
            <a:r>
              <a:rPr kumimoji="1" lang="ja-JP" altLang="en-US" sz="4000" b="1" dirty="0">
                <a:solidFill>
                  <a:srgbClr val="FF0000"/>
                </a:solidFill>
              </a:rPr>
              <a:t>芸術祭の面白さはココにある・違う象限にいるからこそわかる・見える</a:t>
            </a:r>
          </a:p>
        </p:txBody>
      </p:sp>
      <p:sp>
        <p:nvSpPr>
          <p:cNvPr id="31" name="テキスト ボックス 30">
            <a:extLst>
              <a:ext uri="{FF2B5EF4-FFF2-40B4-BE49-F238E27FC236}">
                <a16:creationId xmlns:a16="http://schemas.microsoft.com/office/drawing/2014/main" id="{8F1347FD-E0E9-4C31-87DD-9065374E2EE8}"/>
              </a:ext>
            </a:extLst>
          </p:cNvPr>
          <p:cNvSpPr txBox="1"/>
          <p:nvPr/>
        </p:nvSpPr>
        <p:spPr>
          <a:xfrm>
            <a:off x="-2400657" y="-726002"/>
            <a:ext cx="4801314" cy="707886"/>
          </a:xfrm>
          <a:prstGeom prst="rect">
            <a:avLst/>
          </a:prstGeom>
          <a:noFill/>
        </p:spPr>
        <p:txBody>
          <a:bodyPr wrap="none" rtlCol="0">
            <a:spAutoFit/>
          </a:bodyPr>
          <a:lstStyle/>
          <a:p>
            <a:r>
              <a:rPr kumimoji="1" lang="ja-JP" altLang="en-US" sz="4000" dirty="0">
                <a:solidFill>
                  <a:srgbClr val="FF0000"/>
                </a:solidFill>
              </a:rPr>
              <a:t>やり直しがきく良さ</a:t>
            </a:r>
          </a:p>
        </p:txBody>
      </p:sp>
      <p:sp>
        <p:nvSpPr>
          <p:cNvPr id="32" name="テキスト ボックス 31">
            <a:extLst>
              <a:ext uri="{FF2B5EF4-FFF2-40B4-BE49-F238E27FC236}">
                <a16:creationId xmlns:a16="http://schemas.microsoft.com/office/drawing/2014/main" id="{FEF8EF23-0D5D-4450-B3B4-0A878B060CB9}"/>
              </a:ext>
            </a:extLst>
          </p:cNvPr>
          <p:cNvSpPr txBox="1"/>
          <p:nvPr/>
        </p:nvSpPr>
        <p:spPr>
          <a:xfrm>
            <a:off x="12456006" y="4764425"/>
            <a:ext cx="6853158" cy="1323439"/>
          </a:xfrm>
          <a:prstGeom prst="rect">
            <a:avLst/>
          </a:prstGeom>
          <a:noFill/>
        </p:spPr>
        <p:txBody>
          <a:bodyPr wrap="none" rtlCol="0">
            <a:spAutoFit/>
          </a:bodyPr>
          <a:lstStyle/>
          <a:p>
            <a:r>
              <a:rPr kumimoji="1" lang="ja-JP" altLang="en-US" sz="4000" dirty="0">
                <a:solidFill>
                  <a:srgbClr val="FF0000"/>
                </a:solidFill>
              </a:rPr>
              <a:t>←やんなきゃいけない苦しさ</a:t>
            </a:r>
            <a:endParaRPr kumimoji="1" lang="en-US" altLang="ja-JP" sz="4000" dirty="0">
              <a:solidFill>
                <a:srgbClr val="FF0000"/>
              </a:solidFill>
            </a:endParaRPr>
          </a:p>
          <a:p>
            <a:r>
              <a:rPr kumimoji="1" lang="ja-JP" altLang="en-US" sz="4000" dirty="0">
                <a:solidFill>
                  <a:srgbClr val="FF0000"/>
                </a:solidFill>
              </a:rPr>
              <a:t>一方でやりがい</a:t>
            </a:r>
          </a:p>
        </p:txBody>
      </p:sp>
      <p:sp>
        <p:nvSpPr>
          <p:cNvPr id="33" name="テキスト ボックス 32">
            <a:extLst>
              <a:ext uri="{FF2B5EF4-FFF2-40B4-BE49-F238E27FC236}">
                <a16:creationId xmlns:a16="http://schemas.microsoft.com/office/drawing/2014/main" id="{73DB07D9-BD7A-4AF8-B172-58A70753A0E3}"/>
              </a:ext>
            </a:extLst>
          </p:cNvPr>
          <p:cNvSpPr txBox="1"/>
          <p:nvPr/>
        </p:nvSpPr>
        <p:spPr>
          <a:xfrm>
            <a:off x="-2754337" y="7118929"/>
            <a:ext cx="8763938" cy="1323439"/>
          </a:xfrm>
          <a:prstGeom prst="rect">
            <a:avLst/>
          </a:prstGeom>
          <a:noFill/>
        </p:spPr>
        <p:txBody>
          <a:bodyPr wrap="none" rtlCol="0">
            <a:spAutoFit/>
          </a:bodyPr>
          <a:lstStyle/>
          <a:p>
            <a:r>
              <a:rPr kumimoji="1" lang="ja-JP" altLang="en-US" sz="4000" dirty="0">
                <a:solidFill>
                  <a:srgbClr val="FF0000"/>
                </a:solidFill>
              </a:rPr>
              <a:t>働き方にもつながるかも</a:t>
            </a:r>
            <a:endParaRPr kumimoji="1" lang="en-US" altLang="ja-JP" sz="4000" dirty="0">
              <a:solidFill>
                <a:srgbClr val="FF0000"/>
              </a:solidFill>
            </a:endParaRPr>
          </a:p>
          <a:p>
            <a:r>
              <a:rPr kumimoji="1" lang="ja-JP" altLang="en-US" sz="4000" dirty="0">
                <a:solidFill>
                  <a:srgbClr val="FF0000"/>
                </a:solidFill>
              </a:rPr>
              <a:t>ある意味学びのライフシフト</a:t>
            </a:r>
            <a:r>
              <a:rPr kumimoji="1" lang="en-US" altLang="ja-JP" sz="4000" dirty="0">
                <a:solidFill>
                  <a:srgbClr val="FF0000"/>
                </a:solidFill>
              </a:rPr>
              <a:t>=</a:t>
            </a:r>
            <a:r>
              <a:rPr kumimoji="1" lang="ja-JP" altLang="en-US" sz="4000" dirty="0">
                <a:solidFill>
                  <a:srgbClr val="FF0000"/>
                </a:solidFill>
              </a:rPr>
              <a:t>循環？</a:t>
            </a:r>
          </a:p>
        </p:txBody>
      </p:sp>
      <p:sp>
        <p:nvSpPr>
          <p:cNvPr id="34" name="テキスト ボックス 33">
            <a:extLst>
              <a:ext uri="{FF2B5EF4-FFF2-40B4-BE49-F238E27FC236}">
                <a16:creationId xmlns:a16="http://schemas.microsoft.com/office/drawing/2014/main" id="{D9479387-6AB2-45C9-B079-F9E7B07411C3}"/>
              </a:ext>
            </a:extLst>
          </p:cNvPr>
          <p:cNvSpPr txBox="1"/>
          <p:nvPr/>
        </p:nvSpPr>
        <p:spPr>
          <a:xfrm>
            <a:off x="-2601173" y="8431831"/>
            <a:ext cx="8905002" cy="1323439"/>
          </a:xfrm>
          <a:prstGeom prst="rect">
            <a:avLst/>
          </a:prstGeom>
          <a:noFill/>
        </p:spPr>
        <p:txBody>
          <a:bodyPr wrap="none" rtlCol="0">
            <a:spAutoFit/>
          </a:bodyPr>
          <a:lstStyle/>
          <a:p>
            <a:r>
              <a:rPr kumimoji="1" lang="ja-JP" altLang="en-US" sz="4000" dirty="0">
                <a:solidFill>
                  <a:srgbClr val="FF0000"/>
                </a:solidFill>
              </a:rPr>
              <a:t>空間に拘らないやり方もある</a:t>
            </a:r>
            <a:endParaRPr kumimoji="1" lang="en-US" altLang="ja-JP" sz="4000" dirty="0">
              <a:solidFill>
                <a:srgbClr val="FF0000"/>
              </a:solidFill>
            </a:endParaRPr>
          </a:p>
          <a:p>
            <a:r>
              <a:rPr kumimoji="1" lang="ja-JP" altLang="en-US" sz="4000" dirty="0">
                <a:solidFill>
                  <a:srgbClr val="FF0000"/>
                </a:solidFill>
              </a:rPr>
              <a:t>目的化しない・街のセレンディピティ</a:t>
            </a:r>
          </a:p>
        </p:txBody>
      </p:sp>
      <p:sp>
        <p:nvSpPr>
          <p:cNvPr id="35" name="テキスト ボックス 34">
            <a:extLst>
              <a:ext uri="{FF2B5EF4-FFF2-40B4-BE49-F238E27FC236}">
                <a16:creationId xmlns:a16="http://schemas.microsoft.com/office/drawing/2014/main" id="{CB616D2E-A01C-487C-98CF-BC6DA1F47A79}"/>
              </a:ext>
            </a:extLst>
          </p:cNvPr>
          <p:cNvSpPr txBox="1"/>
          <p:nvPr/>
        </p:nvSpPr>
        <p:spPr>
          <a:xfrm>
            <a:off x="-2685852" y="4788054"/>
            <a:ext cx="5785558" cy="707886"/>
          </a:xfrm>
          <a:prstGeom prst="rect">
            <a:avLst/>
          </a:prstGeom>
          <a:noFill/>
        </p:spPr>
        <p:txBody>
          <a:bodyPr wrap="none" rtlCol="0">
            <a:spAutoFit/>
          </a:bodyPr>
          <a:lstStyle/>
          <a:p>
            <a:r>
              <a:rPr kumimoji="1" lang="en-US" altLang="ja-JP" sz="4000" dirty="0">
                <a:solidFill>
                  <a:srgbClr val="FF0000"/>
                </a:solidFill>
              </a:rPr>
              <a:t>IT</a:t>
            </a:r>
            <a:r>
              <a:rPr kumimoji="1" lang="ja-JP" altLang="en-US" sz="4000" dirty="0">
                <a:solidFill>
                  <a:srgbClr val="FF0000"/>
                </a:solidFill>
              </a:rPr>
              <a:t>に特化しないやり方も</a:t>
            </a:r>
          </a:p>
        </p:txBody>
      </p:sp>
    </p:spTree>
    <p:extLst>
      <p:ext uri="{BB962C8B-B14F-4D97-AF65-F5344CB8AC3E}">
        <p14:creationId xmlns:p14="http://schemas.microsoft.com/office/powerpoint/2010/main" val="12690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664D036-6221-4037-8D27-3B3489743CF3}"/>
              </a:ext>
            </a:extLst>
          </p:cNvPr>
          <p:cNvSpPr txBox="1"/>
          <p:nvPr/>
        </p:nvSpPr>
        <p:spPr>
          <a:xfrm>
            <a:off x="0" y="0"/>
            <a:ext cx="9930924" cy="1323439"/>
          </a:xfrm>
          <a:prstGeom prst="rect">
            <a:avLst/>
          </a:prstGeom>
          <a:noFill/>
        </p:spPr>
        <p:txBody>
          <a:bodyPr wrap="none" rtlCol="0">
            <a:spAutoFit/>
          </a:bodyPr>
          <a:lstStyle/>
          <a:p>
            <a:r>
              <a:rPr kumimoji="1" lang="ja-JP" altLang="en-US" sz="4000" b="1" dirty="0">
                <a:solidFill>
                  <a:srgbClr val="FF0000"/>
                </a:solidFill>
              </a:rPr>
              <a:t>・人（違う象限で同じものを見ている人）</a:t>
            </a:r>
            <a:endParaRPr kumimoji="1" lang="en-US" altLang="ja-JP" sz="4000" b="1" dirty="0">
              <a:solidFill>
                <a:srgbClr val="FF0000"/>
              </a:solidFill>
            </a:endParaRPr>
          </a:p>
          <a:p>
            <a:r>
              <a:rPr kumimoji="1" lang="ja-JP" altLang="en-US" sz="4000" b="1" dirty="0">
                <a:solidFill>
                  <a:srgbClr val="FF0000"/>
                </a:solidFill>
              </a:rPr>
              <a:t>・ルート（象限間の移動）</a:t>
            </a:r>
          </a:p>
        </p:txBody>
      </p:sp>
      <p:sp>
        <p:nvSpPr>
          <p:cNvPr id="7" name="テキスト ボックス 6">
            <a:extLst>
              <a:ext uri="{FF2B5EF4-FFF2-40B4-BE49-F238E27FC236}">
                <a16:creationId xmlns:a16="http://schemas.microsoft.com/office/drawing/2014/main" id="{21588801-749B-4E11-AF07-3FF098BE8441}"/>
              </a:ext>
            </a:extLst>
          </p:cNvPr>
          <p:cNvSpPr txBox="1"/>
          <p:nvPr/>
        </p:nvSpPr>
        <p:spPr>
          <a:xfrm>
            <a:off x="0" y="1166071"/>
            <a:ext cx="4801314" cy="1323439"/>
          </a:xfrm>
          <a:prstGeom prst="rect">
            <a:avLst/>
          </a:prstGeom>
          <a:noFill/>
        </p:spPr>
        <p:txBody>
          <a:bodyPr wrap="none" rtlCol="0">
            <a:spAutoFit/>
          </a:bodyPr>
          <a:lstStyle/>
          <a:p>
            <a:r>
              <a:rPr kumimoji="1" lang="en-US" altLang="ja-JP" sz="4000" b="1" dirty="0">
                <a:solidFill>
                  <a:srgbClr val="FF0000"/>
                </a:solidFill>
              </a:rPr>
              <a:t>※</a:t>
            </a:r>
            <a:r>
              <a:rPr kumimoji="1" lang="ja-JP" altLang="en-US" sz="4000" b="1" dirty="0">
                <a:solidFill>
                  <a:srgbClr val="FF0000"/>
                </a:solidFill>
              </a:rPr>
              <a:t>現状なぜないのか</a:t>
            </a:r>
            <a:endParaRPr kumimoji="1" lang="en-US" altLang="ja-JP" sz="4000" b="1" dirty="0">
              <a:solidFill>
                <a:srgbClr val="FF0000"/>
              </a:solidFill>
            </a:endParaRPr>
          </a:p>
          <a:p>
            <a:r>
              <a:rPr kumimoji="1" lang="en-US" altLang="ja-JP" sz="4000" b="1" dirty="0">
                <a:solidFill>
                  <a:srgbClr val="FF0000"/>
                </a:solidFill>
              </a:rPr>
              <a:t>※</a:t>
            </a:r>
            <a:r>
              <a:rPr kumimoji="1" lang="ja-JP" altLang="en-US" sz="4000" b="1" dirty="0">
                <a:solidFill>
                  <a:srgbClr val="FF0000"/>
                </a:solidFill>
              </a:rPr>
              <a:t>課題は何なのか</a:t>
            </a:r>
          </a:p>
        </p:txBody>
      </p:sp>
      <p:sp>
        <p:nvSpPr>
          <p:cNvPr id="8" name="テキスト ボックス 7">
            <a:extLst>
              <a:ext uri="{FF2B5EF4-FFF2-40B4-BE49-F238E27FC236}">
                <a16:creationId xmlns:a16="http://schemas.microsoft.com/office/drawing/2014/main" id="{81495C0C-82BD-4039-9C5B-6AA293848F30}"/>
              </a:ext>
            </a:extLst>
          </p:cNvPr>
          <p:cNvSpPr txBox="1"/>
          <p:nvPr/>
        </p:nvSpPr>
        <p:spPr>
          <a:xfrm>
            <a:off x="160230" y="2598776"/>
            <a:ext cx="16804600" cy="7109639"/>
          </a:xfrm>
          <a:prstGeom prst="rect">
            <a:avLst/>
          </a:prstGeom>
          <a:noFill/>
        </p:spPr>
        <p:txBody>
          <a:bodyPr wrap="none" rtlCol="0">
            <a:spAutoFit/>
          </a:bodyPr>
          <a:lstStyle/>
          <a:p>
            <a:r>
              <a:rPr kumimoji="1" lang="ja-JP" altLang="en-US" sz="2400" dirty="0">
                <a:solidFill>
                  <a:srgbClr val="002060"/>
                </a:solidFill>
              </a:rPr>
              <a:t>・買い手もプロになってる（教え手と学び手の双方向性のヒント）</a:t>
            </a:r>
            <a:endParaRPr kumimoji="1" lang="en-US" altLang="ja-JP" sz="2400" dirty="0">
              <a:solidFill>
                <a:srgbClr val="002060"/>
              </a:solidFill>
            </a:endParaRPr>
          </a:p>
          <a:p>
            <a:r>
              <a:rPr kumimoji="1" lang="ja-JP" altLang="en-US" sz="2400" b="1" dirty="0">
                <a:solidFill>
                  <a:srgbClr val="002060"/>
                </a:solidFill>
              </a:rPr>
              <a:t>・メルカリができるのは技術ではなく価値観（素人から買う）</a:t>
            </a:r>
            <a:endParaRPr kumimoji="1" lang="en-US" altLang="ja-JP" sz="2400" b="1" dirty="0">
              <a:solidFill>
                <a:srgbClr val="002060"/>
              </a:solidFill>
            </a:endParaRPr>
          </a:p>
          <a:p>
            <a:r>
              <a:rPr kumimoji="1" lang="ja-JP" altLang="en-US" sz="2400" dirty="0">
                <a:solidFill>
                  <a:srgbClr val="002060"/>
                </a:solidFill>
              </a:rPr>
              <a:t>┗タグ付け・素人が補われてうまくいっている（検索される学び）</a:t>
            </a:r>
            <a:endParaRPr kumimoji="1" lang="en-US" altLang="ja-JP" sz="2400" dirty="0">
              <a:solidFill>
                <a:srgbClr val="002060"/>
              </a:solidFill>
            </a:endParaRPr>
          </a:p>
          <a:p>
            <a:r>
              <a:rPr kumimoji="1" lang="ja-JP" altLang="en-US" sz="2400" dirty="0">
                <a:solidFill>
                  <a:srgbClr val="002060"/>
                </a:solidFill>
              </a:rPr>
              <a:t>・大学の先生も開いてきた。気軽に声掛けできる</a:t>
            </a:r>
            <a:endParaRPr kumimoji="1" lang="en-US" altLang="ja-JP" sz="2400" dirty="0">
              <a:solidFill>
                <a:srgbClr val="002060"/>
              </a:solidFill>
            </a:endParaRPr>
          </a:p>
          <a:p>
            <a:r>
              <a:rPr kumimoji="1" lang="ja-JP" altLang="en-US" sz="2400" dirty="0">
                <a:solidFill>
                  <a:srgbClr val="002060"/>
                </a:solidFill>
              </a:rPr>
              <a:t>・学びの切り売り⇒単位・小さく学ぶ・ハードルが下がる</a:t>
            </a:r>
            <a:endParaRPr kumimoji="1" lang="en-US" altLang="ja-JP" sz="2400" dirty="0">
              <a:solidFill>
                <a:srgbClr val="002060"/>
              </a:solidFill>
            </a:endParaRPr>
          </a:p>
          <a:p>
            <a:r>
              <a:rPr kumimoji="1" lang="ja-JP" altLang="en-US" sz="2400" dirty="0">
                <a:solidFill>
                  <a:srgbClr val="002060"/>
                </a:solidFill>
              </a:rPr>
              <a:t>⇔入口の設計と関係ありそう</a:t>
            </a:r>
            <a:endParaRPr kumimoji="1" lang="en-US" altLang="ja-JP" sz="2400" dirty="0">
              <a:solidFill>
                <a:srgbClr val="002060"/>
              </a:solidFill>
            </a:endParaRPr>
          </a:p>
          <a:p>
            <a:r>
              <a:rPr kumimoji="1" lang="ja-JP" altLang="en-US" sz="2400" dirty="0">
                <a:solidFill>
                  <a:srgbClr val="002060"/>
                </a:solidFill>
              </a:rPr>
              <a:t>┗スタディサプリ・窓は広がっている</a:t>
            </a:r>
            <a:endParaRPr kumimoji="1" lang="en-US" altLang="ja-JP" sz="2400" dirty="0">
              <a:solidFill>
                <a:srgbClr val="002060"/>
              </a:solidFill>
            </a:endParaRPr>
          </a:p>
          <a:p>
            <a:r>
              <a:rPr kumimoji="1" lang="en-US" altLang="ja-JP" sz="2400" dirty="0">
                <a:solidFill>
                  <a:srgbClr val="002060"/>
                </a:solidFill>
              </a:rPr>
              <a:t>	</a:t>
            </a:r>
            <a:r>
              <a:rPr kumimoji="1" lang="ja-JP" altLang="en-US" sz="2400" dirty="0">
                <a:solidFill>
                  <a:srgbClr val="002060"/>
                </a:solidFill>
              </a:rPr>
              <a:t>┗目的化されている⇒ネットは目的化されている（検索しないとたどり着けない）</a:t>
            </a:r>
            <a:endParaRPr kumimoji="1" lang="en-US" altLang="ja-JP" sz="2400" dirty="0">
              <a:solidFill>
                <a:srgbClr val="002060"/>
              </a:solidFill>
            </a:endParaRPr>
          </a:p>
          <a:p>
            <a:r>
              <a:rPr kumimoji="1" lang="ja-JP" altLang="en-US" sz="2400" dirty="0">
                <a:solidFill>
                  <a:srgbClr val="002060"/>
                </a:solidFill>
              </a:rPr>
              <a:t>偶発化するための学びの場所・インフラ⇒場所のレコメンド機能</a:t>
            </a:r>
            <a:endParaRPr kumimoji="1" lang="en-US" altLang="ja-JP" sz="2400" dirty="0">
              <a:solidFill>
                <a:srgbClr val="002060"/>
              </a:solidFill>
            </a:endParaRPr>
          </a:p>
          <a:p>
            <a:r>
              <a:rPr kumimoji="1" lang="ja-JP" altLang="en-US" sz="2400" dirty="0">
                <a:solidFill>
                  <a:srgbClr val="002060"/>
                </a:solidFill>
              </a:rPr>
              <a:t>・場所にも機能・目的がある（図書館で仕事</a:t>
            </a:r>
            <a:r>
              <a:rPr kumimoji="1" lang="en-US" altLang="ja-JP" sz="2400" dirty="0">
                <a:solidFill>
                  <a:srgbClr val="002060"/>
                </a:solidFill>
              </a:rPr>
              <a:t>NG</a:t>
            </a:r>
            <a:r>
              <a:rPr kumimoji="1" lang="ja-JP" altLang="en-US" sz="2400" dirty="0">
                <a:solidFill>
                  <a:srgbClr val="002060"/>
                </a:solidFill>
              </a:rPr>
              <a:t>とか</a:t>
            </a:r>
            <a:r>
              <a:rPr kumimoji="1" lang="en-US" altLang="ja-JP" sz="2400" dirty="0">
                <a:solidFill>
                  <a:srgbClr val="002060"/>
                </a:solidFill>
              </a:rPr>
              <a:t>PC</a:t>
            </a:r>
            <a:r>
              <a:rPr kumimoji="1" lang="ja-JP" altLang="en-US" sz="2400" dirty="0">
                <a:solidFill>
                  <a:srgbClr val="002060"/>
                </a:solidFill>
              </a:rPr>
              <a:t>ダメとか）</a:t>
            </a:r>
            <a:endParaRPr kumimoji="1" lang="en-US" altLang="ja-JP" sz="2400" dirty="0">
              <a:solidFill>
                <a:srgbClr val="002060"/>
              </a:solidFill>
            </a:endParaRPr>
          </a:p>
          <a:p>
            <a:r>
              <a:rPr kumimoji="1" lang="ja-JP" altLang="en-US" sz="2400" dirty="0">
                <a:solidFill>
                  <a:srgbClr val="002060"/>
                </a:solidFill>
              </a:rPr>
              <a:t>・制約のない場・スタバとか（おにぎり持ち込んでよい⇒人が集まることが目的・コーヒーを売ることが目的ではない）</a:t>
            </a:r>
            <a:endParaRPr kumimoji="1" lang="en-US" altLang="ja-JP" sz="2400" dirty="0">
              <a:solidFill>
                <a:srgbClr val="002060"/>
              </a:solidFill>
            </a:endParaRPr>
          </a:p>
          <a:p>
            <a:r>
              <a:rPr kumimoji="1" lang="ja-JP" altLang="en-US" sz="2400" dirty="0">
                <a:solidFill>
                  <a:srgbClr val="002060"/>
                </a:solidFill>
              </a:rPr>
              <a:t>・イベント・外界から閉じられている、参加ハードルある</a:t>
            </a:r>
            <a:r>
              <a:rPr kumimoji="1" lang="en-US" altLang="ja-JP" sz="2400" dirty="0">
                <a:solidFill>
                  <a:srgbClr val="002060"/>
                </a:solidFill>
              </a:rPr>
              <a:t>/</a:t>
            </a:r>
            <a:r>
              <a:rPr kumimoji="1" lang="ja-JP" altLang="en-US" sz="2400" dirty="0">
                <a:solidFill>
                  <a:srgbClr val="002060"/>
                </a:solidFill>
              </a:rPr>
              <a:t>場所がない</a:t>
            </a:r>
            <a:endParaRPr kumimoji="1" lang="en-US" altLang="ja-JP" sz="2400" dirty="0">
              <a:solidFill>
                <a:srgbClr val="002060"/>
              </a:solidFill>
            </a:endParaRPr>
          </a:p>
          <a:p>
            <a:r>
              <a:rPr kumimoji="1" lang="ja-JP" altLang="en-US" sz="2400" dirty="0">
                <a:solidFill>
                  <a:srgbClr val="002060"/>
                </a:solidFill>
              </a:rPr>
              <a:t>・書店のごちゃまぜ間・カテゴリ化されているけど同じ場にある</a:t>
            </a:r>
            <a:endParaRPr kumimoji="1" lang="en-US" altLang="ja-JP" sz="2400" dirty="0">
              <a:solidFill>
                <a:srgbClr val="002060"/>
              </a:solidFill>
            </a:endParaRPr>
          </a:p>
          <a:p>
            <a:r>
              <a:rPr kumimoji="1" lang="ja-JP" altLang="en-US" sz="2400" b="1" dirty="0">
                <a:solidFill>
                  <a:srgbClr val="002060"/>
                </a:solidFill>
              </a:rPr>
              <a:t>・学びと学びがぶつかることで新しいものが生み出される、そんな仕組みと仕掛け</a:t>
            </a:r>
            <a:endParaRPr kumimoji="1" lang="en-US" altLang="ja-JP" sz="2400" b="1" dirty="0">
              <a:solidFill>
                <a:srgbClr val="002060"/>
              </a:solidFill>
            </a:endParaRPr>
          </a:p>
          <a:p>
            <a:r>
              <a:rPr kumimoji="1" lang="ja-JP" altLang="en-US" sz="2400" dirty="0">
                <a:solidFill>
                  <a:srgbClr val="002060"/>
                </a:solidFill>
              </a:rPr>
              <a:t>⇔でたらめに混ざるのは嫌・両立させる方法</a:t>
            </a:r>
            <a:endParaRPr kumimoji="1" lang="en-US" altLang="ja-JP" sz="2400" dirty="0">
              <a:solidFill>
                <a:srgbClr val="002060"/>
              </a:solidFill>
            </a:endParaRPr>
          </a:p>
          <a:p>
            <a:r>
              <a:rPr kumimoji="1" lang="ja-JP" altLang="en-US" sz="2400" dirty="0">
                <a:solidFill>
                  <a:srgbClr val="002060"/>
                </a:solidFill>
              </a:rPr>
              <a:t>┗特殊な実験器具がある・貸し工房、工房を使いたいという共通項で、具体的には全然違うことやってる</a:t>
            </a:r>
            <a:endParaRPr kumimoji="1" lang="en-US" altLang="ja-JP" sz="2400" dirty="0">
              <a:solidFill>
                <a:srgbClr val="002060"/>
              </a:solidFill>
            </a:endParaRPr>
          </a:p>
          <a:p>
            <a:r>
              <a:rPr kumimoji="1" lang="en-US" altLang="ja-JP" sz="2400" dirty="0">
                <a:solidFill>
                  <a:srgbClr val="002060"/>
                </a:solidFill>
              </a:rPr>
              <a:t>	</a:t>
            </a:r>
            <a:r>
              <a:rPr kumimoji="1" lang="ja-JP" altLang="en-US" sz="2400" dirty="0">
                <a:solidFill>
                  <a:srgbClr val="002060"/>
                </a:solidFill>
              </a:rPr>
              <a:t>┗貸し工房的学びの場・都市空間まで広げるために必要なことは</a:t>
            </a:r>
            <a:endParaRPr kumimoji="1" lang="en-US" altLang="ja-JP" sz="2400" dirty="0">
              <a:solidFill>
                <a:srgbClr val="002060"/>
              </a:solidFill>
            </a:endParaRPr>
          </a:p>
          <a:p>
            <a:r>
              <a:rPr kumimoji="1" lang="en-US" altLang="ja-JP" sz="2400" dirty="0">
                <a:solidFill>
                  <a:srgbClr val="002060"/>
                </a:solidFill>
              </a:rPr>
              <a:t>	</a:t>
            </a:r>
            <a:r>
              <a:rPr kumimoji="1" lang="ja-JP" altLang="en-US" sz="2400" dirty="0">
                <a:solidFill>
                  <a:srgbClr val="002060"/>
                </a:solidFill>
              </a:rPr>
              <a:t>┗付加価値の設定・景色とか</a:t>
            </a:r>
            <a:endParaRPr kumimoji="1" lang="en-US" altLang="ja-JP" sz="2400" dirty="0">
              <a:solidFill>
                <a:srgbClr val="002060"/>
              </a:solidFill>
            </a:endParaRPr>
          </a:p>
          <a:p>
            <a:r>
              <a:rPr kumimoji="1" lang="ja-JP" altLang="en-US" sz="2400" dirty="0">
                <a:solidFill>
                  <a:srgbClr val="002060"/>
                </a:solidFill>
              </a:rPr>
              <a:t>・学びは、無くても良い⇒学びのインセンティブは何か？</a:t>
            </a:r>
            <a:endParaRPr kumimoji="1" lang="en-US" altLang="ja-JP" sz="2400" dirty="0">
              <a:solidFill>
                <a:srgbClr val="002060"/>
              </a:solidFill>
            </a:endParaRPr>
          </a:p>
        </p:txBody>
      </p:sp>
    </p:spTree>
    <p:extLst>
      <p:ext uri="{BB962C8B-B14F-4D97-AF65-F5344CB8AC3E}">
        <p14:creationId xmlns:p14="http://schemas.microsoft.com/office/powerpoint/2010/main" val="262574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6D16DCF-E0BF-40B2-9C97-3CE5BD1C3CFB}"/>
              </a:ext>
            </a:extLst>
          </p:cNvPr>
          <p:cNvSpPr/>
          <p:nvPr/>
        </p:nvSpPr>
        <p:spPr>
          <a:xfrm>
            <a:off x="248920" y="180021"/>
            <a:ext cx="8646160" cy="649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0645D2B-6C8F-4BE6-B9C5-228B7F85A357}"/>
              </a:ext>
            </a:extLst>
          </p:cNvPr>
          <p:cNvSpPr>
            <a:spLocks noGrp="1"/>
          </p:cNvSpPr>
          <p:nvPr>
            <p:ph type="sldNum" sz="quarter" idx="12"/>
          </p:nvPr>
        </p:nvSpPr>
        <p:spPr/>
        <p:txBody>
          <a:bodyPr/>
          <a:lstStyle/>
          <a:p>
            <a:fld id="{C7C27EC7-229D-48B3-A49A-EA085645C675}" type="slidenum">
              <a:rPr kumimoji="1" lang="ja-JP" altLang="en-US" smtClean="0"/>
              <a:t>18</a:t>
            </a:fld>
            <a:endParaRPr kumimoji="1" lang="ja-JP" altLang="en-US"/>
          </a:p>
        </p:txBody>
      </p:sp>
      <p:sp>
        <p:nvSpPr>
          <p:cNvPr id="7" name="テキスト プレースホルダー 6">
            <a:extLst>
              <a:ext uri="{FF2B5EF4-FFF2-40B4-BE49-F238E27FC236}">
                <a16:creationId xmlns:a16="http://schemas.microsoft.com/office/drawing/2014/main" id="{B7F8BFB0-29D9-427C-B5CA-75AF009681C0}"/>
              </a:ext>
            </a:extLst>
          </p:cNvPr>
          <p:cNvSpPr>
            <a:spLocks noGrp="1"/>
          </p:cNvSpPr>
          <p:nvPr>
            <p:ph type="body" idx="13"/>
          </p:nvPr>
        </p:nvSpPr>
        <p:spPr>
          <a:xfrm>
            <a:off x="3465691" y="2167634"/>
            <a:ext cx="2212618" cy="542925"/>
          </a:xfrm>
        </p:spPr>
        <p:txBody>
          <a:bodyPr>
            <a:normAutofit/>
          </a:bodyPr>
          <a:lstStyle/>
          <a:p>
            <a:pPr algn="ctr"/>
            <a:r>
              <a:rPr lang="en-US" altLang="ja-JP" dirty="0">
                <a:solidFill>
                  <a:schemeClr val="tx1">
                    <a:lumMod val="75000"/>
                    <a:lumOff val="25000"/>
                  </a:schemeClr>
                </a:solidFill>
              </a:rPr>
              <a:t>【Work</a:t>
            </a:r>
            <a:r>
              <a:rPr lang="ja-JP" altLang="en-US" dirty="0">
                <a:solidFill>
                  <a:schemeClr val="tx1">
                    <a:lumMod val="75000"/>
                    <a:lumOff val="25000"/>
                  </a:schemeClr>
                </a:solidFill>
              </a:rPr>
              <a:t> ２</a:t>
            </a:r>
            <a:r>
              <a:rPr lang="en-US" altLang="ja-JP" dirty="0">
                <a:solidFill>
                  <a:schemeClr val="tx1">
                    <a:lumMod val="75000"/>
                    <a:lumOff val="25000"/>
                  </a:schemeClr>
                </a:solidFill>
              </a:rPr>
              <a:t>】</a:t>
            </a:r>
            <a:endParaRPr lang="ja-JP" altLang="en-US" dirty="0">
              <a:solidFill>
                <a:schemeClr val="tx1">
                  <a:lumMod val="75000"/>
                  <a:lumOff val="25000"/>
                </a:schemeClr>
              </a:solidFill>
            </a:endParaRPr>
          </a:p>
        </p:txBody>
      </p:sp>
      <p:sp>
        <p:nvSpPr>
          <p:cNvPr id="2" name="タイトル 1">
            <a:extLst>
              <a:ext uri="{FF2B5EF4-FFF2-40B4-BE49-F238E27FC236}">
                <a16:creationId xmlns:a16="http://schemas.microsoft.com/office/drawing/2014/main" id="{155167B1-00F6-490E-8D18-F5908EBAD5BD}"/>
              </a:ext>
            </a:extLst>
          </p:cNvPr>
          <p:cNvSpPr>
            <a:spLocks noGrp="1"/>
          </p:cNvSpPr>
          <p:nvPr>
            <p:ph type="title" idx="4294967295"/>
          </p:nvPr>
        </p:nvSpPr>
        <p:spPr>
          <a:xfrm>
            <a:off x="628650" y="3091543"/>
            <a:ext cx="7886700" cy="939282"/>
          </a:xfrm>
        </p:spPr>
        <p:txBody>
          <a:bodyPr>
            <a:normAutofit/>
          </a:bodyPr>
          <a:lstStyle/>
          <a:p>
            <a:pPr algn="ctr"/>
            <a:r>
              <a:rPr lang="ja-JP" altLang="en-US" sz="3600" b="1" dirty="0">
                <a:solidFill>
                  <a:schemeClr val="tx1">
                    <a:lumMod val="75000"/>
                    <a:lumOff val="25000"/>
                  </a:schemeClr>
                </a:solidFill>
              </a:rPr>
              <a:t>テーマ別ディスカッション</a:t>
            </a:r>
          </a:p>
        </p:txBody>
      </p:sp>
      <p:sp>
        <p:nvSpPr>
          <p:cNvPr id="6" name="テキスト ボックス 5">
            <a:extLst>
              <a:ext uri="{FF2B5EF4-FFF2-40B4-BE49-F238E27FC236}">
                <a16:creationId xmlns:a16="http://schemas.microsoft.com/office/drawing/2014/main" id="{39959288-38AC-4505-B51C-D9AF12F16D29}"/>
              </a:ext>
            </a:extLst>
          </p:cNvPr>
          <p:cNvSpPr txBox="1"/>
          <p:nvPr/>
        </p:nvSpPr>
        <p:spPr>
          <a:xfrm>
            <a:off x="957943" y="4647949"/>
            <a:ext cx="7228114" cy="1077218"/>
          </a:xfrm>
          <a:prstGeom prst="rect">
            <a:avLst/>
          </a:prstGeom>
          <a:noFill/>
        </p:spPr>
        <p:txBody>
          <a:bodyPr wrap="square" rtlCol="0">
            <a:spAutoFit/>
          </a:bodyPr>
          <a:lstStyle/>
          <a:p>
            <a:r>
              <a:rPr kumimoji="1" lang="ja-JP" altLang="en-US" sz="1600" dirty="0">
                <a:solidFill>
                  <a:schemeClr val="tx1">
                    <a:lumMod val="75000"/>
                    <a:lumOff val="25000"/>
                  </a:schemeClr>
                </a:solidFill>
              </a:rPr>
              <a:t>人生１００年時代の学び・学び方の一つの側面に着目して都市・インフラのアイデアを話し合います。</a:t>
            </a:r>
            <a:endParaRPr kumimoji="1" lang="en-US" altLang="ja-JP" sz="1600" dirty="0">
              <a:solidFill>
                <a:schemeClr val="tx1">
                  <a:lumMod val="75000"/>
                  <a:lumOff val="25000"/>
                </a:schemeClr>
              </a:solidFill>
            </a:endParaRPr>
          </a:p>
          <a:p>
            <a:endParaRPr kumimoji="1" lang="en-US" altLang="ja-JP" sz="1600" dirty="0">
              <a:solidFill>
                <a:schemeClr val="tx1">
                  <a:lumMod val="75000"/>
                  <a:lumOff val="25000"/>
                </a:schemeClr>
              </a:solidFill>
            </a:endParaRPr>
          </a:p>
          <a:p>
            <a:r>
              <a:rPr kumimoji="1" lang="ja-JP" altLang="en-US" sz="1600" dirty="0">
                <a:solidFill>
                  <a:schemeClr val="tx1">
                    <a:lumMod val="75000"/>
                    <a:lumOff val="25000"/>
                  </a:schemeClr>
                </a:solidFill>
              </a:rPr>
              <a:t>＊座長、担当教員からのワークを行っていただいても構いません 。</a:t>
            </a:r>
          </a:p>
        </p:txBody>
      </p:sp>
      <p:cxnSp>
        <p:nvCxnSpPr>
          <p:cNvPr id="8" name="直線コネクタ 7">
            <a:extLst>
              <a:ext uri="{FF2B5EF4-FFF2-40B4-BE49-F238E27FC236}">
                <a16:creationId xmlns:a16="http://schemas.microsoft.com/office/drawing/2014/main" id="{D6CE4DFF-CB8E-467A-A1FF-C9D87856A034}"/>
              </a:ext>
            </a:extLst>
          </p:cNvPr>
          <p:cNvCxnSpPr>
            <a:cxnSpLocks/>
          </p:cNvCxnSpPr>
          <p:nvPr/>
        </p:nvCxnSpPr>
        <p:spPr>
          <a:xfrm>
            <a:off x="783772" y="4149012"/>
            <a:ext cx="758806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3641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42BC8B29-E332-4139-B840-1D14EFDC9129}"/>
              </a:ext>
            </a:extLst>
          </p:cNvPr>
          <p:cNvSpPr>
            <a:spLocks noGrp="1"/>
          </p:cNvSpPr>
          <p:nvPr>
            <p:ph type="ctrTitle"/>
          </p:nvPr>
        </p:nvSpPr>
        <p:spPr>
          <a:xfrm>
            <a:off x="421640" y="1807643"/>
            <a:ext cx="8300720" cy="4494834"/>
          </a:xfrm>
          <a:solidFill>
            <a:schemeClr val="bg1"/>
          </a:solidFill>
          <a:ln>
            <a:noFill/>
          </a:ln>
        </p:spPr>
        <p:style>
          <a:lnRef idx="2">
            <a:schemeClr val="dk1"/>
          </a:lnRef>
          <a:fillRef idx="1">
            <a:schemeClr val="lt1"/>
          </a:fillRef>
          <a:effectRef idx="0">
            <a:schemeClr val="dk1"/>
          </a:effectRef>
          <a:fontRef idx="minor">
            <a:schemeClr val="dk1"/>
          </a:fontRef>
        </p:style>
        <p:txBody>
          <a:bodyPr anchor="t">
            <a:normAutofit/>
          </a:bodyPr>
          <a:lstStyle/>
          <a:p>
            <a:pPr>
              <a:lnSpc>
                <a:spcPct val="120000"/>
              </a:lnSpc>
            </a:pPr>
            <a:r>
              <a:rPr lang="ja-JP" altLang="en-US" sz="1400" b="0" dirty="0">
                <a:solidFill>
                  <a:schemeClr val="tx1">
                    <a:lumMod val="75000"/>
                    <a:lumOff val="25000"/>
                  </a:schemeClr>
                </a:solidFill>
              </a:rPr>
              <a:t>　人生</a:t>
            </a:r>
            <a:r>
              <a:rPr lang="en-US" altLang="ja-JP" sz="1400" b="0" dirty="0">
                <a:solidFill>
                  <a:schemeClr val="tx1">
                    <a:lumMod val="75000"/>
                    <a:lumOff val="25000"/>
                  </a:schemeClr>
                </a:solidFill>
              </a:rPr>
              <a:t>100</a:t>
            </a:r>
            <a:r>
              <a:rPr lang="ja-JP" altLang="en-US" sz="1400" b="0" dirty="0">
                <a:solidFill>
                  <a:schemeClr val="tx1">
                    <a:lumMod val="75000"/>
                    <a:lumOff val="25000"/>
                  </a:schemeClr>
                </a:solidFill>
              </a:rPr>
              <a:t>年時代には、新たな仕事や活動へシフトすることや、そのような活動を並行的に行い人生を複層化する人が増加していく。このような人生設計は、年収や職種だけではなく、いかに自分の人生を楽しく豊かにするかという視点からも行われていくだろう。</a:t>
            </a: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　上記のライフシフトの選択の準備やきっかけを与えるものの一つが「学び」である。いままでは、</a:t>
            </a:r>
            <a:r>
              <a:rPr lang="en-US" altLang="ja-JP" sz="1400" b="0" dirty="0">
                <a:solidFill>
                  <a:schemeClr val="tx1">
                    <a:lumMod val="75000"/>
                    <a:lumOff val="25000"/>
                  </a:schemeClr>
                </a:solidFill>
              </a:rPr>
              <a:t>20</a:t>
            </a:r>
            <a:r>
              <a:rPr lang="ja-JP" altLang="en-US" sz="1400" b="0" dirty="0">
                <a:solidFill>
                  <a:schemeClr val="tx1">
                    <a:lumMod val="75000"/>
                    <a:lumOff val="25000"/>
                  </a:schemeClr>
                </a:solidFill>
              </a:rPr>
              <a:t>代になるまでだけを教育の期間にあてる人が大半であったが、これからは人生の様々な契機に学びを自由に選択し、新たな選択肢を広げていくことが当たり前になっていく。</a:t>
            </a: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　ただし、「学び」のコンテンツを整備するだけでは、人々が能動的に「学び」を行うようになるとは限らない。継続的な「学び」を実現していくためには、何よりも楽しむこと（知・好・楽）、本物に触れて学びが促進される臨場感、本人の「やる気」や学んだ先の出口（学びをはき出す先）の設定が重要となる。また、これまでは「学ぶ」ことに対する時間的、経済的な負担が多大であった。このような状況を改善して、人生</a:t>
            </a:r>
            <a:r>
              <a:rPr lang="en-US" altLang="ja-JP" sz="1400" b="0" dirty="0">
                <a:solidFill>
                  <a:schemeClr val="tx1">
                    <a:lumMod val="75000"/>
                    <a:lumOff val="25000"/>
                  </a:schemeClr>
                </a:solidFill>
              </a:rPr>
              <a:t>100</a:t>
            </a:r>
            <a:r>
              <a:rPr lang="ja-JP" altLang="en-US" sz="1400" b="0" dirty="0">
                <a:solidFill>
                  <a:schemeClr val="tx1">
                    <a:lumMod val="75000"/>
                    <a:lumOff val="25000"/>
                  </a:schemeClr>
                </a:solidFill>
              </a:rPr>
              <a:t>年時代に「変化」を「選択」したい人が、ライフシフトを不安なく行える環境を整備していかなければならない。</a:t>
            </a: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　では、人生を楽しくする自己実現のための「学び」の場を、都市の中にどのように整備していくべきだろうか。空間像、社会的な仕組み、サービスの在り方などに加えて、創出していく上での課題を考えてほしい。</a:t>
            </a:r>
          </a:p>
        </p:txBody>
      </p:sp>
      <p:sp>
        <p:nvSpPr>
          <p:cNvPr id="25" name="タイトル 1">
            <a:extLst>
              <a:ext uri="{FF2B5EF4-FFF2-40B4-BE49-F238E27FC236}">
                <a16:creationId xmlns:a16="http://schemas.microsoft.com/office/drawing/2014/main" id="{D63D2558-AACF-48BA-820D-AFC8361569DE}"/>
              </a:ext>
            </a:extLst>
          </p:cNvPr>
          <p:cNvSpPr txBox="1">
            <a:spLocks/>
          </p:cNvSpPr>
          <p:nvPr/>
        </p:nvSpPr>
        <p:spPr>
          <a:xfrm>
            <a:off x="421640" y="1030144"/>
            <a:ext cx="8300720" cy="548639"/>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ja-JP" altLang="en-US" sz="1800" dirty="0">
                <a:solidFill>
                  <a:schemeClr val="tx1">
                    <a:lumMod val="75000"/>
                    <a:lumOff val="25000"/>
                  </a:schemeClr>
                </a:solidFill>
              </a:rPr>
              <a:t>人生を楽しくする臨場感のある学び</a:t>
            </a:r>
            <a:endParaRPr lang="en-US" altLang="ja-JP" sz="18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FDB01255-64C8-4DBA-9617-07BBF26540C1}"/>
              </a:ext>
            </a:extLst>
          </p:cNvPr>
          <p:cNvSpPr txBox="1">
            <a:spLocks/>
          </p:cNvSpPr>
          <p:nvPr/>
        </p:nvSpPr>
        <p:spPr>
          <a:xfrm>
            <a:off x="284480" y="71118"/>
            <a:ext cx="8300720" cy="548639"/>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en-US" altLang="ja-JP" sz="1000" dirty="0">
                <a:solidFill>
                  <a:schemeClr val="tx1">
                    <a:lumMod val="75000"/>
                    <a:lumOff val="25000"/>
                  </a:schemeClr>
                </a:solidFill>
              </a:rPr>
              <a:t>Team6</a:t>
            </a:r>
            <a:r>
              <a:rPr lang="ja-JP" altLang="en-US" sz="1000" dirty="0">
                <a:solidFill>
                  <a:schemeClr val="tx1">
                    <a:lumMod val="75000"/>
                    <a:lumOff val="25000"/>
                  </a:schemeClr>
                </a:solidFill>
              </a:rPr>
              <a:t>の人生</a:t>
            </a:r>
            <a:r>
              <a:rPr lang="en-US" altLang="ja-JP" sz="1000" dirty="0">
                <a:solidFill>
                  <a:schemeClr val="tx1">
                    <a:lumMod val="75000"/>
                    <a:lumOff val="25000"/>
                  </a:schemeClr>
                </a:solidFill>
              </a:rPr>
              <a:t>100</a:t>
            </a:r>
            <a:r>
              <a:rPr lang="ja-JP" altLang="en-US" sz="1000" dirty="0">
                <a:solidFill>
                  <a:schemeClr val="tx1">
                    <a:lumMod val="75000"/>
                    <a:lumOff val="25000"/>
                  </a:schemeClr>
                </a:solidFill>
              </a:rPr>
              <a:t>年時代の「変化＝シフト」に関する議論のハイライト　</a:t>
            </a:r>
            <a:r>
              <a:rPr lang="en-US" altLang="ja-JP" sz="1000" dirty="0">
                <a:solidFill>
                  <a:schemeClr val="tx1">
                    <a:lumMod val="75000"/>
                    <a:lumOff val="25000"/>
                  </a:schemeClr>
                </a:solidFill>
              </a:rPr>
              <a:t>(3</a:t>
            </a:r>
            <a:r>
              <a:rPr lang="ja-JP" altLang="en-US" sz="1000" dirty="0">
                <a:solidFill>
                  <a:schemeClr val="tx1">
                    <a:lumMod val="75000"/>
                    <a:lumOff val="25000"/>
                  </a:schemeClr>
                </a:solidFill>
              </a:rPr>
              <a:t>月</a:t>
            </a:r>
            <a:r>
              <a:rPr lang="en-US" altLang="ja-JP" sz="1000" dirty="0">
                <a:solidFill>
                  <a:schemeClr val="tx1">
                    <a:lumMod val="75000"/>
                    <a:lumOff val="25000"/>
                  </a:schemeClr>
                </a:solidFill>
              </a:rPr>
              <a:t>WS</a:t>
            </a:r>
            <a:r>
              <a:rPr lang="ja-JP" altLang="en-US" sz="1000" dirty="0">
                <a:solidFill>
                  <a:schemeClr val="tx1">
                    <a:lumMod val="75000"/>
                    <a:lumOff val="25000"/>
                  </a:schemeClr>
                </a:solidFill>
              </a:rPr>
              <a:t>の議論の一部再掲</a:t>
            </a:r>
            <a:r>
              <a:rPr lang="en-US" altLang="ja-JP" sz="1000" dirty="0">
                <a:solidFill>
                  <a:schemeClr val="tx1">
                    <a:lumMod val="75000"/>
                    <a:lumOff val="25000"/>
                  </a:schemeClr>
                </a:solidFill>
              </a:rPr>
              <a:t>)</a:t>
            </a:r>
          </a:p>
        </p:txBody>
      </p:sp>
    </p:spTree>
    <p:extLst>
      <p:ext uri="{BB962C8B-B14F-4D97-AF65-F5344CB8AC3E}">
        <p14:creationId xmlns:p14="http://schemas.microsoft.com/office/powerpoint/2010/main" val="322873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B273D-AC9D-41E5-8274-9D0F2B791303}"/>
              </a:ext>
            </a:extLst>
          </p:cNvPr>
          <p:cNvSpPr>
            <a:spLocks noGrp="1"/>
          </p:cNvSpPr>
          <p:nvPr>
            <p:ph type="ctrTitle"/>
          </p:nvPr>
        </p:nvSpPr>
        <p:spPr>
          <a:xfrm>
            <a:off x="416560" y="1286956"/>
            <a:ext cx="8098790" cy="1177860"/>
          </a:xfrm>
          <a:ln>
            <a:noFill/>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2000" dirty="0">
                <a:solidFill>
                  <a:schemeClr val="tx1">
                    <a:lumMod val="75000"/>
                    <a:lumOff val="25000"/>
                  </a:schemeClr>
                </a:solidFill>
              </a:rPr>
              <a:t>人生１００年時代の学びと学び方を創出する都市・インフラとは？</a:t>
            </a:r>
          </a:p>
        </p:txBody>
      </p:sp>
      <p:sp>
        <p:nvSpPr>
          <p:cNvPr id="3" name="字幕 2">
            <a:extLst>
              <a:ext uri="{FF2B5EF4-FFF2-40B4-BE49-F238E27FC236}">
                <a16:creationId xmlns:a16="http://schemas.microsoft.com/office/drawing/2014/main" id="{E22CE996-F7EE-4D7E-A22E-A747308EDC59}"/>
              </a:ext>
            </a:extLst>
          </p:cNvPr>
          <p:cNvSpPr>
            <a:spLocks noGrp="1"/>
          </p:cNvSpPr>
          <p:nvPr>
            <p:ph type="subTitle" idx="1"/>
          </p:nvPr>
        </p:nvSpPr>
        <p:spPr>
          <a:xfrm>
            <a:off x="416559" y="846398"/>
            <a:ext cx="5384733" cy="440558"/>
          </a:xfrm>
        </p:spPr>
        <p:txBody>
          <a:bodyPr>
            <a:normAutofit/>
          </a:bodyPr>
          <a:lstStyle/>
          <a:p>
            <a:r>
              <a:rPr lang="ja-JP" altLang="en-US" sz="1600" b="1" dirty="0">
                <a:solidFill>
                  <a:schemeClr val="tx1">
                    <a:lumMod val="75000"/>
                    <a:lumOff val="25000"/>
                  </a:schemeClr>
                </a:solidFill>
              </a:rPr>
              <a:t>ワークショップの問い</a:t>
            </a:r>
          </a:p>
        </p:txBody>
      </p:sp>
      <p:sp>
        <p:nvSpPr>
          <p:cNvPr id="5" name="コンテンツ プレースホルダー 1">
            <a:extLst>
              <a:ext uri="{FF2B5EF4-FFF2-40B4-BE49-F238E27FC236}">
                <a16:creationId xmlns:a16="http://schemas.microsoft.com/office/drawing/2014/main" id="{5CAA0651-F807-4272-BA65-0CACC5320613}"/>
              </a:ext>
            </a:extLst>
          </p:cNvPr>
          <p:cNvSpPr txBox="1">
            <a:spLocks/>
          </p:cNvSpPr>
          <p:nvPr/>
        </p:nvSpPr>
        <p:spPr>
          <a:xfrm>
            <a:off x="4589898" y="3237268"/>
            <a:ext cx="1005504"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400" b="1" dirty="0">
                <a:solidFill>
                  <a:schemeClr val="tx1">
                    <a:lumMod val="75000"/>
                    <a:lumOff val="25000"/>
                  </a:schemeClr>
                </a:solidFill>
              </a:rPr>
              <a:t>VISION</a:t>
            </a:r>
            <a:r>
              <a:rPr lang="ja-JP" altLang="en-US" sz="1400" b="1" dirty="0">
                <a:solidFill>
                  <a:schemeClr val="tx1">
                    <a:lumMod val="75000"/>
                    <a:lumOff val="25000"/>
                  </a:schemeClr>
                </a:solidFill>
              </a:rPr>
              <a:t>：</a:t>
            </a:r>
            <a:endParaRPr lang="en-US" altLang="ja-JP" sz="1400" b="1" dirty="0">
              <a:solidFill>
                <a:schemeClr val="tx1">
                  <a:lumMod val="75000"/>
                  <a:lumOff val="25000"/>
                </a:schemeClr>
              </a:solidFill>
            </a:endParaRPr>
          </a:p>
        </p:txBody>
      </p:sp>
      <p:sp>
        <p:nvSpPr>
          <p:cNvPr id="6" name="コンテンツ プレースホルダー 1">
            <a:extLst>
              <a:ext uri="{FF2B5EF4-FFF2-40B4-BE49-F238E27FC236}">
                <a16:creationId xmlns:a16="http://schemas.microsoft.com/office/drawing/2014/main" id="{A0C00C37-9CE5-4361-ACD7-B0C925DE9828}"/>
              </a:ext>
            </a:extLst>
          </p:cNvPr>
          <p:cNvSpPr txBox="1">
            <a:spLocks/>
          </p:cNvSpPr>
          <p:nvPr/>
        </p:nvSpPr>
        <p:spPr>
          <a:xfrm>
            <a:off x="3314816" y="4016180"/>
            <a:ext cx="1196628"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成果目標：</a:t>
            </a:r>
            <a:endParaRPr lang="en-US" altLang="ja-JP" sz="1400" b="1" dirty="0">
              <a:solidFill>
                <a:schemeClr val="tx1">
                  <a:lumMod val="75000"/>
                  <a:lumOff val="25000"/>
                </a:schemeClr>
              </a:solidFill>
            </a:endParaRPr>
          </a:p>
        </p:txBody>
      </p:sp>
      <p:sp>
        <p:nvSpPr>
          <p:cNvPr id="7" name="コンテンツ プレースホルダー 1">
            <a:extLst>
              <a:ext uri="{FF2B5EF4-FFF2-40B4-BE49-F238E27FC236}">
                <a16:creationId xmlns:a16="http://schemas.microsoft.com/office/drawing/2014/main" id="{0A94258E-6C27-4DDC-B9A5-F96C11471981}"/>
              </a:ext>
            </a:extLst>
          </p:cNvPr>
          <p:cNvSpPr txBox="1">
            <a:spLocks/>
          </p:cNvSpPr>
          <p:nvPr/>
        </p:nvSpPr>
        <p:spPr>
          <a:xfrm>
            <a:off x="2006795" y="4819316"/>
            <a:ext cx="1680069"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プロセス目標：</a:t>
            </a:r>
            <a:endParaRPr lang="en-US" altLang="ja-JP" sz="1400" b="1" dirty="0">
              <a:solidFill>
                <a:schemeClr val="tx1">
                  <a:lumMod val="75000"/>
                  <a:lumOff val="25000"/>
                </a:schemeClr>
              </a:solidFill>
            </a:endParaRPr>
          </a:p>
        </p:txBody>
      </p:sp>
      <p:sp>
        <p:nvSpPr>
          <p:cNvPr id="8" name="コンテンツ プレースホルダー 1">
            <a:extLst>
              <a:ext uri="{FF2B5EF4-FFF2-40B4-BE49-F238E27FC236}">
                <a16:creationId xmlns:a16="http://schemas.microsoft.com/office/drawing/2014/main" id="{C74EAE94-DA02-4708-A3BB-FECB35694042}"/>
              </a:ext>
            </a:extLst>
          </p:cNvPr>
          <p:cNvSpPr txBox="1">
            <a:spLocks/>
          </p:cNvSpPr>
          <p:nvPr/>
        </p:nvSpPr>
        <p:spPr>
          <a:xfrm>
            <a:off x="1118756" y="5539663"/>
            <a:ext cx="722271"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現状</a:t>
            </a:r>
            <a:endParaRPr lang="en-US" altLang="ja-JP" sz="1400" b="1" dirty="0">
              <a:solidFill>
                <a:schemeClr val="tx1">
                  <a:lumMod val="75000"/>
                  <a:lumOff val="25000"/>
                </a:schemeClr>
              </a:solidFill>
            </a:endParaRPr>
          </a:p>
        </p:txBody>
      </p:sp>
      <p:sp>
        <p:nvSpPr>
          <p:cNvPr id="9" name="コンテンツ プレースホルダー 1">
            <a:extLst>
              <a:ext uri="{FF2B5EF4-FFF2-40B4-BE49-F238E27FC236}">
                <a16:creationId xmlns:a16="http://schemas.microsoft.com/office/drawing/2014/main" id="{5316ED1A-EFF1-4661-BFC8-845718D5D0FA}"/>
              </a:ext>
            </a:extLst>
          </p:cNvPr>
          <p:cNvSpPr txBox="1">
            <a:spLocks/>
          </p:cNvSpPr>
          <p:nvPr/>
        </p:nvSpPr>
        <p:spPr>
          <a:xfrm>
            <a:off x="5479702" y="3237268"/>
            <a:ext cx="2350227" cy="613705"/>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未来を見据えて新たな価値を生み出す思考を養う</a:t>
            </a:r>
            <a:endParaRPr lang="en-US" altLang="ja-JP" sz="1400" b="1" dirty="0">
              <a:solidFill>
                <a:schemeClr val="tx1">
                  <a:lumMod val="75000"/>
                  <a:lumOff val="25000"/>
                </a:schemeClr>
              </a:solidFill>
            </a:endParaRPr>
          </a:p>
        </p:txBody>
      </p:sp>
      <p:sp>
        <p:nvSpPr>
          <p:cNvPr id="10" name="コンテンツ プレースホルダー 1">
            <a:extLst>
              <a:ext uri="{FF2B5EF4-FFF2-40B4-BE49-F238E27FC236}">
                <a16:creationId xmlns:a16="http://schemas.microsoft.com/office/drawing/2014/main" id="{DE4A6D40-FF9D-4F84-9238-3EF69F0F3853}"/>
              </a:ext>
            </a:extLst>
          </p:cNvPr>
          <p:cNvSpPr txBox="1">
            <a:spLocks/>
          </p:cNvSpPr>
          <p:nvPr/>
        </p:nvSpPr>
        <p:spPr>
          <a:xfrm>
            <a:off x="4299861" y="4016180"/>
            <a:ext cx="2851835" cy="613705"/>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人生</a:t>
            </a:r>
            <a:r>
              <a:rPr lang="en-US" altLang="ja-JP" sz="1400" b="1" dirty="0">
                <a:solidFill>
                  <a:schemeClr val="tx1">
                    <a:lumMod val="75000"/>
                    <a:lumOff val="25000"/>
                  </a:schemeClr>
                </a:solidFill>
              </a:rPr>
              <a:t>100</a:t>
            </a:r>
            <a:r>
              <a:rPr lang="ja-JP" altLang="en-US" sz="1400" b="1" dirty="0">
                <a:solidFill>
                  <a:schemeClr val="tx1">
                    <a:lumMod val="75000"/>
                    <a:lumOff val="25000"/>
                  </a:schemeClr>
                </a:solidFill>
              </a:rPr>
              <a:t>年時代の都市・インフラを考える視点を与えるブックレットの作成</a:t>
            </a:r>
            <a:endParaRPr lang="en-US" altLang="ja-JP" sz="1400" b="1" dirty="0">
              <a:solidFill>
                <a:schemeClr val="tx1">
                  <a:lumMod val="75000"/>
                  <a:lumOff val="25000"/>
                </a:schemeClr>
              </a:solidFill>
            </a:endParaRPr>
          </a:p>
        </p:txBody>
      </p:sp>
      <p:sp>
        <p:nvSpPr>
          <p:cNvPr id="11" name="コンテンツ プレースホルダー 1">
            <a:extLst>
              <a:ext uri="{FF2B5EF4-FFF2-40B4-BE49-F238E27FC236}">
                <a16:creationId xmlns:a16="http://schemas.microsoft.com/office/drawing/2014/main" id="{AF7B8E13-3205-4CB4-9B21-D20266B2CFB4}"/>
              </a:ext>
            </a:extLst>
          </p:cNvPr>
          <p:cNvSpPr txBox="1">
            <a:spLocks/>
          </p:cNvSpPr>
          <p:nvPr/>
        </p:nvSpPr>
        <p:spPr>
          <a:xfrm>
            <a:off x="3324904" y="4819316"/>
            <a:ext cx="3154617" cy="613705"/>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ライフシーン毎に東工大教員と企業代表者が創造的な対話を繰り返す</a:t>
            </a:r>
            <a:endParaRPr lang="en-US" altLang="ja-JP" sz="1400" b="1" dirty="0">
              <a:solidFill>
                <a:schemeClr val="tx1">
                  <a:lumMod val="75000"/>
                  <a:lumOff val="25000"/>
                </a:schemeClr>
              </a:solidFill>
            </a:endParaRPr>
          </a:p>
        </p:txBody>
      </p:sp>
      <p:grpSp>
        <p:nvGrpSpPr>
          <p:cNvPr id="18" name="グループ化 17">
            <a:extLst>
              <a:ext uri="{FF2B5EF4-FFF2-40B4-BE49-F238E27FC236}">
                <a16:creationId xmlns:a16="http://schemas.microsoft.com/office/drawing/2014/main" id="{45CBF661-9385-48FC-B392-9ED4A3D4BE4F}"/>
              </a:ext>
            </a:extLst>
          </p:cNvPr>
          <p:cNvGrpSpPr/>
          <p:nvPr/>
        </p:nvGrpSpPr>
        <p:grpSpPr>
          <a:xfrm>
            <a:off x="1416243" y="5123425"/>
            <a:ext cx="1084218" cy="378862"/>
            <a:chOff x="-695528" y="4086134"/>
            <a:chExt cx="1084218" cy="378862"/>
          </a:xfrm>
        </p:grpSpPr>
        <p:cxnSp>
          <p:nvCxnSpPr>
            <p:cNvPr id="13" name="直線コネクタ 12">
              <a:extLst>
                <a:ext uri="{FF2B5EF4-FFF2-40B4-BE49-F238E27FC236}">
                  <a16:creationId xmlns:a16="http://schemas.microsoft.com/office/drawing/2014/main" id="{56B85649-1953-43C6-839C-042C2DE2E2D9}"/>
                </a:ext>
              </a:extLst>
            </p:cNvPr>
            <p:cNvCxnSpPr>
              <a:cxnSpLocks/>
            </p:cNvCxnSpPr>
            <p:nvPr/>
          </p:nvCxnSpPr>
          <p:spPr>
            <a:xfrm flipV="1">
              <a:off x="-695528" y="4275565"/>
              <a:ext cx="127298" cy="189431"/>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CF095A1B-051D-4132-AEFF-97019B002BDE}"/>
                </a:ext>
              </a:extLst>
            </p:cNvPr>
            <p:cNvCxnSpPr/>
            <p:nvPr/>
          </p:nvCxnSpPr>
          <p:spPr>
            <a:xfrm>
              <a:off x="-568230" y="4275565"/>
              <a:ext cx="8296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AD5C1CB8-6E1F-46D5-8548-4A345CCD511E}"/>
                </a:ext>
              </a:extLst>
            </p:cNvPr>
            <p:cNvCxnSpPr>
              <a:cxnSpLocks/>
            </p:cNvCxnSpPr>
            <p:nvPr/>
          </p:nvCxnSpPr>
          <p:spPr>
            <a:xfrm flipV="1">
              <a:off x="261392" y="4086134"/>
              <a:ext cx="127298" cy="18943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6" name="グループ化 15">
            <a:extLst>
              <a:ext uri="{FF2B5EF4-FFF2-40B4-BE49-F238E27FC236}">
                <a16:creationId xmlns:a16="http://schemas.microsoft.com/office/drawing/2014/main" id="{E9EB1A82-7642-48A3-9FB9-59DC83BCA4C1}"/>
              </a:ext>
            </a:extLst>
          </p:cNvPr>
          <p:cNvGrpSpPr/>
          <p:nvPr/>
        </p:nvGrpSpPr>
        <p:grpSpPr>
          <a:xfrm>
            <a:off x="2602646" y="4320289"/>
            <a:ext cx="1084218" cy="378862"/>
            <a:chOff x="-695528" y="4086134"/>
            <a:chExt cx="1084218" cy="378862"/>
          </a:xfrm>
        </p:grpSpPr>
        <p:cxnSp>
          <p:nvCxnSpPr>
            <p:cNvPr id="19" name="直線コネクタ 18">
              <a:extLst>
                <a:ext uri="{FF2B5EF4-FFF2-40B4-BE49-F238E27FC236}">
                  <a16:creationId xmlns:a16="http://schemas.microsoft.com/office/drawing/2014/main" id="{E0732B91-A882-4229-A0EC-113DE6FCF6DF}"/>
                </a:ext>
              </a:extLst>
            </p:cNvPr>
            <p:cNvCxnSpPr>
              <a:cxnSpLocks/>
            </p:cNvCxnSpPr>
            <p:nvPr/>
          </p:nvCxnSpPr>
          <p:spPr>
            <a:xfrm flipV="1">
              <a:off x="-695528" y="4275565"/>
              <a:ext cx="127298" cy="189431"/>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B4072FF5-CADC-44AD-99C9-BA00F993FBBA}"/>
                </a:ext>
              </a:extLst>
            </p:cNvPr>
            <p:cNvCxnSpPr/>
            <p:nvPr/>
          </p:nvCxnSpPr>
          <p:spPr>
            <a:xfrm>
              <a:off x="-568230" y="4275565"/>
              <a:ext cx="8296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B4D918A3-F36B-4941-BF97-D61605873024}"/>
                </a:ext>
              </a:extLst>
            </p:cNvPr>
            <p:cNvCxnSpPr>
              <a:cxnSpLocks/>
            </p:cNvCxnSpPr>
            <p:nvPr/>
          </p:nvCxnSpPr>
          <p:spPr>
            <a:xfrm flipV="1">
              <a:off x="261392" y="4086134"/>
              <a:ext cx="127298" cy="189431"/>
            </a:xfrm>
            <a:prstGeom prst="line">
              <a:avLst/>
            </a:prstGeom>
            <a:ln w="12700">
              <a:tailEnd type="arrow"/>
            </a:ln>
          </p:spPr>
          <p:style>
            <a:lnRef idx="1">
              <a:schemeClr val="dk1"/>
            </a:lnRef>
            <a:fillRef idx="0">
              <a:schemeClr val="dk1"/>
            </a:fillRef>
            <a:effectRef idx="0">
              <a:schemeClr val="dk1"/>
            </a:effectRef>
            <a:fontRef idx="minor">
              <a:schemeClr val="tx1"/>
            </a:fontRef>
          </p:style>
        </p:cxnSp>
      </p:grpSp>
      <p:grpSp>
        <p:nvGrpSpPr>
          <p:cNvPr id="22" name="グループ化 21">
            <a:extLst>
              <a:ext uri="{FF2B5EF4-FFF2-40B4-BE49-F238E27FC236}">
                <a16:creationId xmlns:a16="http://schemas.microsoft.com/office/drawing/2014/main" id="{E18213A0-839E-4807-A1DC-B484AB1DDACD}"/>
              </a:ext>
            </a:extLst>
          </p:cNvPr>
          <p:cNvGrpSpPr/>
          <p:nvPr/>
        </p:nvGrpSpPr>
        <p:grpSpPr>
          <a:xfrm>
            <a:off x="3870191" y="3570687"/>
            <a:ext cx="1084218" cy="378862"/>
            <a:chOff x="-695528" y="4086134"/>
            <a:chExt cx="1084218" cy="378862"/>
          </a:xfrm>
        </p:grpSpPr>
        <p:cxnSp>
          <p:nvCxnSpPr>
            <p:cNvPr id="23" name="直線コネクタ 22">
              <a:extLst>
                <a:ext uri="{FF2B5EF4-FFF2-40B4-BE49-F238E27FC236}">
                  <a16:creationId xmlns:a16="http://schemas.microsoft.com/office/drawing/2014/main" id="{2C660A0C-EA34-4C41-861D-12B5EE9FCAF2}"/>
                </a:ext>
              </a:extLst>
            </p:cNvPr>
            <p:cNvCxnSpPr>
              <a:cxnSpLocks/>
            </p:cNvCxnSpPr>
            <p:nvPr/>
          </p:nvCxnSpPr>
          <p:spPr>
            <a:xfrm flipV="1">
              <a:off x="-695528" y="4275565"/>
              <a:ext cx="127298" cy="189431"/>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9A883A0B-044C-46AB-B438-97D6053BD6AE}"/>
                </a:ext>
              </a:extLst>
            </p:cNvPr>
            <p:cNvCxnSpPr/>
            <p:nvPr/>
          </p:nvCxnSpPr>
          <p:spPr>
            <a:xfrm>
              <a:off x="-568230" y="4275565"/>
              <a:ext cx="829622" cy="0"/>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491C8A25-99A4-49BC-AB1B-CA0169B55A40}"/>
                </a:ext>
              </a:extLst>
            </p:cNvPr>
            <p:cNvCxnSpPr>
              <a:cxnSpLocks/>
            </p:cNvCxnSpPr>
            <p:nvPr/>
          </p:nvCxnSpPr>
          <p:spPr>
            <a:xfrm flipV="1">
              <a:off x="261392" y="4086134"/>
              <a:ext cx="127298" cy="189431"/>
            </a:xfrm>
            <a:prstGeom prst="line">
              <a:avLst/>
            </a:prstGeom>
            <a:ln w="12700">
              <a:prstDash val="sysDash"/>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700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4E4CF4A3-2BFA-44D3-AF54-31CB5CF28275}"/>
              </a:ext>
            </a:extLst>
          </p:cNvPr>
          <p:cNvSpPr>
            <a:spLocks noGrp="1"/>
          </p:cNvSpPr>
          <p:nvPr>
            <p:ph type="ctrTitle"/>
          </p:nvPr>
        </p:nvSpPr>
        <p:spPr>
          <a:xfrm>
            <a:off x="284480" y="1412242"/>
            <a:ext cx="8300720" cy="4551681"/>
          </a:xfrm>
          <a:solidFill>
            <a:schemeClr val="bg1"/>
          </a:solidFill>
          <a:ln>
            <a:noFill/>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pPr>
            <a:r>
              <a:rPr lang="ja-JP" altLang="en-US" sz="1400" b="0" dirty="0">
                <a:solidFill>
                  <a:schemeClr val="tx1">
                    <a:lumMod val="75000"/>
                    <a:lumOff val="25000"/>
                  </a:schemeClr>
                </a:solidFill>
              </a:rPr>
              <a:t>１）人生を楽しくするような自己実現の機会や時間があるとしたら、</a:t>
            </a:r>
            <a:r>
              <a:rPr lang="ja-JP" altLang="en-US" sz="1400" u="sng" dirty="0">
                <a:solidFill>
                  <a:schemeClr val="tx1">
                    <a:lumMod val="75000"/>
                    <a:lumOff val="25000"/>
                  </a:schemeClr>
                </a:solidFill>
              </a:rPr>
              <a:t>どのようなことに挑戦したいか。</a:t>
            </a:r>
            <a:r>
              <a:rPr lang="ja-JP" altLang="en-US" sz="1400" b="0" dirty="0">
                <a:solidFill>
                  <a:schemeClr val="tx1">
                    <a:lumMod val="75000"/>
                    <a:lumOff val="25000"/>
                  </a:schemeClr>
                </a:solidFill>
              </a:rPr>
              <a:t>そのためには、どのような学びの経験が求められるか。人生のどのタイミングでそのような経験を行いたいか。</a:t>
            </a:r>
            <a:br>
              <a:rPr lang="en-US" altLang="ja-JP" sz="1400" b="0" dirty="0">
                <a:solidFill>
                  <a:schemeClr val="tx1">
                    <a:lumMod val="75000"/>
                    <a:lumOff val="25000"/>
                  </a:schemeClr>
                </a:solidFill>
              </a:rPr>
            </a:br>
            <a:br>
              <a:rPr lang="en-US" altLang="ja-JP" sz="1400" b="0" dirty="0">
                <a:solidFill>
                  <a:schemeClr val="tx1">
                    <a:lumMod val="75000"/>
                    <a:lumOff val="25000"/>
                  </a:schemeClr>
                </a:solidFill>
              </a:rPr>
            </a:b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２）自己実現のための</a:t>
            </a:r>
            <a:r>
              <a:rPr lang="ja-JP" altLang="en-US" sz="1400" u="sng" dirty="0">
                <a:solidFill>
                  <a:schemeClr val="tx1">
                    <a:lumMod val="75000"/>
                    <a:lumOff val="25000"/>
                  </a:schemeClr>
                </a:solidFill>
              </a:rPr>
              <a:t>学びをどのように行いたいか。</a:t>
            </a:r>
            <a:r>
              <a:rPr lang="ja-JP" altLang="en-US" sz="1400" b="0" dirty="0">
                <a:solidFill>
                  <a:schemeClr val="tx1">
                    <a:lumMod val="75000"/>
                    <a:lumOff val="25000"/>
                  </a:schemeClr>
                </a:solidFill>
              </a:rPr>
              <a:t>学びはどうすれば臨場感のある楽しいものになるか。どのような学びであれば忙しく働いていても行いたいと思うか。学びの相手は誰や何であるか。どのような頻度で学びたいか。積極的な学びなのか、偶然に起こる学びなのか。</a:t>
            </a:r>
            <a:br>
              <a:rPr lang="en-US" altLang="ja-JP" sz="1400" b="0" dirty="0">
                <a:solidFill>
                  <a:schemeClr val="tx1">
                    <a:lumMod val="75000"/>
                    <a:lumOff val="25000"/>
                  </a:schemeClr>
                </a:solidFill>
              </a:rPr>
            </a:br>
            <a:br>
              <a:rPr lang="en-US" altLang="ja-JP" sz="1400" b="0" dirty="0">
                <a:solidFill>
                  <a:schemeClr val="tx1">
                    <a:lumMod val="75000"/>
                    <a:lumOff val="25000"/>
                  </a:schemeClr>
                </a:solidFill>
              </a:rPr>
            </a:b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３）上記の学び・学び方を生み出す</a:t>
            </a:r>
            <a:r>
              <a:rPr lang="ja-JP" altLang="en-US" sz="1400" u="sng" dirty="0">
                <a:solidFill>
                  <a:schemeClr val="tx1">
                    <a:lumMod val="75000"/>
                    <a:lumOff val="25000"/>
                  </a:schemeClr>
                </a:solidFill>
              </a:rPr>
              <a:t>都市・インフラとしてどのようなものが考えられるか。</a:t>
            </a:r>
            <a:r>
              <a:rPr lang="ja-JP" altLang="en-US" sz="1400" b="0" dirty="0">
                <a:solidFill>
                  <a:schemeClr val="tx1">
                    <a:lumMod val="75000"/>
                    <a:lumOff val="25000"/>
                  </a:schemeClr>
                </a:solidFill>
              </a:rPr>
              <a:t>それはどんな場所で、どんなデザインで何が配置されているか。誰が場を整備して、どんなルール（参加資格、料金設定）があるのか。どのような場であれば私たちは参加したいと思うのか。</a:t>
            </a:r>
          </a:p>
        </p:txBody>
      </p:sp>
      <p:sp>
        <p:nvSpPr>
          <p:cNvPr id="12" name="タイトル 1">
            <a:extLst>
              <a:ext uri="{FF2B5EF4-FFF2-40B4-BE49-F238E27FC236}">
                <a16:creationId xmlns:a16="http://schemas.microsoft.com/office/drawing/2014/main" id="{BE34293E-AFCA-44A3-8C19-42FD0D4ABE82}"/>
              </a:ext>
            </a:extLst>
          </p:cNvPr>
          <p:cNvSpPr txBox="1">
            <a:spLocks/>
          </p:cNvSpPr>
          <p:nvPr/>
        </p:nvSpPr>
        <p:spPr>
          <a:xfrm>
            <a:off x="284480" y="619757"/>
            <a:ext cx="8300719" cy="548639"/>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800" dirty="0">
                <a:solidFill>
                  <a:schemeClr val="tx1">
                    <a:lumMod val="75000"/>
                    <a:lumOff val="25000"/>
                  </a:schemeClr>
                </a:solidFill>
              </a:rPr>
              <a:t>人生</a:t>
            </a:r>
            <a:r>
              <a:rPr lang="en-US" altLang="ja-JP" sz="1800" dirty="0">
                <a:solidFill>
                  <a:schemeClr val="tx1">
                    <a:lumMod val="75000"/>
                    <a:lumOff val="25000"/>
                  </a:schemeClr>
                </a:solidFill>
              </a:rPr>
              <a:t>100</a:t>
            </a:r>
            <a:r>
              <a:rPr lang="ja-JP" altLang="en-US" sz="1800" dirty="0">
                <a:solidFill>
                  <a:schemeClr val="tx1">
                    <a:lumMod val="75000"/>
                    <a:lumOff val="25000"/>
                  </a:schemeClr>
                </a:solidFill>
              </a:rPr>
              <a:t>年時代の都市・インフラをイメージする（グループワーク５０分）</a:t>
            </a:r>
            <a:endParaRPr lang="en-US" altLang="ja-JP" sz="1800" dirty="0">
              <a:solidFill>
                <a:schemeClr val="tx1">
                  <a:lumMod val="75000"/>
                  <a:lumOff val="25000"/>
                </a:schemeClr>
              </a:solidFill>
            </a:endParaRPr>
          </a:p>
        </p:txBody>
      </p:sp>
    </p:spTree>
    <p:extLst>
      <p:ext uri="{BB962C8B-B14F-4D97-AF65-F5344CB8AC3E}">
        <p14:creationId xmlns:p14="http://schemas.microsoft.com/office/powerpoint/2010/main" val="2209025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BE34293E-AFCA-44A3-8C19-42FD0D4ABE82}"/>
              </a:ext>
            </a:extLst>
          </p:cNvPr>
          <p:cNvSpPr txBox="1">
            <a:spLocks/>
          </p:cNvSpPr>
          <p:nvPr/>
        </p:nvSpPr>
        <p:spPr>
          <a:xfrm>
            <a:off x="7175921" y="6371048"/>
            <a:ext cx="1731907" cy="332534"/>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050" dirty="0">
                <a:solidFill>
                  <a:schemeClr val="tx1">
                    <a:lumMod val="75000"/>
                    <a:lumOff val="25000"/>
                  </a:schemeClr>
                </a:solidFill>
              </a:rPr>
              <a:t>チーム</a:t>
            </a:r>
            <a:r>
              <a:rPr lang="en-US" altLang="ja-JP" sz="1050" dirty="0">
                <a:solidFill>
                  <a:schemeClr val="tx1">
                    <a:lumMod val="75000"/>
                    <a:lumOff val="25000"/>
                  </a:schemeClr>
                </a:solidFill>
              </a:rPr>
              <a:t>6</a:t>
            </a:r>
            <a:r>
              <a:rPr lang="ja-JP" altLang="en-US" sz="1050" dirty="0">
                <a:solidFill>
                  <a:schemeClr val="tx1">
                    <a:lumMod val="75000"/>
                    <a:lumOff val="25000"/>
                  </a:schemeClr>
                </a:solidFill>
              </a:rPr>
              <a:t>：学びと学び方</a:t>
            </a:r>
            <a:endParaRPr lang="en-US" altLang="ja-JP" sz="1050" dirty="0">
              <a:solidFill>
                <a:schemeClr val="tx1">
                  <a:lumMod val="75000"/>
                  <a:lumOff val="25000"/>
                </a:schemeClr>
              </a:solidFill>
            </a:endParaRPr>
          </a:p>
        </p:txBody>
      </p:sp>
      <p:sp>
        <p:nvSpPr>
          <p:cNvPr id="4" name="タイトル 1">
            <a:extLst>
              <a:ext uri="{FF2B5EF4-FFF2-40B4-BE49-F238E27FC236}">
                <a16:creationId xmlns:a16="http://schemas.microsoft.com/office/drawing/2014/main" id="{8C687B16-812E-453C-A532-5CC704C7BD8F}"/>
              </a:ext>
            </a:extLst>
          </p:cNvPr>
          <p:cNvSpPr txBox="1">
            <a:spLocks/>
          </p:cNvSpPr>
          <p:nvPr/>
        </p:nvSpPr>
        <p:spPr>
          <a:xfrm>
            <a:off x="884839" y="434592"/>
            <a:ext cx="5122353"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どんな学びを求めるか</a:t>
            </a:r>
            <a:endParaRPr lang="ja-JP" altLang="en-US" sz="1400" b="0" dirty="0">
              <a:solidFill>
                <a:schemeClr val="tx1">
                  <a:lumMod val="75000"/>
                  <a:lumOff val="25000"/>
                </a:schemeClr>
              </a:solidFill>
            </a:endParaRPr>
          </a:p>
        </p:txBody>
      </p:sp>
      <p:sp>
        <p:nvSpPr>
          <p:cNvPr id="5" name="タイトル 1">
            <a:extLst>
              <a:ext uri="{FF2B5EF4-FFF2-40B4-BE49-F238E27FC236}">
                <a16:creationId xmlns:a16="http://schemas.microsoft.com/office/drawing/2014/main" id="{7AA9709A-8EBB-4393-941C-5FAE627EF8F7}"/>
              </a:ext>
            </a:extLst>
          </p:cNvPr>
          <p:cNvSpPr txBox="1">
            <a:spLocks/>
          </p:cNvSpPr>
          <p:nvPr/>
        </p:nvSpPr>
        <p:spPr>
          <a:xfrm>
            <a:off x="884839" y="2227733"/>
            <a:ext cx="7659662"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どのように学びたいか</a:t>
            </a:r>
            <a:endParaRPr lang="ja-JP" altLang="en-US" sz="1400" b="0" dirty="0">
              <a:solidFill>
                <a:schemeClr val="tx1">
                  <a:lumMod val="75000"/>
                  <a:lumOff val="25000"/>
                </a:schemeClr>
              </a:solidFill>
            </a:endParaRPr>
          </a:p>
        </p:txBody>
      </p:sp>
      <p:sp>
        <p:nvSpPr>
          <p:cNvPr id="7" name="タイトル 1">
            <a:extLst>
              <a:ext uri="{FF2B5EF4-FFF2-40B4-BE49-F238E27FC236}">
                <a16:creationId xmlns:a16="http://schemas.microsoft.com/office/drawing/2014/main" id="{4699FC92-943B-4ED1-A33A-01C5CEB3C500}"/>
              </a:ext>
            </a:extLst>
          </p:cNvPr>
          <p:cNvSpPr txBox="1">
            <a:spLocks/>
          </p:cNvSpPr>
          <p:nvPr/>
        </p:nvSpPr>
        <p:spPr>
          <a:xfrm>
            <a:off x="884839" y="4316350"/>
            <a:ext cx="7659662"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そのためにどのような都市・インフラが必要か</a:t>
            </a:r>
            <a:endParaRPr lang="en-US" altLang="ja-JP" sz="1400" u="sng" dirty="0">
              <a:solidFill>
                <a:schemeClr val="tx1">
                  <a:lumMod val="75000"/>
                  <a:lumOff val="25000"/>
                </a:schemeClr>
              </a:solidFill>
            </a:endParaRPr>
          </a:p>
        </p:txBody>
      </p:sp>
      <p:sp>
        <p:nvSpPr>
          <p:cNvPr id="8" name="タイトル 1">
            <a:extLst>
              <a:ext uri="{FF2B5EF4-FFF2-40B4-BE49-F238E27FC236}">
                <a16:creationId xmlns:a16="http://schemas.microsoft.com/office/drawing/2014/main" id="{82BF58F3-F036-40DA-BD54-CF24C264BEA4}"/>
              </a:ext>
            </a:extLst>
          </p:cNvPr>
          <p:cNvSpPr txBox="1">
            <a:spLocks/>
          </p:cNvSpPr>
          <p:nvPr/>
        </p:nvSpPr>
        <p:spPr>
          <a:xfrm>
            <a:off x="248989" y="4706864"/>
            <a:ext cx="8627723" cy="1555578"/>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回答欄：</a:t>
            </a:r>
          </a:p>
        </p:txBody>
      </p:sp>
      <p:sp>
        <p:nvSpPr>
          <p:cNvPr id="9" name="タイトル 1">
            <a:extLst>
              <a:ext uri="{FF2B5EF4-FFF2-40B4-BE49-F238E27FC236}">
                <a16:creationId xmlns:a16="http://schemas.microsoft.com/office/drawing/2014/main" id="{B68E184E-5088-4AE8-A79E-684AFD9039F5}"/>
              </a:ext>
            </a:extLst>
          </p:cNvPr>
          <p:cNvSpPr txBox="1">
            <a:spLocks/>
          </p:cNvSpPr>
          <p:nvPr/>
        </p:nvSpPr>
        <p:spPr>
          <a:xfrm>
            <a:off x="6306320" y="85997"/>
            <a:ext cx="2837680" cy="332534"/>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en-US" altLang="ja-JP" sz="900" b="0" dirty="0">
                <a:solidFill>
                  <a:schemeClr val="tx1">
                    <a:lumMod val="75000"/>
                    <a:lumOff val="25000"/>
                  </a:schemeClr>
                </a:solidFill>
              </a:rPr>
              <a:t>【</a:t>
            </a:r>
            <a:r>
              <a:rPr lang="ja-JP" altLang="en-US" sz="900" b="0" dirty="0">
                <a:solidFill>
                  <a:schemeClr val="tx1">
                    <a:lumMod val="75000"/>
                    <a:lumOff val="25000"/>
                  </a:schemeClr>
                </a:solidFill>
              </a:rPr>
              <a:t>人生１００年時代の都市・インフラ：</a:t>
            </a:r>
            <a:r>
              <a:rPr lang="en-US" altLang="ja-JP" sz="900" b="0" dirty="0">
                <a:solidFill>
                  <a:schemeClr val="tx1">
                    <a:lumMod val="75000"/>
                    <a:lumOff val="25000"/>
                  </a:schemeClr>
                </a:solidFill>
              </a:rPr>
              <a:t>DAY4】</a:t>
            </a:r>
            <a:endParaRPr lang="ja-JP" altLang="en-US" sz="900" b="0" dirty="0">
              <a:solidFill>
                <a:schemeClr val="tx1">
                  <a:lumMod val="75000"/>
                  <a:lumOff val="25000"/>
                </a:schemeClr>
              </a:solidFill>
            </a:endParaRPr>
          </a:p>
        </p:txBody>
      </p:sp>
      <p:sp>
        <p:nvSpPr>
          <p:cNvPr id="10" name="タイトル 1">
            <a:extLst>
              <a:ext uri="{FF2B5EF4-FFF2-40B4-BE49-F238E27FC236}">
                <a16:creationId xmlns:a16="http://schemas.microsoft.com/office/drawing/2014/main" id="{3B2367C4-4487-41FF-9D85-63FD6BE9AE1F}"/>
              </a:ext>
            </a:extLst>
          </p:cNvPr>
          <p:cNvSpPr txBox="1">
            <a:spLocks/>
          </p:cNvSpPr>
          <p:nvPr/>
        </p:nvSpPr>
        <p:spPr>
          <a:xfrm>
            <a:off x="248989" y="862516"/>
            <a:ext cx="8627723" cy="1173761"/>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回答欄：</a:t>
            </a:r>
          </a:p>
        </p:txBody>
      </p:sp>
      <p:sp>
        <p:nvSpPr>
          <p:cNvPr id="13" name="タイトル 1">
            <a:extLst>
              <a:ext uri="{FF2B5EF4-FFF2-40B4-BE49-F238E27FC236}">
                <a16:creationId xmlns:a16="http://schemas.microsoft.com/office/drawing/2014/main" id="{CDF1F895-A802-407B-8A3A-E363398C54D5}"/>
              </a:ext>
            </a:extLst>
          </p:cNvPr>
          <p:cNvSpPr txBox="1">
            <a:spLocks/>
          </p:cNvSpPr>
          <p:nvPr/>
        </p:nvSpPr>
        <p:spPr>
          <a:xfrm>
            <a:off x="248989" y="2617710"/>
            <a:ext cx="8627723" cy="1555578"/>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回答欄：</a:t>
            </a:r>
          </a:p>
        </p:txBody>
      </p:sp>
      <p:grpSp>
        <p:nvGrpSpPr>
          <p:cNvPr id="15" name="グループ化 14">
            <a:extLst>
              <a:ext uri="{FF2B5EF4-FFF2-40B4-BE49-F238E27FC236}">
                <a16:creationId xmlns:a16="http://schemas.microsoft.com/office/drawing/2014/main" id="{A21F77F9-D0DF-4DC7-8B6B-97BE5311CDFC}"/>
              </a:ext>
            </a:extLst>
          </p:cNvPr>
          <p:cNvGrpSpPr/>
          <p:nvPr/>
        </p:nvGrpSpPr>
        <p:grpSpPr>
          <a:xfrm>
            <a:off x="248989" y="2213840"/>
            <a:ext cx="689992" cy="332339"/>
            <a:chOff x="-1270962" y="849135"/>
            <a:chExt cx="689992" cy="332339"/>
          </a:xfrm>
        </p:grpSpPr>
        <p:sp>
          <p:nvSpPr>
            <p:cNvPr id="16" name="正方形/長方形 15">
              <a:extLst>
                <a:ext uri="{FF2B5EF4-FFF2-40B4-BE49-F238E27FC236}">
                  <a16:creationId xmlns:a16="http://schemas.microsoft.com/office/drawing/2014/main" id="{BAB37397-ACD8-4E44-A47B-93BCE08B9420}"/>
                </a:ext>
              </a:extLst>
            </p:cNvPr>
            <p:cNvSpPr/>
            <p:nvPr/>
          </p:nvSpPr>
          <p:spPr>
            <a:xfrm>
              <a:off x="-1202136" y="849135"/>
              <a:ext cx="552340" cy="31895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BCBE1BB2-81E9-4E1C-8B3D-E546017F3899}"/>
                </a:ext>
              </a:extLst>
            </p:cNvPr>
            <p:cNvSpPr txBox="1">
              <a:spLocks/>
            </p:cNvSpPr>
            <p:nvPr/>
          </p:nvSpPr>
          <p:spPr>
            <a:xfrm>
              <a:off x="-1270962" y="862516"/>
              <a:ext cx="689992" cy="318958"/>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en-US" altLang="ja-JP" sz="1400" dirty="0">
                  <a:solidFill>
                    <a:schemeClr val="bg1"/>
                  </a:solidFill>
                </a:rPr>
                <a:t>How</a:t>
              </a:r>
              <a:endParaRPr lang="ja-JP" altLang="en-US" sz="1400" dirty="0">
                <a:solidFill>
                  <a:schemeClr val="bg1"/>
                </a:solidFill>
              </a:endParaRPr>
            </a:p>
          </p:txBody>
        </p:sp>
      </p:grpSp>
      <p:grpSp>
        <p:nvGrpSpPr>
          <p:cNvPr id="18" name="グループ化 17">
            <a:extLst>
              <a:ext uri="{FF2B5EF4-FFF2-40B4-BE49-F238E27FC236}">
                <a16:creationId xmlns:a16="http://schemas.microsoft.com/office/drawing/2014/main" id="{A4268C01-5D95-4896-B892-7A7C1325FED8}"/>
              </a:ext>
            </a:extLst>
          </p:cNvPr>
          <p:cNvGrpSpPr/>
          <p:nvPr/>
        </p:nvGrpSpPr>
        <p:grpSpPr>
          <a:xfrm>
            <a:off x="194847" y="4302994"/>
            <a:ext cx="689992" cy="332339"/>
            <a:chOff x="-1270962" y="849135"/>
            <a:chExt cx="689992" cy="332339"/>
          </a:xfrm>
        </p:grpSpPr>
        <p:sp>
          <p:nvSpPr>
            <p:cNvPr id="19" name="正方形/長方形 18">
              <a:extLst>
                <a:ext uri="{FF2B5EF4-FFF2-40B4-BE49-F238E27FC236}">
                  <a16:creationId xmlns:a16="http://schemas.microsoft.com/office/drawing/2014/main" id="{8E176ED4-F59B-4590-9C52-0DE99CCA6657}"/>
                </a:ext>
              </a:extLst>
            </p:cNvPr>
            <p:cNvSpPr/>
            <p:nvPr/>
          </p:nvSpPr>
          <p:spPr>
            <a:xfrm>
              <a:off x="-1202136" y="849135"/>
              <a:ext cx="552340" cy="31895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a:extLst>
                <a:ext uri="{FF2B5EF4-FFF2-40B4-BE49-F238E27FC236}">
                  <a16:creationId xmlns:a16="http://schemas.microsoft.com/office/drawing/2014/main" id="{8A5D25B9-6408-4957-8A4E-795E6B898995}"/>
                </a:ext>
              </a:extLst>
            </p:cNvPr>
            <p:cNvSpPr txBox="1">
              <a:spLocks/>
            </p:cNvSpPr>
            <p:nvPr/>
          </p:nvSpPr>
          <p:spPr>
            <a:xfrm>
              <a:off x="-1270962" y="862516"/>
              <a:ext cx="689992" cy="318958"/>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77500" lnSpcReduction="2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en-US" altLang="ja-JP" sz="1400" dirty="0">
                  <a:solidFill>
                    <a:schemeClr val="bg1"/>
                  </a:solidFill>
                </a:rPr>
                <a:t>Design</a:t>
              </a:r>
              <a:endParaRPr lang="ja-JP" altLang="en-US" sz="1400" dirty="0">
                <a:solidFill>
                  <a:schemeClr val="bg1"/>
                </a:solidFill>
              </a:endParaRPr>
            </a:p>
          </p:txBody>
        </p:sp>
      </p:grpSp>
      <p:grpSp>
        <p:nvGrpSpPr>
          <p:cNvPr id="21" name="グループ化 20">
            <a:extLst>
              <a:ext uri="{FF2B5EF4-FFF2-40B4-BE49-F238E27FC236}">
                <a16:creationId xmlns:a16="http://schemas.microsoft.com/office/drawing/2014/main" id="{705175A1-5013-481B-B72D-6C780AC200DC}"/>
              </a:ext>
            </a:extLst>
          </p:cNvPr>
          <p:cNvGrpSpPr/>
          <p:nvPr/>
        </p:nvGrpSpPr>
        <p:grpSpPr>
          <a:xfrm>
            <a:off x="248989" y="446099"/>
            <a:ext cx="689992" cy="332339"/>
            <a:chOff x="-1270962" y="849135"/>
            <a:chExt cx="689992" cy="332339"/>
          </a:xfrm>
        </p:grpSpPr>
        <p:sp>
          <p:nvSpPr>
            <p:cNvPr id="22" name="正方形/長方形 21">
              <a:extLst>
                <a:ext uri="{FF2B5EF4-FFF2-40B4-BE49-F238E27FC236}">
                  <a16:creationId xmlns:a16="http://schemas.microsoft.com/office/drawing/2014/main" id="{75F747D9-26C3-4D0E-89E9-E75153313F9B}"/>
                </a:ext>
              </a:extLst>
            </p:cNvPr>
            <p:cNvSpPr/>
            <p:nvPr/>
          </p:nvSpPr>
          <p:spPr>
            <a:xfrm>
              <a:off x="-1202136" y="849135"/>
              <a:ext cx="552340" cy="31895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111D4D40-0C00-4F31-BBD0-F3C5A876DC5C}"/>
                </a:ext>
              </a:extLst>
            </p:cNvPr>
            <p:cNvSpPr txBox="1">
              <a:spLocks/>
            </p:cNvSpPr>
            <p:nvPr/>
          </p:nvSpPr>
          <p:spPr>
            <a:xfrm>
              <a:off x="-1270962" y="862516"/>
              <a:ext cx="689992" cy="318958"/>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en-US" altLang="ja-JP" sz="1400" dirty="0">
                  <a:solidFill>
                    <a:schemeClr val="bg1"/>
                  </a:solidFill>
                </a:rPr>
                <a:t>What</a:t>
              </a:r>
              <a:endParaRPr lang="ja-JP" altLang="en-US" sz="1400" dirty="0">
                <a:solidFill>
                  <a:schemeClr val="bg1"/>
                </a:solidFill>
              </a:endParaRPr>
            </a:p>
          </p:txBody>
        </p:sp>
      </p:grpSp>
    </p:spTree>
    <p:extLst>
      <p:ext uri="{BB962C8B-B14F-4D97-AF65-F5344CB8AC3E}">
        <p14:creationId xmlns:p14="http://schemas.microsoft.com/office/powerpoint/2010/main" val="110681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6D16DCF-E0BF-40B2-9C97-3CE5BD1C3CFB}"/>
              </a:ext>
            </a:extLst>
          </p:cNvPr>
          <p:cNvSpPr/>
          <p:nvPr/>
        </p:nvSpPr>
        <p:spPr>
          <a:xfrm>
            <a:off x="248920" y="180021"/>
            <a:ext cx="8646160" cy="649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0645D2B-6C8F-4BE6-B9C5-228B7F85A357}"/>
              </a:ext>
            </a:extLst>
          </p:cNvPr>
          <p:cNvSpPr>
            <a:spLocks noGrp="1"/>
          </p:cNvSpPr>
          <p:nvPr>
            <p:ph type="sldNum" sz="quarter" idx="12"/>
          </p:nvPr>
        </p:nvSpPr>
        <p:spPr/>
        <p:txBody>
          <a:bodyPr/>
          <a:lstStyle/>
          <a:p>
            <a:fld id="{C7C27EC7-229D-48B3-A49A-EA085645C675}" type="slidenum">
              <a:rPr kumimoji="1" lang="ja-JP" altLang="en-US" smtClean="0"/>
              <a:t>22</a:t>
            </a:fld>
            <a:endParaRPr kumimoji="1" lang="ja-JP" altLang="en-US"/>
          </a:p>
        </p:txBody>
      </p:sp>
      <p:sp>
        <p:nvSpPr>
          <p:cNvPr id="7" name="テキスト プレースホルダー 6">
            <a:extLst>
              <a:ext uri="{FF2B5EF4-FFF2-40B4-BE49-F238E27FC236}">
                <a16:creationId xmlns:a16="http://schemas.microsoft.com/office/drawing/2014/main" id="{B7F8BFB0-29D9-427C-B5CA-75AF009681C0}"/>
              </a:ext>
            </a:extLst>
          </p:cNvPr>
          <p:cNvSpPr>
            <a:spLocks noGrp="1"/>
          </p:cNvSpPr>
          <p:nvPr>
            <p:ph type="body" idx="13"/>
          </p:nvPr>
        </p:nvSpPr>
        <p:spPr>
          <a:xfrm>
            <a:off x="3465691" y="2167634"/>
            <a:ext cx="2212618" cy="542925"/>
          </a:xfrm>
        </p:spPr>
        <p:txBody>
          <a:bodyPr>
            <a:normAutofit/>
          </a:bodyPr>
          <a:lstStyle/>
          <a:p>
            <a:pPr algn="ctr"/>
            <a:r>
              <a:rPr lang="en-US" altLang="ja-JP" dirty="0">
                <a:solidFill>
                  <a:schemeClr val="tx1">
                    <a:lumMod val="75000"/>
                    <a:lumOff val="25000"/>
                  </a:schemeClr>
                </a:solidFill>
              </a:rPr>
              <a:t>【</a:t>
            </a:r>
            <a:r>
              <a:rPr lang="ja-JP" altLang="en-US" dirty="0">
                <a:solidFill>
                  <a:schemeClr val="tx1">
                    <a:lumMod val="75000"/>
                    <a:lumOff val="25000"/>
                  </a:schemeClr>
                </a:solidFill>
              </a:rPr>
              <a:t>付録</a:t>
            </a:r>
            <a:r>
              <a:rPr lang="en-US" altLang="ja-JP" dirty="0">
                <a:solidFill>
                  <a:schemeClr val="tx1">
                    <a:lumMod val="75000"/>
                    <a:lumOff val="25000"/>
                  </a:schemeClr>
                </a:solidFill>
              </a:rPr>
              <a:t>】</a:t>
            </a:r>
            <a:endParaRPr lang="ja-JP" altLang="en-US" dirty="0">
              <a:solidFill>
                <a:schemeClr val="tx1">
                  <a:lumMod val="75000"/>
                  <a:lumOff val="25000"/>
                </a:schemeClr>
              </a:solidFill>
            </a:endParaRPr>
          </a:p>
        </p:txBody>
      </p:sp>
      <p:sp>
        <p:nvSpPr>
          <p:cNvPr id="2" name="タイトル 1">
            <a:extLst>
              <a:ext uri="{FF2B5EF4-FFF2-40B4-BE49-F238E27FC236}">
                <a16:creationId xmlns:a16="http://schemas.microsoft.com/office/drawing/2014/main" id="{155167B1-00F6-490E-8D18-F5908EBAD5BD}"/>
              </a:ext>
            </a:extLst>
          </p:cNvPr>
          <p:cNvSpPr>
            <a:spLocks noGrp="1"/>
          </p:cNvSpPr>
          <p:nvPr>
            <p:ph type="title" idx="4294967295"/>
          </p:nvPr>
        </p:nvSpPr>
        <p:spPr>
          <a:xfrm>
            <a:off x="628650" y="3091543"/>
            <a:ext cx="7886700" cy="939282"/>
          </a:xfrm>
        </p:spPr>
        <p:txBody>
          <a:bodyPr>
            <a:normAutofit/>
          </a:bodyPr>
          <a:lstStyle/>
          <a:p>
            <a:pPr algn="ctr"/>
            <a:r>
              <a:rPr lang="ja-JP" altLang="en-US" sz="3600" b="1" dirty="0">
                <a:solidFill>
                  <a:schemeClr val="tx1">
                    <a:lumMod val="75000"/>
                    <a:lumOff val="25000"/>
                  </a:schemeClr>
                </a:solidFill>
              </a:rPr>
              <a:t>未来の学びのアイデア</a:t>
            </a:r>
          </a:p>
        </p:txBody>
      </p:sp>
      <p:sp>
        <p:nvSpPr>
          <p:cNvPr id="6" name="テキスト ボックス 5">
            <a:extLst>
              <a:ext uri="{FF2B5EF4-FFF2-40B4-BE49-F238E27FC236}">
                <a16:creationId xmlns:a16="http://schemas.microsoft.com/office/drawing/2014/main" id="{39959288-38AC-4505-B51C-D9AF12F16D29}"/>
              </a:ext>
            </a:extLst>
          </p:cNvPr>
          <p:cNvSpPr txBox="1"/>
          <p:nvPr/>
        </p:nvSpPr>
        <p:spPr>
          <a:xfrm>
            <a:off x="957943" y="4647949"/>
            <a:ext cx="7228114" cy="769441"/>
          </a:xfrm>
          <a:prstGeom prst="rect">
            <a:avLst/>
          </a:prstGeom>
          <a:noFill/>
        </p:spPr>
        <p:txBody>
          <a:bodyPr wrap="square" rtlCol="0">
            <a:spAutoFit/>
          </a:bodyPr>
          <a:lstStyle/>
          <a:p>
            <a:r>
              <a:rPr kumimoji="1" lang="ja-JP" altLang="en-US" sz="1600" dirty="0">
                <a:solidFill>
                  <a:schemeClr val="tx1">
                    <a:lumMod val="75000"/>
                    <a:lumOff val="25000"/>
                  </a:schemeClr>
                </a:solidFill>
              </a:rPr>
              <a:t>人生１００年時代のアイデアのイメージとしてご参考にしてください。</a:t>
            </a:r>
            <a:endParaRPr kumimoji="1" lang="en-US" altLang="ja-JP" sz="1600" dirty="0">
              <a:solidFill>
                <a:schemeClr val="tx1">
                  <a:lumMod val="75000"/>
                  <a:lumOff val="25000"/>
                </a:schemeClr>
              </a:solidFill>
            </a:endParaRPr>
          </a:p>
          <a:p>
            <a:endParaRPr kumimoji="1" lang="en-US" altLang="ja-JP" sz="1600" dirty="0">
              <a:solidFill>
                <a:schemeClr val="tx1">
                  <a:lumMod val="75000"/>
                  <a:lumOff val="25000"/>
                </a:schemeClr>
              </a:solidFill>
            </a:endParaRPr>
          </a:p>
          <a:p>
            <a:r>
              <a:rPr kumimoji="1" lang="ja-JP" altLang="en-US" sz="1200" dirty="0">
                <a:solidFill>
                  <a:schemeClr val="tx1">
                    <a:lumMod val="75000"/>
                    <a:lumOff val="25000"/>
                  </a:schemeClr>
                </a:solidFill>
              </a:rPr>
              <a:t>参考：</a:t>
            </a:r>
            <a:r>
              <a:rPr kumimoji="1" lang="en-US" altLang="ja-JP" sz="1200" dirty="0">
                <a:solidFill>
                  <a:schemeClr val="tx1">
                    <a:lumMod val="75000"/>
                    <a:lumOff val="25000"/>
                  </a:schemeClr>
                </a:solidFill>
              </a:rPr>
              <a:t>SPECULATIONS</a:t>
            </a:r>
            <a:r>
              <a:rPr kumimoji="1" lang="ja-JP" altLang="en-US" sz="1200" dirty="0">
                <a:solidFill>
                  <a:schemeClr val="tx1">
                    <a:lumMod val="75000"/>
                    <a:lumOff val="25000"/>
                  </a:schemeClr>
                </a:solidFill>
              </a:rPr>
              <a:t>　人間中心主義のデザインをこえて</a:t>
            </a:r>
            <a:r>
              <a:rPr kumimoji="1" lang="en-US" altLang="ja-JP" sz="1200" dirty="0">
                <a:solidFill>
                  <a:schemeClr val="tx1">
                    <a:lumMod val="75000"/>
                    <a:lumOff val="25000"/>
                  </a:schemeClr>
                </a:solidFill>
              </a:rPr>
              <a:t>(2019), </a:t>
            </a:r>
            <a:r>
              <a:rPr kumimoji="1" lang="ja-JP" altLang="en-US" sz="1200" dirty="0">
                <a:solidFill>
                  <a:schemeClr val="tx1">
                    <a:lumMod val="75000"/>
                    <a:lumOff val="25000"/>
                  </a:schemeClr>
                </a:solidFill>
              </a:rPr>
              <a:t>ビー・エヌ・エヌ新社</a:t>
            </a:r>
          </a:p>
        </p:txBody>
      </p:sp>
      <p:cxnSp>
        <p:nvCxnSpPr>
          <p:cNvPr id="8" name="直線コネクタ 7">
            <a:extLst>
              <a:ext uri="{FF2B5EF4-FFF2-40B4-BE49-F238E27FC236}">
                <a16:creationId xmlns:a16="http://schemas.microsoft.com/office/drawing/2014/main" id="{D6CE4DFF-CB8E-467A-A1FF-C9D87856A034}"/>
              </a:ext>
            </a:extLst>
          </p:cNvPr>
          <p:cNvCxnSpPr>
            <a:cxnSpLocks/>
          </p:cNvCxnSpPr>
          <p:nvPr/>
        </p:nvCxnSpPr>
        <p:spPr>
          <a:xfrm>
            <a:off x="783772" y="4149012"/>
            <a:ext cx="758806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7104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C7FDBE-02D7-4E19-8730-976088613B9E}"/>
              </a:ext>
            </a:extLst>
          </p:cNvPr>
          <p:cNvSpPr>
            <a:spLocks noGrp="1"/>
          </p:cNvSpPr>
          <p:nvPr>
            <p:ph type="sldNum" sz="quarter" idx="12"/>
          </p:nvPr>
        </p:nvSpPr>
        <p:spPr/>
        <p:txBody>
          <a:bodyPr/>
          <a:lstStyle/>
          <a:p>
            <a:fld id="{C7C27EC7-229D-48B3-A49A-EA085645C675}" type="slidenum">
              <a:rPr kumimoji="1" lang="ja-JP" altLang="en-US" smtClean="0"/>
              <a:t>23</a:t>
            </a:fld>
            <a:endParaRPr kumimoji="1" lang="ja-JP" altLang="en-US"/>
          </a:p>
        </p:txBody>
      </p:sp>
      <p:pic>
        <p:nvPicPr>
          <p:cNvPr id="4" name="図 3" descr="グラフィカル ユーザー インターフェイス, Web サイト&#10;&#10;自動的に生成された説明">
            <a:extLst>
              <a:ext uri="{FF2B5EF4-FFF2-40B4-BE49-F238E27FC236}">
                <a16:creationId xmlns:a16="http://schemas.microsoft.com/office/drawing/2014/main" id="{53F888C9-BB0B-43E0-86EE-B1AA2140D2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976" y="0"/>
            <a:ext cx="4727998" cy="6858000"/>
          </a:xfrm>
          <a:prstGeom prst="rect">
            <a:avLst/>
          </a:prstGeom>
        </p:spPr>
      </p:pic>
      <p:pic>
        <p:nvPicPr>
          <p:cNvPr id="6" name="図 5" descr="テキスト&#10;&#10;自動的に生成された説明">
            <a:extLst>
              <a:ext uri="{FF2B5EF4-FFF2-40B4-BE49-F238E27FC236}">
                <a16:creationId xmlns:a16="http://schemas.microsoft.com/office/drawing/2014/main" id="{8B608559-408C-4817-B91D-AB468F091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11976" cy="6858000"/>
          </a:xfrm>
          <a:prstGeom prst="rect">
            <a:avLst/>
          </a:prstGeom>
        </p:spPr>
      </p:pic>
    </p:spTree>
    <p:extLst>
      <p:ext uri="{BB962C8B-B14F-4D97-AF65-F5344CB8AC3E}">
        <p14:creationId xmlns:p14="http://schemas.microsoft.com/office/powerpoint/2010/main" val="141780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C7FDBE-02D7-4E19-8730-976088613B9E}"/>
              </a:ext>
            </a:extLst>
          </p:cNvPr>
          <p:cNvSpPr>
            <a:spLocks noGrp="1"/>
          </p:cNvSpPr>
          <p:nvPr>
            <p:ph type="sldNum" sz="quarter" idx="12"/>
          </p:nvPr>
        </p:nvSpPr>
        <p:spPr/>
        <p:txBody>
          <a:bodyPr/>
          <a:lstStyle/>
          <a:p>
            <a:fld id="{C7C27EC7-229D-48B3-A49A-EA085645C675}" type="slidenum">
              <a:rPr kumimoji="1" lang="ja-JP" altLang="en-US" smtClean="0"/>
              <a:t>24</a:t>
            </a:fld>
            <a:endParaRPr kumimoji="1" lang="ja-JP" altLang="en-US"/>
          </a:p>
        </p:txBody>
      </p:sp>
      <p:pic>
        <p:nvPicPr>
          <p:cNvPr id="5" name="図 4" descr="テキスト&#10;&#10;自動的に生成された説明">
            <a:extLst>
              <a:ext uri="{FF2B5EF4-FFF2-40B4-BE49-F238E27FC236}">
                <a16:creationId xmlns:a16="http://schemas.microsoft.com/office/drawing/2014/main" id="{F7BFC98A-3E6F-485E-ACAC-B4ED10DD6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85416" cy="6858000"/>
          </a:xfrm>
          <a:prstGeom prst="rect">
            <a:avLst/>
          </a:prstGeom>
        </p:spPr>
      </p:pic>
      <p:pic>
        <p:nvPicPr>
          <p:cNvPr id="8" name="図 7" descr="グラフィカル ユーザー インターフェイス が含まれている画像&#10;&#10;自動的に生成された説明">
            <a:extLst>
              <a:ext uri="{FF2B5EF4-FFF2-40B4-BE49-F238E27FC236}">
                <a16:creationId xmlns:a16="http://schemas.microsoft.com/office/drawing/2014/main" id="{5A07AD10-0A22-45BE-AE3F-DAFD2FA44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832" y="0"/>
            <a:ext cx="4665168" cy="6858000"/>
          </a:xfrm>
          <a:prstGeom prst="rect">
            <a:avLst/>
          </a:prstGeom>
        </p:spPr>
      </p:pic>
    </p:spTree>
    <p:extLst>
      <p:ext uri="{BB962C8B-B14F-4D97-AF65-F5344CB8AC3E}">
        <p14:creationId xmlns:p14="http://schemas.microsoft.com/office/powerpoint/2010/main" val="3332141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C7FDBE-02D7-4E19-8730-976088613B9E}"/>
              </a:ext>
            </a:extLst>
          </p:cNvPr>
          <p:cNvSpPr>
            <a:spLocks noGrp="1"/>
          </p:cNvSpPr>
          <p:nvPr>
            <p:ph type="sldNum" sz="quarter" idx="12"/>
          </p:nvPr>
        </p:nvSpPr>
        <p:spPr/>
        <p:txBody>
          <a:bodyPr/>
          <a:lstStyle/>
          <a:p>
            <a:fld id="{C7C27EC7-229D-48B3-A49A-EA085645C675}" type="slidenum">
              <a:rPr kumimoji="1" lang="ja-JP" altLang="en-US" smtClean="0"/>
              <a:t>25</a:t>
            </a:fld>
            <a:endParaRPr kumimoji="1" lang="ja-JP" altLang="en-US"/>
          </a:p>
        </p:txBody>
      </p:sp>
      <p:pic>
        <p:nvPicPr>
          <p:cNvPr id="4" name="図 3" descr="グラフィカル ユーザー インターフェイス, テキスト&#10;&#10;中程度の精度で自動的に生成された説明">
            <a:extLst>
              <a:ext uri="{FF2B5EF4-FFF2-40B4-BE49-F238E27FC236}">
                <a16:creationId xmlns:a16="http://schemas.microsoft.com/office/drawing/2014/main" id="{6209EF4F-CBEB-4C85-8517-1C83D937A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720" y="0"/>
            <a:ext cx="4603280" cy="6858000"/>
          </a:xfrm>
          <a:prstGeom prst="rect">
            <a:avLst/>
          </a:prstGeom>
        </p:spPr>
      </p:pic>
      <p:pic>
        <p:nvPicPr>
          <p:cNvPr id="7" name="図 6" descr="テキスト&#10;&#10;自動的に生成された説明">
            <a:extLst>
              <a:ext uri="{FF2B5EF4-FFF2-40B4-BE49-F238E27FC236}">
                <a16:creationId xmlns:a16="http://schemas.microsoft.com/office/drawing/2014/main" id="{2BB42619-CD59-40A5-AA33-431389954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91916" cy="6858000"/>
          </a:xfrm>
          <a:prstGeom prst="rect">
            <a:avLst/>
          </a:prstGeom>
        </p:spPr>
      </p:pic>
    </p:spTree>
    <p:extLst>
      <p:ext uri="{BB962C8B-B14F-4D97-AF65-F5344CB8AC3E}">
        <p14:creationId xmlns:p14="http://schemas.microsoft.com/office/powerpoint/2010/main" val="348804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4E4CF4A3-2BFA-44D3-AF54-31CB5CF28275}"/>
              </a:ext>
            </a:extLst>
          </p:cNvPr>
          <p:cNvSpPr>
            <a:spLocks noGrp="1"/>
          </p:cNvSpPr>
          <p:nvPr>
            <p:ph type="ctrTitle"/>
          </p:nvPr>
        </p:nvSpPr>
        <p:spPr>
          <a:xfrm>
            <a:off x="284480" y="1412242"/>
            <a:ext cx="8300720" cy="4551681"/>
          </a:xfrm>
          <a:solidFill>
            <a:schemeClr val="bg1"/>
          </a:solidFill>
          <a:ln>
            <a:noFill/>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pPr>
            <a:r>
              <a:rPr lang="ja-JP" altLang="en-US" sz="1400" u="sng" dirty="0">
                <a:solidFill>
                  <a:schemeClr val="tx1">
                    <a:lumMod val="75000"/>
                    <a:lumOff val="25000"/>
                  </a:schemeClr>
                </a:solidFill>
              </a:rPr>
              <a:t>○タイムスケジュールと進行</a:t>
            </a:r>
            <a:br>
              <a:rPr lang="ja-JP" altLang="en-US" sz="1400" b="0" dirty="0">
                <a:solidFill>
                  <a:schemeClr val="tx1">
                    <a:lumMod val="75000"/>
                    <a:lumOff val="25000"/>
                  </a:schemeClr>
                </a:solidFill>
              </a:rPr>
            </a:br>
            <a:r>
              <a:rPr lang="ja-JP" altLang="en-US" sz="1400" b="0" dirty="0">
                <a:solidFill>
                  <a:schemeClr val="tx1">
                    <a:lumMod val="75000"/>
                    <a:lumOff val="25000"/>
                  </a:schemeClr>
                </a:solidFill>
              </a:rPr>
              <a:t>　ワークショップの全体時間は</a:t>
            </a:r>
            <a:r>
              <a:rPr lang="ja-JP" altLang="en-US" sz="1400" b="0" u="sng" dirty="0">
                <a:solidFill>
                  <a:schemeClr val="tx1">
                    <a:lumMod val="75000"/>
                    <a:lumOff val="25000"/>
                  </a:schemeClr>
                </a:solidFill>
              </a:rPr>
              <a:t>３時間</a:t>
            </a:r>
            <a:r>
              <a:rPr lang="en-US" altLang="ja-JP" sz="1400" b="0" u="sng" dirty="0">
                <a:solidFill>
                  <a:schemeClr val="tx1">
                    <a:lumMod val="75000"/>
                    <a:lumOff val="25000"/>
                  </a:schemeClr>
                </a:solidFill>
              </a:rPr>
              <a:t>(14:00-17:00)</a:t>
            </a:r>
            <a:r>
              <a:rPr lang="ja-JP" altLang="en-US" sz="1400" b="0" dirty="0">
                <a:solidFill>
                  <a:schemeClr val="tx1">
                    <a:lumMod val="75000"/>
                    <a:lumOff val="25000"/>
                  </a:schemeClr>
                </a:solidFill>
              </a:rPr>
              <a:t>です。</a:t>
            </a:r>
            <a:r>
              <a:rPr lang="ja-JP" altLang="en-US" sz="1400" b="0" u="sng" dirty="0">
                <a:solidFill>
                  <a:schemeClr val="tx1">
                    <a:lumMod val="75000"/>
                    <a:lumOff val="25000"/>
                  </a:schemeClr>
                </a:solidFill>
              </a:rPr>
              <a:t>進行や時間配分はグループ座長に一任</a:t>
            </a:r>
            <a:r>
              <a:rPr lang="ja-JP" altLang="en-US" sz="1400" b="0" dirty="0">
                <a:solidFill>
                  <a:schemeClr val="tx1">
                    <a:lumMod val="75000"/>
                    <a:lumOff val="25000"/>
                  </a:schemeClr>
                </a:solidFill>
              </a:rPr>
              <a:t>させていただきます（必要であれば分割ルームを設定いたします）。</a:t>
            </a:r>
            <a:br>
              <a:rPr lang="ja-JP" altLang="en-US" sz="1400" b="0" dirty="0">
                <a:solidFill>
                  <a:schemeClr val="tx1">
                    <a:lumMod val="75000"/>
                    <a:lumOff val="25000"/>
                  </a:schemeClr>
                </a:solidFill>
              </a:rPr>
            </a:br>
            <a:r>
              <a:rPr lang="ja-JP" altLang="en-US" sz="1400" b="0" dirty="0">
                <a:solidFill>
                  <a:schemeClr val="tx1">
                    <a:lumMod val="75000"/>
                    <a:lumOff val="25000"/>
                  </a:schemeClr>
                </a:solidFill>
              </a:rPr>
              <a:t>　事務局からはチーム内で行っていただきたい</a:t>
            </a:r>
            <a:r>
              <a:rPr lang="ja-JP" altLang="en-US" sz="1400" b="0" u="sng" dirty="0">
                <a:solidFill>
                  <a:schemeClr val="tx1">
                    <a:lumMod val="75000"/>
                    <a:lumOff val="25000"/>
                  </a:schemeClr>
                </a:solidFill>
              </a:rPr>
              <a:t>議題（ワーク）を数点提示</a:t>
            </a:r>
            <a:r>
              <a:rPr lang="ja-JP" altLang="en-US" sz="1400" b="0" dirty="0">
                <a:solidFill>
                  <a:schemeClr val="tx1">
                    <a:lumMod val="75000"/>
                    <a:lumOff val="25000"/>
                  </a:schemeClr>
                </a:solidFill>
              </a:rPr>
              <a:t>させていただきます。この議題を中心に自由に議論を行ってください。</a:t>
            </a:r>
            <a:br>
              <a:rPr lang="ja-JP" altLang="en-US" sz="1400" b="0" dirty="0">
                <a:solidFill>
                  <a:schemeClr val="tx1">
                    <a:lumMod val="75000"/>
                    <a:lumOff val="25000"/>
                  </a:schemeClr>
                </a:solidFill>
              </a:rPr>
            </a:br>
            <a:br>
              <a:rPr lang="en-US" altLang="ja-JP" sz="1400" b="0" dirty="0">
                <a:solidFill>
                  <a:schemeClr val="tx1">
                    <a:lumMod val="75000"/>
                    <a:lumOff val="25000"/>
                  </a:schemeClr>
                </a:solidFill>
              </a:rPr>
            </a:br>
            <a:br>
              <a:rPr lang="ja-JP" altLang="en-US" sz="1400" b="0" dirty="0">
                <a:solidFill>
                  <a:schemeClr val="tx1">
                    <a:lumMod val="75000"/>
                    <a:lumOff val="25000"/>
                  </a:schemeClr>
                </a:solidFill>
              </a:rPr>
            </a:br>
            <a:r>
              <a:rPr lang="ja-JP" altLang="en-US" sz="1400" u="sng" dirty="0">
                <a:solidFill>
                  <a:schemeClr val="tx1">
                    <a:lumMod val="75000"/>
                    <a:lumOff val="25000"/>
                  </a:schemeClr>
                </a:solidFill>
              </a:rPr>
              <a:t>○本日議論していただきたいこと</a:t>
            </a:r>
            <a:br>
              <a:rPr lang="ja-JP" altLang="en-US" sz="1400" b="0" dirty="0">
                <a:solidFill>
                  <a:schemeClr val="tx1"/>
                </a:solidFill>
              </a:rPr>
            </a:br>
            <a:r>
              <a:rPr lang="ja-JP" altLang="en-US" sz="1400" b="0" dirty="0">
                <a:solidFill>
                  <a:schemeClr val="tx1"/>
                </a:solidFill>
              </a:rPr>
              <a:t>　 （</a:t>
            </a:r>
            <a:r>
              <a:rPr lang="en-US" altLang="ja-JP" sz="1400" b="0" dirty="0">
                <a:solidFill>
                  <a:schemeClr val="tx1"/>
                </a:solidFill>
              </a:rPr>
              <a:t>work1</a:t>
            </a:r>
            <a:r>
              <a:rPr lang="ja-JP" altLang="en-US" sz="1400" b="0" dirty="0">
                <a:solidFill>
                  <a:schemeClr val="tx1"/>
                </a:solidFill>
              </a:rPr>
              <a:t>）</a:t>
            </a:r>
            <a:r>
              <a:rPr lang="ja-JP" altLang="en-US" sz="1400" b="0" dirty="0">
                <a:solidFill>
                  <a:schemeClr val="tx1">
                    <a:lumMod val="75000"/>
                    <a:lumOff val="25000"/>
                  </a:schemeClr>
                </a:solidFill>
              </a:rPr>
              <a:t>これからのワークショップの目標の設定</a:t>
            </a:r>
            <a:br>
              <a:rPr lang="ja-JP" altLang="en-US" sz="1400" b="0" dirty="0">
                <a:solidFill>
                  <a:schemeClr val="tx1"/>
                </a:solidFill>
              </a:rPr>
            </a:br>
            <a:r>
              <a:rPr lang="ja-JP" altLang="en-US" sz="1400" b="0" dirty="0">
                <a:solidFill>
                  <a:schemeClr val="tx1"/>
                </a:solidFill>
              </a:rPr>
              <a:t>　 （</a:t>
            </a:r>
            <a:r>
              <a:rPr lang="en-US" altLang="ja-JP" sz="1400" b="0" dirty="0">
                <a:solidFill>
                  <a:schemeClr val="tx1"/>
                </a:solidFill>
              </a:rPr>
              <a:t>work2</a:t>
            </a:r>
            <a:r>
              <a:rPr lang="ja-JP" altLang="en-US" sz="1400" b="0" dirty="0">
                <a:solidFill>
                  <a:schemeClr val="tx1"/>
                </a:solidFill>
              </a:rPr>
              <a:t>）各テーマに関する議論</a:t>
            </a:r>
            <a:br>
              <a:rPr lang="ja-JP" altLang="en-US" sz="1400" b="0" dirty="0">
                <a:solidFill>
                  <a:schemeClr val="tx1"/>
                </a:solidFill>
              </a:rPr>
            </a:br>
            <a:br>
              <a:rPr lang="en-US" altLang="ja-JP" sz="1400" b="0" dirty="0">
                <a:solidFill>
                  <a:schemeClr val="tx1">
                    <a:lumMod val="75000"/>
                    <a:lumOff val="25000"/>
                  </a:schemeClr>
                </a:solidFill>
              </a:rPr>
            </a:br>
            <a:br>
              <a:rPr lang="ja-JP" altLang="en-US" sz="1400" b="0" dirty="0">
                <a:solidFill>
                  <a:schemeClr val="tx1">
                    <a:lumMod val="75000"/>
                    <a:lumOff val="25000"/>
                  </a:schemeClr>
                </a:solidFill>
              </a:rPr>
            </a:br>
            <a:r>
              <a:rPr lang="ja-JP" altLang="en-US" sz="1400" u="sng" dirty="0">
                <a:solidFill>
                  <a:schemeClr val="tx1">
                    <a:lumMod val="75000"/>
                    <a:lumOff val="25000"/>
                  </a:schemeClr>
                </a:solidFill>
              </a:rPr>
              <a:t>○本日の記録とその共有について</a:t>
            </a:r>
            <a:br>
              <a:rPr lang="ja-JP" altLang="en-US" sz="1400" b="0" dirty="0">
                <a:solidFill>
                  <a:schemeClr val="tx1">
                    <a:lumMod val="75000"/>
                    <a:lumOff val="25000"/>
                  </a:schemeClr>
                </a:solidFill>
              </a:rPr>
            </a:br>
            <a:r>
              <a:rPr lang="ja-JP" altLang="en-US" sz="1400" b="0" dirty="0">
                <a:solidFill>
                  <a:schemeClr val="tx1">
                    <a:lumMod val="75000"/>
                    <a:lumOff val="25000"/>
                  </a:schemeClr>
                </a:solidFill>
              </a:rPr>
              <a:t>　議論いただいた内容はビデオ記録を残すだけでなく、書き起こしを事務局で行います。これらの結果は人生１００年のホームページでアーカイブさせていただきます。</a:t>
            </a:r>
          </a:p>
        </p:txBody>
      </p:sp>
      <p:sp>
        <p:nvSpPr>
          <p:cNvPr id="12" name="タイトル 1">
            <a:extLst>
              <a:ext uri="{FF2B5EF4-FFF2-40B4-BE49-F238E27FC236}">
                <a16:creationId xmlns:a16="http://schemas.microsoft.com/office/drawing/2014/main" id="{BE34293E-AFCA-44A3-8C19-42FD0D4ABE82}"/>
              </a:ext>
            </a:extLst>
          </p:cNvPr>
          <p:cNvSpPr txBox="1">
            <a:spLocks/>
          </p:cNvSpPr>
          <p:nvPr/>
        </p:nvSpPr>
        <p:spPr>
          <a:xfrm>
            <a:off x="284480" y="609603"/>
            <a:ext cx="5374640" cy="548639"/>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本日のタイムスケジュールと進行について</a:t>
            </a:r>
            <a:endParaRPr lang="en-US" altLang="ja-JP" sz="2000" dirty="0">
              <a:solidFill>
                <a:schemeClr val="tx1">
                  <a:lumMod val="75000"/>
                  <a:lumOff val="25000"/>
                </a:schemeClr>
              </a:solidFill>
            </a:endParaRPr>
          </a:p>
        </p:txBody>
      </p:sp>
    </p:spTree>
    <p:extLst>
      <p:ext uri="{BB962C8B-B14F-4D97-AF65-F5344CB8AC3E}">
        <p14:creationId xmlns:p14="http://schemas.microsoft.com/office/powerpoint/2010/main" val="271712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 name="楕円 7">
            <a:extLst>
              <a:ext uri="{FF2B5EF4-FFF2-40B4-BE49-F238E27FC236}">
                <a16:creationId xmlns:a16="http://schemas.microsoft.com/office/drawing/2014/main" id="{C0DCE178-59EF-466D-8861-2BE958173ABF}"/>
              </a:ext>
            </a:extLst>
          </p:cNvPr>
          <p:cNvSpPr/>
          <p:nvPr/>
        </p:nvSpPr>
        <p:spPr>
          <a:xfrm>
            <a:off x="3455930" y="1071883"/>
            <a:ext cx="3544378" cy="3544378"/>
          </a:xfrm>
          <a:prstGeom prst="ellipse">
            <a:avLst/>
          </a:prstGeom>
          <a:solidFill>
            <a:schemeClr val="bg1"/>
          </a:solidFill>
          <a:ln w="381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355599" y="396241"/>
            <a:ext cx="6354038"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ワークショップの問い</a:t>
            </a:r>
            <a:endParaRPr lang="en-US" altLang="ja-JP" sz="2000" dirty="0">
              <a:solidFill>
                <a:schemeClr val="tx1">
                  <a:lumMod val="75000"/>
                  <a:lumOff val="25000"/>
                </a:schemeClr>
              </a:solidFill>
            </a:endParaRPr>
          </a:p>
        </p:txBody>
      </p:sp>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3532816" y="1913579"/>
            <a:ext cx="3449324" cy="1471516"/>
          </a:xfrm>
          <a:noFill/>
          <a:ln>
            <a:noFill/>
          </a:ln>
        </p:spPr>
        <p:style>
          <a:lnRef idx="2">
            <a:schemeClr val="dk1"/>
          </a:lnRef>
          <a:fillRef idx="1">
            <a:schemeClr val="lt1"/>
          </a:fillRef>
          <a:effectRef idx="0">
            <a:schemeClr val="dk1"/>
          </a:effectRef>
          <a:fontRef idx="minor">
            <a:schemeClr val="dk1"/>
          </a:fontRef>
        </p:style>
        <p:txBody>
          <a:bodyPr>
            <a:normAutofit/>
          </a:bodyPr>
          <a:lstStyle/>
          <a:p>
            <a:pPr algn="ctr">
              <a:lnSpc>
                <a:spcPts val="3200"/>
              </a:lnSpc>
            </a:pPr>
            <a:r>
              <a:rPr lang="ja-JP" altLang="en-US" sz="2000" dirty="0">
                <a:solidFill>
                  <a:schemeClr val="tx1">
                    <a:lumMod val="75000"/>
                    <a:lumOff val="25000"/>
                  </a:schemeClr>
                </a:solidFill>
              </a:rPr>
              <a:t>人生１００年時代の学びと学び方を創出する</a:t>
            </a:r>
            <a:br>
              <a:rPr lang="en-US" altLang="ja-JP" sz="2000" dirty="0">
                <a:solidFill>
                  <a:schemeClr val="tx1">
                    <a:lumMod val="75000"/>
                    <a:lumOff val="25000"/>
                  </a:schemeClr>
                </a:solidFill>
              </a:rPr>
            </a:br>
            <a:r>
              <a:rPr lang="ja-JP" altLang="en-US" sz="2000" dirty="0">
                <a:solidFill>
                  <a:schemeClr val="tx1">
                    <a:lumMod val="75000"/>
                    <a:lumOff val="25000"/>
                  </a:schemeClr>
                </a:solidFill>
              </a:rPr>
              <a:t>都市・インフラ</a:t>
            </a:r>
          </a:p>
        </p:txBody>
      </p:sp>
      <p:sp>
        <p:nvSpPr>
          <p:cNvPr id="11" name="タイトル 1">
            <a:extLst>
              <a:ext uri="{FF2B5EF4-FFF2-40B4-BE49-F238E27FC236}">
                <a16:creationId xmlns:a16="http://schemas.microsoft.com/office/drawing/2014/main" id="{9D416D9C-FAA2-4189-8AE2-54957BCADB5D}"/>
              </a:ext>
            </a:extLst>
          </p:cNvPr>
          <p:cNvSpPr txBox="1">
            <a:spLocks/>
          </p:cNvSpPr>
          <p:nvPr/>
        </p:nvSpPr>
        <p:spPr>
          <a:xfrm>
            <a:off x="4653110" y="3438802"/>
            <a:ext cx="924122" cy="1575977"/>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8000" dirty="0">
                <a:solidFill>
                  <a:schemeClr val="tx1">
                    <a:lumMod val="75000"/>
                    <a:lumOff val="25000"/>
                  </a:schemeClr>
                </a:solidFill>
              </a:rPr>
              <a:t>？</a:t>
            </a:r>
          </a:p>
        </p:txBody>
      </p:sp>
      <p:sp>
        <p:nvSpPr>
          <p:cNvPr id="12" name="コンテンツ プレースホルダー 1">
            <a:extLst>
              <a:ext uri="{FF2B5EF4-FFF2-40B4-BE49-F238E27FC236}">
                <a16:creationId xmlns:a16="http://schemas.microsoft.com/office/drawing/2014/main" id="{789A34CA-6220-4DC8-988A-19FFB80E7C14}"/>
              </a:ext>
            </a:extLst>
          </p:cNvPr>
          <p:cNvSpPr txBox="1">
            <a:spLocks/>
          </p:cNvSpPr>
          <p:nvPr/>
        </p:nvSpPr>
        <p:spPr>
          <a:xfrm>
            <a:off x="1233813" y="5835725"/>
            <a:ext cx="722271"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b="1" dirty="0">
                <a:solidFill>
                  <a:schemeClr val="tx1">
                    <a:lumMod val="75000"/>
                    <a:lumOff val="25000"/>
                  </a:schemeClr>
                </a:solidFill>
              </a:rPr>
              <a:t>現状</a:t>
            </a:r>
            <a:endParaRPr lang="en-US" altLang="ja-JP" sz="2000" b="1" dirty="0">
              <a:solidFill>
                <a:schemeClr val="tx1">
                  <a:lumMod val="75000"/>
                  <a:lumOff val="25000"/>
                </a:schemeClr>
              </a:solidFill>
            </a:endParaRPr>
          </a:p>
        </p:txBody>
      </p:sp>
      <p:sp>
        <p:nvSpPr>
          <p:cNvPr id="13" name="タイトル 1">
            <a:extLst>
              <a:ext uri="{FF2B5EF4-FFF2-40B4-BE49-F238E27FC236}">
                <a16:creationId xmlns:a16="http://schemas.microsoft.com/office/drawing/2014/main" id="{79B26D89-C172-4AA4-ABB4-27B5C2652E81}"/>
              </a:ext>
            </a:extLst>
          </p:cNvPr>
          <p:cNvSpPr txBox="1">
            <a:spLocks/>
          </p:cNvSpPr>
          <p:nvPr/>
        </p:nvSpPr>
        <p:spPr>
          <a:xfrm>
            <a:off x="3654938" y="5252022"/>
            <a:ext cx="3449324" cy="1471516"/>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2000" dirty="0">
                <a:solidFill>
                  <a:schemeClr val="tx1">
                    <a:lumMod val="75000"/>
                    <a:lumOff val="25000"/>
                  </a:schemeClr>
                </a:solidFill>
              </a:rPr>
              <a:t>良いアイデアの基準を</a:t>
            </a:r>
            <a:endParaRPr lang="en-US" altLang="ja-JP" sz="2000" dirty="0">
              <a:solidFill>
                <a:schemeClr val="tx1">
                  <a:lumMod val="75000"/>
                  <a:lumOff val="25000"/>
                </a:schemeClr>
              </a:solidFill>
            </a:endParaRPr>
          </a:p>
          <a:p>
            <a:pPr algn="ctr">
              <a:lnSpc>
                <a:spcPts val="3200"/>
              </a:lnSpc>
            </a:pPr>
            <a:r>
              <a:rPr lang="ja-JP" altLang="en-US" sz="2000" dirty="0">
                <a:solidFill>
                  <a:schemeClr val="tx1">
                    <a:lumMod val="75000"/>
                    <a:lumOff val="25000"/>
                  </a:schemeClr>
                </a:solidFill>
              </a:rPr>
              <a:t>考える必要がある</a:t>
            </a:r>
          </a:p>
        </p:txBody>
      </p:sp>
      <p:cxnSp>
        <p:nvCxnSpPr>
          <p:cNvPr id="14" name="直線矢印コネクタ 13">
            <a:extLst>
              <a:ext uri="{FF2B5EF4-FFF2-40B4-BE49-F238E27FC236}">
                <a16:creationId xmlns:a16="http://schemas.microsoft.com/office/drawing/2014/main" id="{33FC4BC5-BBAB-4F49-9649-801E5F2E9086}"/>
              </a:ext>
            </a:extLst>
          </p:cNvPr>
          <p:cNvCxnSpPr/>
          <p:nvPr/>
        </p:nvCxnSpPr>
        <p:spPr>
          <a:xfrm flipV="1">
            <a:off x="1828800" y="4105717"/>
            <a:ext cx="1703818" cy="1532074"/>
          </a:xfrm>
          <a:prstGeom prst="straightConnector1">
            <a:avLst/>
          </a:prstGeom>
          <a:ln w="22225">
            <a:solidFill>
              <a:schemeClr val="tx1">
                <a:lumMod val="50000"/>
                <a:lumOff val="50000"/>
              </a:schemeClr>
            </a:solidFill>
            <a:prstDash val="dash"/>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a:extLst>
              <a:ext uri="{FF2B5EF4-FFF2-40B4-BE49-F238E27FC236}">
                <a16:creationId xmlns:a16="http://schemas.microsoft.com/office/drawing/2014/main" id="{6BD60F26-924A-4A39-9761-7934F5F38CFE}"/>
              </a:ext>
            </a:extLst>
          </p:cNvPr>
          <p:cNvCxnSpPr/>
          <p:nvPr/>
        </p:nvCxnSpPr>
        <p:spPr>
          <a:xfrm>
            <a:off x="5257478" y="4771836"/>
            <a:ext cx="0" cy="775120"/>
          </a:xfrm>
          <a:prstGeom prst="straightConnector1">
            <a:avLst/>
          </a:prstGeom>
          <a:ln w="2222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31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3117918"/>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人生１００年時代の学びと学び方を創出する都市・インフラとは？</a:t>
            </a:r>
          </a:p>
        </p:txBody>
      </p:sp>
      <p:cxnSp>
        <p:nvCxnSpPr>
          <p:cNvPr id="17" name="直線コネクタ 16">
            <a:extLst>
              <a:ext uri="{FF2B5EF4-FFF2-40B4-BE49-F238E27FC236}">
                <a16:creationId xmlns:a16="http://schemas.microsoft.com/office/drawing/2014/main" id="{7F812413-DFD9-402F-8FF7-17B2B24271AB}"/>
              </a:ext>
            </a:extLst>
          </p:cNvPr>
          <p:cNvCxnSpPr>
            <a:cxnSpLocks/>
          </p:cNvCxnSpPr>
          <p:nvPr/>
        </p:nvCxnSpPr>
        <p:spPr>
          <a:xfrm>
            <a:off x="355599" y="2986150"/>
            <a:ext cx="6105713"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8" name="タイトル 1">
            <a:extLst>
              <a:ext uri="{FF2B5EF4-FFF2-40B4-BE49-F238E27FC236}">
                <a16:creationId xmlns:a16="http://schemas.microsoft.com/office/drawing/2014/main" id="{1120E675-BD4F-4420-9C7A-172F31544F10}"/>
              </a:ext>
            </a:extLst>
          </p:cNvPr>
          <p:cNvSpPr txBox="1">
            <a:spLocks/>
          </p:cNvSpPr>
          <p:nvPr/>
        </p:nvSpPr>
        <p:spPr>
          <a:xfrm>
            <a:off x="255500" y="1883970"/>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人生１００年時代の学びと学び方とは？</a:t>
            </a:r>
          </a:p>
        </p:txBody>
      </p:sp>
      <p:sp>
        <p:nvSpPr>
          <p:cNvPr id="19" name="タイトル 1">
            <a:extLst>
              <a:ext uri="{FF2B5EF4-FFF2-40B4-BE49-F238E27FC236}">
                <a16:creationId xmlns:a16="http://schemas.microsoft.com/office/drawing/2014/main" id="{0DE93D05-AA98-4420-8C24-4E6B82DF5EA9}"/>
              </a:ext>
            </a:extLst>
          </p:cNvPr>
          <p:cNvSpPr txBox="1">
            <a:spLocks/>
          </p:cNvSpPr>
          <p:nvPr/>
        </p:nvSpPr>
        <p:spPr>
          <a:xfrm>
            <a:off x="255500" y="859801"/>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人生１００年時代とは？</a:t>
            </a:r>
          </a:p>
        </p:txBody>
      </p:sp>
      <p:cxnSp>
        <p:nvCxnSpPr>
          <p:cNvPr id="20" name="直線矢印コネクタ 19">
            <a:extLst>
              <a:ext uri="{FF2B5EF4-FFF2-40B4-BE49-F238E27FC236}">
                <a16:creationId xmlns:a16="http://schemas.microsoft.com/office/drawing/2014/main" id="{D4C833E5-9780-4F1C-A01D-89EDE754413E}"/>
              </a:ext>
            </a:extLst>
          </p:cNvPr>
          <p:cNvCxnSpPr>
            <a:cxnSpLocks/>
          </p:cNvCxnSpPr>
          <p:nvPr/>
        </p:nvCxnSpPr>
        <p:spPr>
          <a:xfrm flipV="1">
            <a:off x="3112995" y="2505360"/>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A4B68B0-D256-4A3D-98C1-940EF8E41C56}"/>
              </a:ext>
            </a:extLst>
          </p:cNvPr>
          <p:cNvCxnSpPr>
            <a:cxnSpLocks/>
          </p:cNvCxnSpPr>
          <p:nvPr/>
        </p:nvCxnSpPr>
        <p:spPr>
          <a:xfrm>
            <a:off x="416110" y="1941760"/>
            <a:ext cx="1769037"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A1EB6826-FCD1-4F37-B60D-0F4936C4E4CF}"/>
              </a:ext>
            </a:extLst>
          </p:cNvPr>
          <p:cNvCxnSpPr>
            <a:cxnSpLocks/>
          </p:cNvCxnSpPr>
          <p:nvPr/>
        </p:nvCxnSpPr>
        <p:spPr>
          <a:xfrm flipV="1">
            <a:off x="1221442" y="1456972"/>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タイトル 1">
            <a:extLst>
              <a:ext uri="{FF2B5EF4-FFF2-40B4-BE49-F238E27FC236}">
                <a16:creationId xmlns:a16="http://schemas.microsoft.com/office/drawing/2014/main" id="{5427472D-E4A3-4883-A57E-D8DC738646DB}"/>
              </a:ext>
            </a:extLst>
          </p:cNvPr>
          <p:cNvSpPr txBox="1">
            <a:spLocks/>
          </p:cNvSpPr>
          <p:nvPr/>
        </p:nvSpPr>
        <p:spPr>
          <a:xfrm>
            <a:off x="4231497" y="1971861"/>
            <a:ext cx="3437964"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（過去の経験＋価値観の探索）</a:t>
            </a:r>
            <a:endParaRPr lang="en-US" altLang="ja-JP" sz="16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9AB254EE-5854-4B62-BE52-F65B6B0B2723}"/>
              </a:ext>
            </a:extLst>
          </p:cNvPr>
          <p:cNvSpPr txBox="1">
            <a:spLocks/>
          </p:cNvSpPr>
          <p:nvPr/>
        </p:nvSpPr>
        <p:spPr>
          <a:xfrm>
            <a:off x="2590800" y="943744"/>
            <a:ext cx="2680445"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（言葉の定義の探索）</a:t>
            </a:r>
            <a:endParaRPr lang="en-US" altLang="ja-JP" sz="1600" dirty="0">
              <a:solidFill>
                <a:schemeClr val="tx1">
                  <a:lumMod val="75000"/>
                  <a:lumOff val="25000"/>
                </a:schemeClr>
              </a:solidFill>
            </a:endParaRPr>
          </a:p>
        </p:txBody>
      </p:sp>
    </p:spTree>
    <p:extLst>
      <p:ext uri="{BB962C8B-B14F-4D97-AF65-F5344CB8AC3E}">
        <p14:creationId xmlns:p14="http://schemas.microsoft.com/office/powerpoint/2010/main" val="413381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6DE8D18-D4AE-4E3A-8749-7F6EB7A61AF6}"/>
              </a:ext>
            </a:extLst>
          </p:cNvPr>
          <p:cNvSpPr/>
          <p:nvPr/>
        </p:nvSpPr>
        <p:spPr>
          <a:xfrm>
            <a:off x="442064" y="1801149"/>
            <a:ext cx="8169044" cy="121455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519104" y="1764816"/>
            <a:ext cx="6354038"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人生</a:t>
            </a:r>
            <a:r>
              <a:rPr lang="en-US" altLang="ja-JP" sz="2000" dirty="0">
                <a:solidFill>
                  <a:schemeClr val="tx1">
                    <a:lumMod val="75000"/>
                    <a:lumOff val="25000"/>
                  </a:schemeClr>
                </a:solidFill>
              </a:rPr>
              <a:t>100</a:t>
            </a:r>
            <a:r>
              <a:rPr lang="ja-JP" altLang="en-US" sz="2000" dirty="0">
                <a:solidFill>
                  <a:schemeClr val="tx1">
                    <a:lumMod val="75000"/>
                    <a:lumOff val="25000"/>
                  </a:schemeClr>
                </a:solidFill>
              </a:rPr>
              <a:t>年時代とは</a:t>
            </a:r>
            <a:endParaRPr lang="en-US" altLang="ja-JP" sz="2000" dirty="0">
              <a:solidFill>
                <a:schemeClr val="tx1">
                  <a:lumMod val="75000"/>
                  <a:lumOff val="25000"/>
                </a:schemeClr>
              </a:solidFill>
            </a:endParaRPr>
          </a:p>
        </p:txBody>
      </p:sp>
      <p:sp>
        <p:nvSpPr>
          <p:cNvPr id="5" name="タイトル 1">
            <a:extLst>
              <a:ext uri="{FF2B5EF4-FFF2-40B4-BE49-F238E27FC236}">
                <a16:creationId xmlns:a16="http://schemas.microsoft.com/office/drawing/2014/main" id="{9040EBF7-5FEE-4251-8296-C932AD3C4EA2}"/>
              </a:ext>
            </a:extLst>
          </p:cNvPr>
          <p:cNvSpPr txBox="1">
            <a:spLocks/>
          </p:cNvSpPr>
          <p:nvPr/>
        </p:nvSpPr>
        <p:spPr>
          <a:xfrm>
            <a:off x="519104" y="2380534"/>
            <a:ext cx="7955931" cy="54433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＝長寿化が起因した個人・社会の行動、感性、価値観の変化が生じる時代</a:t>
            </a:r>
          </a:p>
        </p:txBody>
      </p:sp>
      <p:sp>
        <p:nvSpPr>
          <p:cNvPr id="7" name="タイトル 1">
            <a:extLst>
              <a:ext uri="{FF2B5EF4-FFF2-40B4-BE49-F238E27FC236}">
                <a16:creationId xmlns:a16="http://schemas.microsoft.com/office/drawing/2014/main" id="{4A165281-79AE-4B32-8E8E-427C554D5A33}"/>
              </a:ext>
            </a:extLst>
          </p:cNvPr>
          <p:cNvSpPr txBox="1">
            <a:spLocks/>
          </p:cNvSpPr>
          <p:nvPr/>
        </p:nvSpPr>
        <p:spPr>
          <a:xfrm>
            <a:off x="442064" y="3300953"/>
            <a:ext cx="7955931" cy="213094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400" dirty="0">
                <a:solidFill>
                  <a:schemeClr val="tx1">
                    <a:lumMod val="75000"/>
                    <a:lumOff val="25000"/>
                  </a:schemeClr>
                </a:solidFill>
              </a:rPr>
              <a:t>１）１人の人が複数の人生を並列的に歩むライフスタイルに「変化」することが当たり前になる</a:t>
            </a:r>
            <a:endParaRPr lang="en-US" altLang="ja-JP" sz="1400" dirty="0">
              <a:solidFill>
                <a:schemeClr val="tx1">
                  <a:lumMod val="75000"/>
                  <a:lumOff val="25000"/>
                </a:schemeClr>
              </a:solidFill>
            </a:endParaRPr>
          </a:p>
          <a:p>
            <a:pPr>
              <a:lnSpc>
                <a:spcPts val="1600"/>
              </a:lnSpc>
            </a:pPr>
            <a:endParaRPr lang="en-US" altLang="ja-JP" sz="1400" dirty="0">
              <a:solidFill>
                <a:schemeClr val="tx1">
                  <a:lumMod val="75000"/>
                  <a:lumOff val="25000"/>
                </a:schemeClr>
              </a:solidFill>
            </a:endParaRPr>
          </a:p>
          <a:p>
            <a:pPr>
              <a:lnSpc>
                <a:spcPts val="3200"/>
              </a:lnSpc>
            </a:pPr>
            <a:r>
              <a:rPr lang="ja-JP" altLang="en-US" sz="1400" dirty="0">
                <a:solidFill>
                  <a:schemeClr val="tx1">
                    <a:lumMod val="75000"/>
                    <a:lumOff val="25000"/>
                  </a:schemeClr>
                </a:solidFill>
              </a:rPr>
              <a:t>２）人生の「変化」「選択」のための資本（経済・社会・知識）の蓄積の重要性が増加する</a:t>
            </a:r>
            <a:endParaRPr lang="en-US" altLang="ja-JP" sz="1400" dirty="0">
              <a:solidFill>
                <a:schemeClr val="tx1">
                  <a:lumMod val="75000"/>
                  <a:lumOff val="25000"/>
                </a:schemeClr>
              </a:solidFill>
            </a:endParaRPr>
          </a:p>
          <a:p>
            <a:pPr>
              <a:lnSpc>
                <a:spcPts val="1600"/>
              </a:lnSpc>
            </a:pPr>
            <a:endParaRPr lang="en-US" altLang="ja-JP" sz="1400" dirty="0">
              <a:solidFill>
                <a:schemeClr val="tx1">
                  <a:lumMod val="75000"/>
                  <a:lumOff val="25000"/>
                </a:schemeClr>
              </a:solidFill>
            </a:endParaRPr>
          </a:p>
          <a:p>
            <a:pPr>
              <a:lnSpc>
                <a:spcPts val="3200"/>
              </a:lnSpc>
            </a:pPr>
            <a:r>
              <a:rPr lang="ja-JP" altLang="en-US" sz="1400" dirty="0">
                <a:solidFill>
                  <a:schemeClr val="tx1">
                    <a:lumMod val="75000"/>
                    <a:lumOff val="25000"/>
                  </a:schemeClr>
                </a:solidFill>
              </a:rPr>
              <a:t>３）人生設計の指標として「豊かさ」（個人・社会・環境）を希求する人が増加する</a:t>
            </a:r>
          </a:p>
        </p:txBody>
      </p:sp>
    </p:spTree>
    <p:extLst>
      <p:ext uri="{BB962C8B-B14F-4D97-AF65-F5344CB8AC3E}">
        <p14:creationId xmlns:p14="http://schemas.microsoft.com/office/powerpoint/2010/main" val="414525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二等辺三角形 22">
            <a:extLst>
              <a:ext uri="{FF2B5EF4-FFF2-40B4-BE49-F238E27FC236}">
                <a16:creationId xmlns:a16="http://schemas.microsoft.com/office/drawing/2014/main" id="{DBC6AE65-3068-477C-8AD4-4459FFA72EB3}"/>
              </a:ext>
            </a:extLst>
          </p:cNvPr>
          <p:cNvSpPr/>
          <p:nvPr/>
        </p:nvSpPr>
        <p:spPr>
          <a:xfrm>
            <a:off x="4839086" y="4057041"/>
            <a:ext cx="2548130" cy="1458448"/>
          </a:xfrm>
          <a:prstGeom prst="triangl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0" name="楕円 19">
            <a:extLst>
              <a:ext uri="{FF2B5EF4-FFF2-40B4-BE49-F238E27FC236}">
                <a16:creationId xmlns:a16="http://schemas.microsoft.com/office/drawing/2014/main" id="{7A03AD6D-BE98-457F-B7A0-07199C5C32BA}"/>
              </a:ext>
            </a:extLst>
          </p:cNvPr>
          <p:cNvSpPr/>
          <p:nvPr/>
        </p:nvSpPr>
        <p:spPr>
          <a:xfrm>
            <a:off x="5639044" y="3736751"/>
            <a:ext cx="917490" cy="91749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1" name="楕円 20">
            <a:extLst>
              <a:ext uri="{FF2B5EF4-FFF2-40B4-BE49-F238E27FC236}">
                <a16:creationId xmlns:a16="http://schemas.microsoft.com/office/drawing/2014/main" id="{CFAFCD38-36F3-4C11-9229-079AF8FC6B7A}"/>
              </a:ext>
            </a:extLst>
          </p:cNvPr>
          <p:cNvSpPr/>
          <p:nvPr/>
        </p:nvSpPr>
        <p:spPr>
          <a:xfrm>
            <a:off x="7010644" y="4818419"/>
            <a:ext cx="917490" cy="91749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2" name="楕円 21">
            <a:extLst>
              <a:ext uri="{FF2B5EF4-FFF2-40B4-BE49-F238E27FC236}">
                <a16:creationId xmlns:a16="http://schemas.microsoft.com/office/drawing/2014/main" id="{8908F366-69D2-4021-A92A-648F4DD5EEA3}"/>
              </a:ext>
            </a:extLst>
          </p:cNvPr>
          <p:cNvSpPr/>
          <p:nvPr/>
        </p:nvSpPr>
        <p:spPr>
          <a:xfrm>
            <a:off x="4462590" y="4818419"/>
            <a:ext cx="917490" cy="9174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 name="テキスト ボックス 3">
            <a:extLst>
              <a:ext uri="{FF2B5EF4-FFF2-40B4-BE49-F238E27FC236}">
                <a16:creationId xmlns:a16="http://schemas.microsoft.com/office/drawing/2014/main" id="{F467F577-15C6-41E2-B654-4F2D1264325F}"/>
              </a:ext>
            </a:extLst>
          </p:cNvPr>
          <p:cNvSpPr txBox="1"/>
          <p:nvPr/>
        </p:nvSpPr>
        <p:spPr>
          <a:xfrm>
            <a:off x="248956" y="984076"/>
            <a:ext cx="8614775"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１．</a:t>
            </a:r>
            <a:r>
              <a:rPr kumimoji="1" lang="en-US" altLang="ja-JP" b="1" dirty="0">
                <a:latin typeface="BIZ UDPゴシック" panose="020B0400000000000000" pitchFamily="50" charset="-128"/>
                <a:ea typeface="BIZ UDPゴシック" panose="020B0400000000000000" pitchFamily="50" charset="-128"/>
              </a:rPr>
              <a:t>100</a:t>
            </a:r>
            <a:r>
              <a:rPr kumimoji="1" lang="ja-JP" altLang="en-US" b="1" dirty="0">
                <a:latin typeface="BIZ UDPゴシック" panose="020B0400000000000000" pitchFamily="50" charset="-128"/>
                <a:ea typeface="BIZ UDPゴシック" panose="020B0400000000000000" pitchFamily="50" charset="-128"/>
              </a:rPr>
              <a:t>年時代の豊かな学びとは何か？　～豊かさを自分の経験から掘り起こす～</a:t>
            </a:r>
          </a:p>
        </p:txBody>
      </p:sp>
      <p:sp>
        <p:nvSpPr>
          <p:cNvPr id="5" name="テキスト ボックス 4">
            <a:extLst>
              <a:ext uri="{FF2B5EF4-FFF2-40B4-BE49-F238E27FC236}">
                <a16:creationId xmlns:a16="http://schemas.microsoft.com/office/drawing/2014/main" id="{14AEAD3F-52E6-446C-8F91-09B8E4D2C74F}"/>
              </a:ext>
            </a:extLst>
          </p:cNvPr>
          <p:cNvSpPr txBox="1"/>
          <p:nvPr/>
        </p:nvSpPr>
        <p:spPr>
          <a:xfrm>
            <a:off x="189457" y="1502739"/>
            <a:ext cx="8614775" cy="2423740"/>
          </a:xfrm>
          <a:prstGeom prst="rect">
            <a:avLst/>
          </a:prstGeom>
          <a:noFill/>
        </p:spPr>
        <p:txBody>
          <a:bodyPr wrap="square" rtlCol="0">
            <a:spAutoFit/>
          </a:bodyPr>
          <a:lstStyle/>
          <a:p>
            <a:pPr algn="ctr"/>
            <a:r>
              <a:rPr kumimoji="1" lang="ja-JP" altLang="en-US" sz="1650" b="1" dirty="0">
                <a:solidFill>
                  <a:srgbClr val="0070C0"/>
                </a:solidFill>
                <a:latin typeface="BIZ UDPゴシック" panose="020B0400000000000000" pitchFamily="50" charset="-128"/>
                <a:ea typeface="BIZ UDPゴシック" panose="020B0400000000000000" pitchFamily="50" charset="-128"/>
              </a:rPr>
              <a:t>知・行・楽（</a:t>
            </a:r>
            <a:r>
              <a:rPr lang="ja-JP" altLang="ja-JP" sz="1650" b="1" dirty="0">
                <a:solidFill>
                  <a:srgbClr val="0070C0"/>
                </a:solidFill>
                <a:latin typeface="BIZ UDPゴシック" panose="020B0400000000000000" pitchFamily="50" charset="-128"/>
                <a:ea typeface="BIZ UDPゴシック" panose="020B0400000000000000" pitchFamily="50" charset="-128"/>
                <a:cs typeface="Times New Roman" panose="02020603050405020304" pitchFamily="18" charset="0"/>
              </a:rPr>
              <a:t>知るだけの人は好きな人に勝てないし、好きな人は楽しむ人には勝てない</a:t>
            </a:r>
            <a:r>
              <a:rPr kumimoji="1" lang="ja-JP" altLang="en-US" sz="1650" b="1" dirty="0">
                <a:solidFill>
                  <a:srgbClr val="0070C0"/>
                </a:solidFill>
                <a:latin typeface="BIZ UDPゴシック" panose="020B0400000000000000" pitchFamily="50" charset="-128"/>
                <a:ea typeface="BIZ UDPゴシック" panose="020B0400000000000000" pitchFamily="50" charset="-128"/>
              </a:rPr>
              <a:t>）</a:t>
            </a:r>
            <a:endParaRPr kumimoji="1" lang="en-US" altLang="ja-JP" sz="1650" b="1" dirty="0">
              <a:solidFill>
                <a:srgbClr val="0070C0"/>
              </a:solidFill>
              <a:latin typeface="BIZ UDPゴシック" panose="020B0400000000000000" pitchFamily="50" charset="-128"/>
              <a:ea typeface="BIZ UDPゴシック" panose="020B0400000000000000" pitchFamily="50" charset="-128"/>
            </a:endParaRPr>
          </a:p>
          <a:p>
            <a:endParaRPr kumimoji="1"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・努力をしている時に誰かと繋がっている</a:t>
            </a:r>
            <a:endParaRPr kumimoji="1"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・自由な姿勢で学べる、自分の目的がある学び（</a:t>
            </a:r>
            <a:r>
              <a:rPr lang="en-US" altLang="ja-JP" sz="1500" u="sng" dirty="0">
                <a:solidFill>
                  <a:srgbClr val="FF0000"/>
                </a:solidFill>
                <a:latin typeface="Arial Black" panose="020B0A04020102020204" pitchFamily="34" charset="0"/>
                <a:ea typeface="BIZ UDゴシック" panose="020B0400000000000000" pitchFamily="49" charset="-128"/>
              </a:rPr>
              <a:t>Learn</a:t>
            </a:r>
            <a:r>
              <a:rPr lang="ja-JP" altLang="en-US" sz="1500" u="sng" dirty="0">
                <a:solidFill>
                  <a:srgbClr val="FF0000"/>
                </a:solidFill>
                <a:latin typeface="BIZ UDゴシック" panose="020B0400000000000000" pitchFamily="49" charset="-128"/>
                <a:ea typeface="BIZ UDゴシック" panose="020B0400000000000000" pitchFamily="49" charset="-128"/>
              </a:rPr>
              <a:t>と</a:t>
            </a:r>
            <a:r>
              <a:rPr lang="en-US" altLang="ja-JP" sz="1500" u="sng" dirty="0">
                <a:solidFill>
                  <a:srgbClr val="FF0000"/>
                </a:solidFill>
                <a:latin typeface="Arial Black" panose="020B0A04020102020204" pitchFamily="34" charset="0"/>
                <a:ea typeface="BIZ UDゴシック" panose="020B0400000000000000" pitchFamily="49" charset="-128"/>
              </a:rPr>
              <a:t>Study</a:t>
            </a:r>
            <a:r>
              <a:rPr lang="ja-JP" altLang="en-US" sz="1500" u="sng" dirty="0">
                <a:solidFill>
                  <a:srgbClr val="FF0000"/>
                </a:solidFill>
                <a:latin typeface="BIZ UDゴシック" panose="020B0400000000000000" pitchFamily="49" charset="-128"/>
                <a:ea typeface="BIZ UDゴシック" panose="020B0400000000000000" pitchFamily="49" charset="-128"/>
              </a:rPr>
              <a:t>の違い</a:t>
            </a:r>
            <a:r>
              <a:rPr lang="ja-JP" altLang="en-US" sz="1500" dirty="0">
                <a:latin typeface="BIZ UDゴシック" panose="020B0400000000000000" pitchFamily="49" charset="-128"/>
                <a:ea typeface="BIZ UDゴシック" panose="020B0400000000000000" pitchFamily="49" charset="-128"/>
              </a:rPr>
              <a:t>）</a:t>
            </a:r>
            <a:endParaRPr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・共同作業（一緒に「手」を動かす）</a:t>
            </a:r>
            <a:r>
              <a:rPr lang="ja-JP" altLang="en-US" sz="1500" dirty="0">
                <a:latin typeface="BIZ UDゴシック" panose="020B0400000000000000" pitchFamily="49" charset="-128"/>
                <a:ea typeface="BIZ UDゴシック" panose="020B0400000000000000" pitchFamily="49" charset="-128"/>
              </a:rPr>
              <a:t>→でも、自分の果たした役割はある</a:t>
            </a:r>
            <a:endParaRPr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・ダイバーシティな環境での学び</a:t>
            </a:r>
            <a:endParaRPr kumimoji="1" lang="en-US" altLang="ja-JP" sz="1500" dirty="0">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・自然の音、自然の風景がある空間、自然と触れ合うこともある</a:t>
            </a:r>
            <a:endParaRPr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・趣味に繋がる学び</a:t>
            </a:r>
            <a:endParaRPr kumimoji="1" lang="en-US" altLang="ja-JP" sz="1500" dirty="0">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・時間に縛られない、リラックスした学び</a:t>
            </a:r>
            <a:endParaRPr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・知識を超えて、</a:t>
            </a:r>
            <a:r>
              <a:rPr kumimoji="1" lang="ja-JP" altLang="en-US" sz="1500" u="sng" dirty="0">
                <a:latin typeface="BIZ UDゴシック" panose="020B0400000000000000" pitchFamily="49" charset="-128"/>
                <a:ea typeface="BIZ UDゴシック" panose="020B0400000000000000" pitchFamily="49" charset="-128"/>
              </a:rPr>
              <a:t>身体的な価値</a:t>
            </a:r>
            <a:r>
              <a:rPr kumimoji="1" lang="ja-JP" altLang="en-US" sz="1500" dirty="0">
                <a:latin typeface="BIZ UDゴシック" panose="020B0400000000000000" pitchFamily="49" charset="-128"/>
                <a:ea typeface="BIZ UDゴシック" panose="020B0400000000000000" pitchFamily="49" charset="-128"/>
              </a:rPr>
              <a:t>になる学び</a:t>
            </a:r>
          </a:p>
        </p:txBody>
      </p:sp>
      <p:sp>
        <p:nvSpPr>
          <p:cNvPr id="8" name="テキスト ボックス 7">
            <a:extLst>
              <a:ext uri="{FF2B5EF4-FFF2-40B4-BE49-F238E27FC236}">
                <a16:creationId xmlns:a16="http://schemas.microsoft.com/office/drawing/2014/main" id="{361F4D4E-1609-439A-94DE-71B9E54DA2C3}"/>
              </a:ext>
            </a:extLst>
          </p:cNvPr>
          <p:cNvSpPr txBox="1"/>
          <p:nvPr/>
        </p:nvSpPr>
        <p:spPr>
          <a:xfrm>
            <a:off x="1075673" y="5636653"/>
            <a:ext cx="1099159" cy="300082"/>
          </a:xfrm>
          <a:prstGeom prst="rect">
            <a:avLst/>
          </a:prstGeom>
          <a:noFill/>
        </p:spPr>
        <p:txBody>
          <a:bodyPr wrap="square" rtlCol="0">
            <a:spAutoFit/>
          </a:bodyPr>
          <a:lstStyle/>
          <a:p>
            <a:r>
              <a:rPr kumimoji="1" lang="ja-JP" altLang="en-US" sz="1350" dirty="0">
                <a:latin typeface="BIZ UDPゴシック" panose="020B0400000000000000" pitchFamily="50" charset="-128"/>
                <a:ea typeface="BIZ UDPゴシック" panose="020B0400000000000000" pitchFamily="50" charset="-128"/>
              </a:rPr>
              <a:t>知</a:t>
            </a:r>
          </a:p>
        </p:txBody>
      </p:sp>
      <p:sp>
        <p:nvSpPr>
          <p:cNvPr id="9" name="テキスト ボックス 8">
            <a:extLst>
              <a:ext uri="{FF2B5EF4-FFF2-40B4-BE49-F238E27FC236}">
                <a16:creationId xmlns:a16="http://schemas.microsoft.com/office/drawing/2014/main" id="{734211F3-0729-4AD1-B3B3-295E2AAB14FA}"/>
              </a:ext>
            </a:extLst>
          </p:cNvPr>
          <p:cNvSpPr txBox="1"/>
          <p:nvPr/>
        </p:nvSpPr>
        <p:spPr>
          <a:xfrm>
            <a:off x="1075673" y="4956976"/>
            <a:ext cx="1099159" cy="300082"/>
          </a:xfrm>
          <a:prstGeom prst="rect">
            <a:avLst/>
          </a:prstGeom>
          <a:noFill/>
        </p:spPr>
        <p:txBody>
          <a:bodyPr wrap="square" rtlCol="0">
            <a:spAutoFit/>
          </a:bodyPr>
          <a:lstStyle/>
          <a:p>
            <a:r>
              <a:rPr lang="ja-JP" altLang="en-US" sz="1350" dirty="0">
                <a:latin typeface="BIZ UDPゴシック" panose="020B0400000000000000" pitchFamily="50" charset="-128"/>
                <a:ea typeface="BIZ UDPゴシック" panose="020B0400000000000000" pitchFamily="50" charset="-128"/>
              </a:rPr>
              <a:t>行</a:t>
            </a:r>
            <a:endParaRPr kumimoji="1" lang="ja-JP" altLang="en-US" sz="135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5D6F5DE-960B-4B12-B365-4C9C79D4ED18}"/>
              </a:ext>
            </a:extLst>
          </p:cNvPr>
          <p:cNvSpPr txBox="1"/>
          <p:nvPr/>
        </p:nvSpPr>
        <p:spPr>
          <a:xfrm>
            <a:off x="1075672" y="4270966"/>
            <a:ext cx="1099159" cy="300082"/>
          </a:xfrm>
          <a:prstGeom prst="rect">
            <a:avLst/>
          </a:prstGeom>
          <a:noFill/>
        </p:spPr>
        <p:txBody>
          <a:bodyPr wrap="square" rtlCol="0">
            <a:spAutoFit/>
          </a:bodyPr>
          <a:lstStyle/>
          <a:p>
            <a:r>
              <a:rPr lang="ja-JP" altLang="en-US" sz="1350" dirty="0">
                <a:latin typeface="BIZ UDPゴシック" panose="020B0400000000000000" pitchFamily="50" charset="-128"/>
                <a:ea typeface="BIZ UDPゴシック" panose="020B0400000000000000" pitchFamily="50" charset="-128"/>
              </a:rPr>
              <a:t>楽</a:t>
            </a:r>
            <a:endParaRPr kumimoji="1" lang="ja-JP" altLang="en-US" sz="1350" dirty="0">
              <a:latin typeface="BIZ UDPゴシック" panose="020B0400000000000000" pitchFamily="50" charset="-128"/>
              <a:ea typeface="BIZ UDPゴシック" panose="020B0400000000000000" pitchFamily="50" charset="-128"/>
            </a:endParaRPr>
          </a:p>
        </p:txBody>
      </p:sp>
      <p:sp>
        <p:nvSpPr>
          <p:cNvPr id="11" name="二等辺三角形 10">
            <a:extLst>
              <a:ext uri="{FF2B5EF4-FFF2-40B4-BE49-F238E27FC236}">
                <a16:creationId xmlns:a16="http://schemas.microsoft.com/office/drawing/2014/main" id="{4F08D4B8-E2C7-44AA-909D-C1AA0DCB8336}"/>
              </a:ext>
            </a:extLst>
          </p:cNvPr>
          <p:cNvSpPr/>
          <p:nvPr/>
        </p:nvSpPr>
        <p:spPr>
          <a:xfrm rot="10800000">
            <a:off x="1625251" y="4289177"/>
            <a:ext cx="1916483" cy="1652140"/>
          </a:xfrm>
          <a:prstGeom prst="triangle">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テキスト ボックス 11">
            <a:extLst>
              <a:ext uri="{FF2B5EF4-FFF2-40B4-BE49-F238E27FC236}">
                <a16:creationId xmlns:a16="http://schemas.microsoft.com/office/drawing/2014/main" id="{028D113A-7DF8-4529-905E-C3C85DA74B32}"/>
              </a:ext>
            </a:extLst>
          </p:cNvPr>
          <p:cNvSpPr txBox="1"/>
          <p:nvPr/>
        </p:nvSpPr>
        <p:spPr>
          <a:xfrm>
            <a:off x="5167412" y="4012177"/>
            <a:ext cx="2235896" cy="300082"/>
          </a:xfrm>
          <a:prstGeom prst="rect">
            <a:avLst/>
          </a:prstGeom>
          <a:noFill/>
        </p:spPr>
        <p:txBody>
          <a:bodyPr wrap="square" rtlCol="0">
            <a:spAutoFit/>
          </a:bodyPr>
          <a:lstStyle/>
          <a:p>
            <a:r>
              <a:rPr kumimoji="1" lang="ja-JP" altLang="en-US" sz="1350" dirty="0">
                <a:latin typeface="BIZ UDゴシック" panose="020B0400000000000000" pitchFamily="49" charset="-128"/>
                <a:ea typeface="BIZ UDゴシック" panose="020B0400000000000000" pitchFamily="49" charset="-128"/>
              </a:rPr>
              <a:t>心に染みる</a:t>
            </a:r>
            <a:r>
              <a:rPr kumimoji="1" lang="ja-JP" altLang="en-US" sz="1350" dirty="0">
                <a:solidFill>
                  <a:srgbClr val="FF0000"/>
                </a:solidFill>
                <a:latin typeface="BIZ UDゴシック" panose="020B0400000000000000" pitchFamily="49" charset="-128"/>
                <a:ea typeface="BIZ UDゴシック" panose="020B0400000000000000" pitchFamily="49" charset="-128"/>
              </a:rPr>
              <a:t>自然・風景</a:t>
            </a:r>
          </a:p>
        </p:txBody>
      </p:sp>
      <p:sp>
        <p:nvSpPr>
          <p:cNvPr id="13" name="テキスト ボックス 12">
            <a:extLst>
              <a:ext uri="{FF2B5EF4-FFF2-40B4-BE49-F238E27FC236}">
                <a16:creationId xmlns:a16="http://schemas.microsoft.com/office/drawing/2014/main" id="{DC2C5047-61F9-4257-940B-4D3FB1CA1CDD}"/>
              </a:ext>
            </a:extLst>
          </p:cNvPr>
          <p:cNvSpPr txBox="1"/>
          <p:nvPr/>
        </p:nvSpPr>
        <p:spPr>
          <a:xfrm>
            <a:off x="4091311" y="5174611"/>
            <a:ext cx="1667527" cy="300082"/>
          </a:xfrm>
          <a:prstGeom prst="rect">
            <a:avLst/>
          </a:prstGeom>
          <a:noFill/>
        </p:spPr>
        <p:txBody>
          <a:bodyPr wrap="square" rtlCol="0">
            <a:spAutoFit/>
          </a:bodyPr>
          <a:lstStyle/>
          <a:p>
            <a:r>
              <a:rPr kumimoji="1" lang="ja-JP" altLang="en-US" sz="1350" dirty="0">
                <a:latin typeface="BIZ UDゴシック" panose="020B0400000000000000" pitchFamily="49" charset="-128"/>
                <a:ea typeface="BIZ UDゴシック" panose="020B0400000000000000" pitchFamily="49" charset="-128"/>
              </a:rPr>
              <a:t>分かち合える</a:t>
            </a:r>
            <a:r>
              <a:rPr kumimoji="1" lang="ja-JP" altLang="en-US" sz="1350" dirty="0">
                <a:solidFill>
                  <a:srgbClr val="FF0000"/>
                </a:solidFill>
                <a:latin typeface="BIZ UDゴシック" panose="020B0400000000000000" pitchFamily="49" charset="-128"/>
                <a:ea typeface="BIZ UDゴシック" panose="020B0400000000000000" pitchFamily="49" charset="-128"/>
              </a:rPr>
              <a:t>仲間</a:t>
            </a:r>
          </a:p>
        </p:txBody>
      </p:sp>
      <p:sp>
        <p:nvSpPr>
          <p:cNvPr id="14" name="テキスト ボックス 13">
            <a:extLst>
              <a:ext uri="{FF2B5EF4-FFF2-40B4-BE49-F238E27FC236}">
                <a16:creationId xmlns:a16="http://schemas.microsoft.com/office/drawing/2014/main" id="{D98D3D2C-2EBF-4E7D-8CA5-BE711CF73B88}"/>
              </a:ext>
            </a:extLst>
          </p:cNvPr>
          <p:cNvSpPr txBox="1"/>
          <p:nvPr/>
        </p:nvSpPr>
        <p:spPr>
          <a:xfrm>
            <a:off x="6823912" y="5174611"/>
            <a:ext cx="1667527" cy="300082"/>
          </a:xfrm>
          <a:prstGeom prst="rect">
            <a:avLst/>
          </a:prstGeom>
          <a:noFill/>
        </p:spPr>
        <p:txBody>
          <a:bodyPr wrap="square" rtlCol="0">
            <a:spAutoFit/>
          </a:bodyPr>
          <a:lstStyle/>
          <a:p>
            <a:r>
              <a:rPr lang="ja-JP" altLang="en-US" sz="1350" dirty="0">
                <a:latin typeface="BIZ UDゴシック" panose="020B0400000000000000" pitchFamily="49" charset="-128"/>
                <a:ea typeface="BIZ UDゴシック" panose="020B0400000000000000" pitchFamily="49" charset="-128"/>
              </a:rPr>
              <a:t>制約のない</a:t>
            </a:r>
            <a:r>
              <a:rPr lang="ja-JP" altLang="en-US" sz="1350" dirty="0">
                <a:solidFill>
                  <a:srgbClr val="FF0000"/>
                </a:solidFill>
                <a:latin typeface="BIZ UDゴシック" panose="020B0400000000000000" pitchFamily="49" charset="-128"/>
                <a:ea typeface="BIZ UDゴシック" panose="020B0400000000000000" pitchFamily="49" charset="-128"/>
              </a:rPr>
              <a:t>時間</a:t>
            </a:r>
            <a:endParaRPr kumimoji="1" lang="ja-JP" altLang="en-US" sz="1350" dirty="0">
              <a:solidFill>
                <a:srgbClr val="FF0000"/>
              </a:solidFill>
              <a:latin typeface="BIZ UDゴシック" panose="020B0400000000000000" pitchFamily="49" charset="-128"/>
              <a:ea typeface="BIZ UDゴシック" panose="020B0400000000000000" pitchFamily="49" charset="-128"/>
            </a:endParaRPr>
          </a:p>
        </p:txBody>
      </p:sp>
      <p:cxnSp>
        <p:nvCxnSpPr>
          <p:cNvPr id="16" name="直線矢印コネクタ 15">
            <a:extLst>
              <a:ext uri="{FF2B5EF4-FFF2-40B4-BE49-F238E27FC236}">
                <a16:creationId xmlns:a16="http://schemas.microsoft.com/office/drawing/2014/main" id="{6CB3168E-3069-41ED-B85A-3F9D9C04EE60}"/>
              </a:ext>
            </a:extLst>
          </p:cNvPr>
          <p:cNvCxnSpPr>
            <a:cxnSpLocks/>
          </p:cNvCxnSpPr>
          <p:nvPr/>
        </p:nvCxnSpPr>
        <p:spPr>
          <a:xfrm flipV="1">
            <a:off x="1555595" y="4289177"/>
            <a:ext cx="0" cy="1624475"/>
          </a:xfrm>
          <a:prstGeom prst="straightConnector1">
            <a:avLst/>
          </a:prstGeom>
          <a:ln w="25400">
            <a:solidFill>
              <a:schemeClr val="accent5">
                <a:lumMod val="75000"/>
              </a:schemeClr>
            </a:solidFill>
            <a:tailEnd type="arrow" w="lg" len="sm"/>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8A182788-F3F7-4318-945F-A15DC081FF5F}"/>
              </a:ext>
            </a:extLst>
          </p:cNvPr>
          <p:cNvSpPr txBox="1"/>
          <p:nvPr/>
        </p:nvSpPr>
        <p:spPr>
          <a:xfrm>
            <a:off x="1756784" y="4433309"/>
            <a:ext cx="2093795" cy="300082"/>
          </a:xfrm>
          <a:prstGeom prst="rect">
            <a:avLst/>
          </a:prstGeom>
          <a:noFill/>
        </p:spPr>
        <p:txBody>
          <a:bodyPr wrap="square" rtlCol="0">
            <a:spAutoFit/>
          </a:bodyPr>
          <a:lstStyle/>
          <a:p>
            <a:r>
              <a:rPr kumimoji="1" lang="ja-JP" altLang="en-US" sz="1350" dirty="0">
                <a:latin typeface="BIZ UDゴシック" panose="020B0400000000000000" pitchFamily="49" charset="-128"/>
                <a:ea typeface="BIZ UDゴシック" panose="020B0400000000000000" pitchFamily="49" charset="-128"/>
              </a:rPr>
              <a:t>満足度は楽で高まる</a:t>
            </a:r>
          </a:p>
        </p:txBody>
      </p:sp>
      <p:sp>
        <p:nvSpPr>
          <p:cNvPr id="24" name="テキスト ボックス 23">
            <a:extLst>
              <a:ext uri="{FF2B5EF4-FFF2-40B4-BE49-F238E27FC236}">
                <a16:creationId xmlns:a16="http://schemas.microsoft.com/office/drawing/2014/main" id="{AF858F68-B599-4761-B985-2227BEE3D43E}"/>
              </a:ext>
            </a:extLst>
          </p:cNvPr>
          <p:cNvSpPr txBox="1"/>
          <p:nvPr/>
        </p:nvSpPr>
        <p:spPr>
          <a:xfrm>
            <a:off x="5249751" y="4788736"/>
            <a:ext cx="1667527" cy="507831"/>
          </a:xfrm>
          <a:prstGeom prst="rect">
            <a:avLst/>
          </a:prstGeom>
          <a:noFill/>
        </p:spPr>
        <p:txBody>
          <a:bodyPr wrap="square" rtlCol="0">
            <a:spAutoFit/>
          </a:bodyPr>
          <a:lstStyle/>
          <a:p>
            <a:pPr algn="ctr"/>
            <a:r>
              <a:rPr lang="ja-JP" altLang="en-US" sz="1350" dirty="0">
                <a:solidFill>
                  <a:srgbClr val="FF0000"/>
                </a:solidFill>
                <a:latin typeface="BIZ UDゴシック" panose="020B0400000000000000" pitchFamily="49" charset="-128"/>
                <a:ea typeface="BIZ UDゴシック" panose="020B0400000000000000" pitchFamily="49" charset="-128"/>
              </a:rPr>
              <a:t>豊かな学びの</a:t>
            </a:r>
            <a:endParaRPr lang="en-US" altLang="ja-JP" sz="1350" dirty="0">
              <a:solidFill>
                <a:srgbClr val="FF0000"/>
              </a:solidFill>
              <a:latin typeface="BIZ UDゴシック" panose="020B0400000000000000" pitchFamily="49" charset="-128"/>
              <a:ea typeface="BIZ UDゴシック" panose="020B0400000000000000" pitchFamily="49" charset="-128"/>
            </a:endParaRPr>
          </a:p>
          <a:p>
            <a:pPr algn="ctr"/>
            <a:r>
              <a:rPr lang="ja-JP" altLang="en-US" sz="1350" dirty="0">
                <a:solidFill>
                  <a:srgbClr val="FF0000"/>
                </a:solidFill>
                <a:latin typeface="BIZ UDゴシック" panose="020B0400000000000000" pitchFamily="49" charset="-128"/>
                <a:ea typeface="BIZ UDゴシック" panose="020B0400000000000000" pitchFamily="49" charset="-128"/>
              </a:rPr>
              <a:t>３要素</a:t>
            </a:r>
            <a:endParaRPr kumimoji="1" lang="ja-JP" altLang="en-US" sz="1350"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586365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467F577-15C6-41E2-B654-4F2D1264325F}"/>
              </a:ext>
            </a:extLst>
          </p:cNvPr>
          <p:cNvSpPr txBox="1"/>
          <p:nvPr/>
        </p:nvSpPr>
        <p:spPr>
          <a:xfrm>
            <a:off x="248956" y="984076"/>
            <a:ext cx="8614775"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２．学びの本質を知るために「豊かさを深堀する」</a:t>
            </a:r>
          </a:p>
        </p:txBody>
      </p:sp>
      <p:sp>
        <p:nvSpPr>
          <p:cNvPr id="5" name="テキスト ボックス 4">
            <a:extLst>
              <a:ext uri="{FF2B5EF4-FFF2-40B4-BE49-F238E27FC236}">
                <a16:creationId xmlns:a16="http://schemas.microsoft.com/office/drawing/2014/main" id="{14AEAD3F-52E6-446C-8F91-09B8E4D2C74F}"/>
              </a:ext>
            </a:extLst>
          </p:cNvPr>
          <p:cNvSpPr txBox="1"/>
          <p:nvPr/>
        </p:nvSpPr>
        <p:spPr>
          <a:xfrm>
            <a:off x="189457" y="1370816"/>
            <a:ext cx="8614775" cy="2862322"/>
          </a:xfrm>
          <a:prstGeom prst="rect">
            <a:avLst/>
          </a:prstGeom>
          <a:noFill/>
        </p:spPr>
        <p:txBody>
          <a:bodyPr wrap="square" rtlCol="0">
            <a:spAutoFit/>
          </a:bodyPr>
          <a:lstStyle/>
          <a:p>
            <a:r>
              <a:rPr kumimoji="1" lang="ja-JP" altLang="en-US" sz="1500" dirty="0">
                <a:latin typeface="BIZ UDゴシック" panose="020B0400000000000000" pitchFamily="49" charset="-128"/>
                <a:ea typeface="BIZ UDゴシック" panose="020B0400000000000000" pitchFamily="49" charset="-128"/>
              </a:rPr>
              <a:t>・</a:t>
            </a:r>
            <a:r>
              <a:rPr kumimoji="1" lang="ja-JP" altLang="en-US" sz="1500" dirty="0">
                <a:solidFill>
                  <a:srgbClr val="FF0000"/>
                </a:solidFill>
                <a:latin typeface="BIZ UDゴシック" panose="020B0400000000000000" pitchFamily="49" charset="-128"/>
                <a:ea typeface="BIZ UDゴシック" panose="020B0400000000000000" pitchFamily="49" charset="-128"/>
              </a:rPr>
              <a:t>学びの成果を承認</a:t>
            </a:r>
            <a:r>
              <a:rPr kumimoji="1" lang="ja-JP" altLang="en-US" sz="1500" dirty="0">
                <a:latin typeface="BIZ UDゴシック" panose="020B0400000000000000" pitchFamily="49" charset="-128"/>
                <a:ea typeface="BIZ UDゴシック" panose="020B0400000000000000" pitchFamily="49" charset="-128"/>
              </a:rPr>
              <a:t>してもらえる→</a:t>
            </a:r>
            <a:r>
              <a:rPr kumimoji="1" lang="ja-JP" altLang="en-US" sz="1500" dirty="0">
                <a:solidFill>
                  <a:srgbClr val="FF0000"/>
                </a:solidFill>
                <a:latin typeface="BIZ UDゴシック" panose="020B0400000000000000" pitchFamily="49" charset="-128"/>
                <a:ea typeface="BIZ UDゴシック" panose="020B0400000000000000" pitchFamily="49" charset="-128"/>
              </a:rPr>
              <a:t>仲間がいて教えて</a:t>
            </a:r>
            <a:r>
              <a:rPr kumimoji="1" lang="ja-JP" altLang="en-US" sz="1500" dirty="0">
                <a:latin typeface="BIZ UDゴシック" panose="020B0400000000000000" pitchFamily="49" charset="-128"/>
                <a:ea typeface="BIZ UDゴシック" panose="020B0400000000000000" pitchFamily="49" charset="-128"/>
              </a:rPr>
              <a:t>あげられる</a:t>
            </a:r>
            <a:endParaRPr kumimoji="1"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・成長を実感できる学び（山から風景を見下ろす感じか？）</a:t>
            </a:r>
            <a:endParaRPr lang="en-US" altLang="ja-JP" sz="1500" dirty="0">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・高齢者の学びの特徴</a:t>
            </a:r>
            <a:endParaRPr lang="en-US" altLang="ja-JP" sz="1500" dirty="0">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　　①年を取ると俯瞰的な領域に関心（人間とは？　都市とか？）</a:t>
            </a:r>
            <a:endParaRPr lang="en-US" altLang="ja-JP" sz="1500" dirty="0">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　　②自分の好きな領域のみを深堀</a:t>
            </a:r>
            <a:endParaRPr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a:t>
            </a:r>
            <a:r>
              <a:rPr kumimoji="1" lang="ja-JP" altLang="en-US" sz="1500" dirty="0">
                <a:solidFill>
                  <a:srgbClr val="FF0000"/>
                </a:solidFill>
                <a:latin typeface="BIZ UDゴシック" panose="020B0400000000000000" pitchFamily="49" charset="-128"/>
                <a:ea typeface="BIZ UDゴシック" panose="020B0400000000000000" pitchFamily="49" charset="-128"/>
              </a:rPr>
              <a:t>興味を拡げる空間づくり</a:t>
            </a:r>
            <a:endParaRPr kumimoji="1" lang="en-US" altLang="ja-JP" sz="1500" dirty="0">
              <a:solidFill>
                <a:srgbClr val="FF0000"/>
              </a:solidFill>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　　→好奇心をそそるものが日常にある（学びのきっかけ）←ヒト・モノ・コトで刺激</a:t>
            </a:r>
            <a:endParaRPr kumimoji="1" lang="en-US" altLang="ja-JP" sz="1500" dirty="0">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　　→植物園でなく、</a:t>
            </a:r>
            <a:r>
              <a:rPr lang="ja-JP" altLang="en-US" sz="1500" dirty="0">
                <a:solidFill>
                  <a:srgbClr val="FF0000"/>
                </a:solidFill>
                <a:latin typeface="BIZ UDゴシック" panose="020B0400000000000000" pitchFamily="49" charset="-128"/>
                <a:ea typeface="BIZ UDゴシック" panose="020B0400000000000000" pitchFamily="49" charset="-128"/>
              </a:rPr>
              <a:t>自分の家</a:t>
            </a:r>
            <a:r>
              <a:rPr lang="ja-JP" altLang="en-US" sz="1500" dirty="0">
                <a:latin typeface="BIZ UDゴシック" panose="020B0400000000000000" pitchFamily="49" charset="-128"/>
                <a:ea typeface="BIZ UDゴシック" panose="020B0400000000000000" pitchFamily="49" charset="-128"/>
              </a:rPr>
              <a:t>で植物が学べる</a:t>
            </a:r>
            <a:endParaRPr lang="en-US" altLang="ja-JP" sz="1500" dirty="0">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a:t>
            </a:r>
            <a:r>
              <a:rPr lang="ja-JP" altLang="en-US" sz="1500" dirty="0">
                <a:solidFill>
                  <a:srgbClr val="FF0000"/>
                </a:solidFill>
                <a:latin typeface="BIZ UDゴシック" panose="020B0400000000000000" pitchFamily="49" charset="-128"/>
                <a:ea typeface="BIZ UDゴシック" panose="020B0400000000000000" pitchFamily="49" charset="-128"/>
              </a:rPr>
              <a:t>「場」の差別化</a:t>
            </a:r>
            <a:endParaRPr lang="en-US" altLang="ja-JP" sz="1500" dirty="0">
              <a:solidFill>
                <a:srgbClr val="FF0000"/>
              </a:solidFill>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　　→東京のオフィスはルーティーンの場</a:t>
            </a:r>
            <a:endParaRPr lang="en-US" altLang="ja-JP" sz="1500" dirty="0">
              <a:latin typeface="BIZ UDゴシック" panose="020B0400000000000000" pitchFamily="49" charset="-128"/>
              <a:ea typeface="BIZ UDゴシック" panose="020B0400000000000000" pitchFamily="49" charset="-128"/>
            </a:endParaRPr>
          </a:p>
          <a:p>
            <a:r>
              <a:rPr lang="ja-JP" altLang="en-US" sz="1500" dirty="0">
                <a:latin typeface="BIZ UDゴシック" panose="020B0400000000000000" pitchFamily="49" charset="-128"/>
                <a:ea typeface="BIZ UDゴシック" panose="020B0400000000000000" pitchFamily="49" charset="-128"/>
              </a:rPr>
              <a:t>　　→逗子の合宿所は創造の場　←　</a:t>
            </a:r>
            <a:r>
              <a:rPr lang="ja-JP" altLang="en-US" sz="1500" dirty="0">
                <a:solidFill>
                  <a:srgbClr val="FF0000"/>
                </a:solidFill>
                <a:latin typeface="BIZ UDゴシック" panose="020B0400000000000000" pitchFamily="49" charset="-128"/>
                <a:ea typeface="BIZ UDゴシック" panose="020B0400000000000000" pitchFamily="49" charset="-128"/>
              </a:rPr>
              <a:t>風景</a:t>
            </a:r>
            <a:r>
              <a:rPr lang="ja-JP" altLang="en-US" sz="1500" dirty="0">
                <a:latin typeface="BIZ UDゴシック" panose="020B0400000000000000" pitchFamily="49" charset="-128"/>
                <a:ea typeface="BIZ UDゴシック" panose="020B0400000000000000" pitchFamily="49" charset="-128"/>
              </a:rPr>
              <a:t>、</a:t>
            </a:r>
            <a:r>
              <a:rPr lang="ja-JP" altLang="en-US" sz="1500" dirty="0">
                <a:solidFill>
                  <a:srgbClr val="FF0000"/>
                </a:solidFill>
                <a:latin typeface="BIZ UDゴシック" panose="020B0400000000000000" pitchFamily="49" charset="-128"/>
                <a:ea typeface="BIZ UDゴシック" panose="020B0400000000000000" pitchFamily="49" charset="-128"/>
              </a:rPr>
              <a:t>余裕のある時間</a:t>
            </a:r>
            <a:r>
              <a:rPr lang="ja-JP" altLang="en-US" sz="1500" dirty="0">
                <a:latin typeface="BIZ UDゴシック" panose="020B0400000000000000" pitchFamily="49" charset="-128"/>
                <a:ea typeface="BIZ UDゴシック" panose="020B0400000000000000" pitchFamily="49" charset="-128"/>
              </a:rPr>
              <a:t>が充足感を高める</a:t>
            </a:r>
            <a:endParaRPr lang="en-US" altLang="ja-JP" sz="1500" dirty="0">
              <a:latin typeface="BIZ UDゴシック" panose="020B0400000000000000" pitchFamily="49" charset="-128"/>
              <a:ea typeface="BIZ UDゴシック" panose="020B0400000000000000" pitchFamily="49" charset="-128"/>
            </a:endParaRPr>
          </a:p>
          <a:p>
            <a:r>
              <a:rPr kumimoji="1" lang="ja-JP" altLang="en-US" sz="1500" dirty="0">
                <a:latin typeface="BIZ UDゴシック" panose="020B0400000000000000" pitchFamily="49" charset="-128"/>
                <a:ea typeface="BIZ UDゴシック" panose="020B0400000000000000" pitchFamily="49" charset="-128"/>
              </a:rPr>
              <a:t>・学んだことを活かせる場が重要（吐き出す場）</a:t>
            </a:r>
            <a:endParaRPr kumimoji="1" lang="en-US" altLang="ja-JP" sz="1500" dirty="0">
              <a:latin typeface="BIZ UDゴシック" panose="020B0400000000000000" pitchFamily="49" charset="-128"/>
              <a:ea typeface="BIZ UDゴシック" panose="020B0400000000000000" pitchFamily="49" charset="-128"/>
            </a:endParaRPr>
          </a:p>
        </p:txBody>
      </p:sp>
      <p:pic>
        <p:nvPicPr>
          <p:cNvPr id="9" name="図 8">
            <a:extLst>
              <a:ext uri="{FF2B5EF4-FFF2-40B4-BE49-F238E27FC236}">
                <a16:creationId xmlns:a16="http://schemas.microsoft.com/office/drawing/2014/main" id="{E1E7B9F9-9BCD-47E3-8933-AA88BF626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44" y="4442433"/>
            <a:ext cx="1858550" cy="1393913"/>
          </a:xfrm>
          <a:prstGeom prst="rect">
            <a:avLst/>
          </a:prstGeom>
        </p:spPr>
      </p:pic>
      <p:pic>
        <p:nvPicPr>
          <p:cNvPr id="11" name="図 10">
            <a:extLst>
              <a:ext uri="{FF2B5EF4-FFF2-40B4-BE49-F238E27FC236}">
                <a16:creationId xmlns:a16="http://schemas.microsoft.com/office/drawing/2014/main" id="{5EB01F76-E388-4649-9C2A-187FCEE50C05}"/>
              </a:ext>
            </a:extLst>
          </p:cNvPr>
          <p:cNvPicPr>
            <a:picLocks noChangeAspect="1"/>
          </p:cNvPicPr>
          <p:nvPr/>
        </p:nvPicPr>
        <p:blipFill rotWithShape="1">
          <a:blip r:embed="rId3">
            <a:extLst>
              <a:ext uri="{28A0092B-C50C-407E-A947-70E740481C1C}">
                <a14:useLocalDpi xmlns:a14="http://schemas.microsoft.com/office/drawing/2010/main" val="0"/>
              </a:ext>
            </a:extLst>
          </a:blip>
          <a:srcRect l="24304" t="18839" r="11739" b="12144"/>
          <a:stretch/>
        </p:blipFill>
        <p:spPr>
          <a:xfrm>
            <a:off x="4983793" y="4338508"/>
            <a:ext cx="1484336" cy="1601765"/>
          </a:xfrm>
          <a:prstGeom prst="rect">
            <a:avLst/>
          </a:prstGeom>
        </p:spPr>
      </p:pic>
      <p:sp>
        <p:nvSpPr>
          <p:cNvPr id="12" name="テキスト ボックス 11">
            <a:extLst>
              <a:ext uri="{FF2B5EF4-FFF2-40B4-BE49-F238E27FC236}">
                <a16:creationId xmlns:a16="http://schemas.microsoft.com/office/drawing/2014/main" id="{907F0586-8271-48F6-893D-42391865BDD2}"/>
              </a:ext>
            </a:extLst>
          </p:cNvPr>
          <p:cNvSpPr txBox="1"/>
          <p:nvPr/>
        </p:nvSpPr>
        <p:spPr>
          <a:xfrm>
            <a:off x="2124728" y="4549297"/>
            <a:ext cx="2234330" cy="900246"/>
          </a:xfrm>
          <a:prstGeom prst="rect">
            <a:avLst/>
          </a:prstGeom>
          <a:noFill/>
        </p:spPr>
        <p:txBody>
          <a:bodyPr wrap="square" rtlCol="0">
            <a:spAutoFit/>
          </a:bodyPr>
          <a:lstStyle/>
          <a:p>
            <a:r>
              <a:rPr lang="ja-JP" altLang="en-US" sz="1050" dirty="0">
                <a:latin typeface="BIZ UDゴシック" panose="020B0400000000000000" pitchFamily="49" charset="-128"/>
                <a:ea typeface="BIZ UDゴシック" panose="020B0400000000000000" pitchFamily="49" charset="-128"/>
              </a:rPr>
              <a:t>若い時の学び（登山の学び）</a:t>
            </a:r>
            <a:endParaRPr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a:t>
            </a:r>
            <a:r>
              <a:rPr kumimoji="1" lang="en-US" altLang="ja-JP" sz="1050" dirty="0">
                <a:latin typeface="BIZ UDゴシック" panose="020B0400000000000000" pitchFamily="49" charset="-128"/>
                <a:ea typeface="BIZ UDゴシック" panose="020B0400000000000000" pitchFamily="49" charset="-128"/>
              </a:rPr>
              <a:t>Study</a:t>
            </a:r>
          </a:p>
          <a:p>
            <a:r>
              <a:rPr kumimoji="1" lang="ja-JP" altLang="en-US" sz="1050" dirty="0">
                <a:latin typeface="BIZ UDゴシック" panose="020B0400000000000000" pitchFamily="49" charset="-128"/>
                <a:ea typeface="BIZ UDゴシック" panose="020B0400000000000000" pitchFamily="49" charset="-128"/>
              </a:rPr>
              <a:t>・全ての領域を均質に学ぶ</a:t>
            </a:r>
            <a:endParaRPr kumimoji="1"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・専門領域を創るための準備期間</a:t>
            </a:r>
            <a:endParaRPr kumimoji="1" lang="en-US" altLang="ja-JP" sz="1050" dirty="0">
              <a:latin typeface="BIZ UDゴシック" panose="020B0400000000000000" pitchFamily="49" charset="-128"/>
              <a:ea typeface="BIZ UDゴシック" panose="020B0400000000000000" pitchFamily="49" charset="-128"/>
            </a:endParaRPr>
          </a:p>
          <a:p>
            <a:endParaRPr kumimoji="1" lang="ja-JP" altLang="en-US" sz="1050" dirty="0"/>
          </a:p>
        </p:txBody>
      </p:sp>
      <p:sp>
        <p:nvSpPr>
          <p:cNvPr id="13" name="テキスト ボックス 12">
            <a:extLst>
              <a:ext uri="{FF2B5EF4-FFF2-40B4-BE49-F238E27FC236}">
                <a16:creationId xmlns:a16="http://schemas.microsoft.com/office/drawing/2014/main" id="{5E21C7ED-8728-46E4-B997-70B6747F68DF}"/>
              </a:ext>
            </a:extLst>
          </p:cNvPr>
          <p:cNvSpPr txBox="1"/>
          <p:nvPr/>
        </p:nvSpPr>
        <p:spPr>
          <a:xfrm>
            <a:off x="6375749" y="4549297"/>
            <a:ext cx="2530256" cy="1061829"/>
          </a:xfrm>
          <a:prstGeom prst="rect">
            <a:avLst/>
          </a:prstGeom>
          <a:noFill/>
        </p:spPr>
        <p:txBody>
          <a:bodyPr wrap="square" rtlCol="0">
            <a:spAutoFit/>
          </a:bodyPr>
          <a:lstStyle/>
          <a:p>
            <a:r>
              <a:rPr lang="ja-JP" altLang="en-US" sz="1050" dirty="0">
                <a:latin typeface="BIZ UDゴシック" panose="020B0400000000000000" pitchFamily="49" charset="-128"/>
                <a:ea typeface="BIZ UDゴシック" panose="020B0400000000000000" pitchFamily="49" charset="-128"/>
              </a:rPr>
              <a:t>高齢者の学び（下山の学び）</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a:t>
            </a:r>
            <a:r>
              <a:rPr lang="en-US" altLang="ja-JP" sz="1050" dirty="0">
                <a:latin typeface="BIZ UDゴシック" panose="020B0400000000000000" pitchFamily="49" charset="-128"/>
                <a:ea typeface="BIZ UDゴシック" panose="020B0400000000000000" pitchFamily="49" charset="-128"/>
              </a:rPr>
              <a:t>Learn</a:t>
            </a:r>
          </a:p>
          <a:p>
            <a:r>
              <a:rPr kumimoji="1" lang="ja-JP" altLang="en-US" sz="1050" dirty="0">
                <a:latin typeface="BIZ UDゴシック" panose="020B0400000000000000" pitchFamily="49" charset="-128"/>
                <a:ea typeface="BIZ UDゴシック" panose="020B0400000000000000" pitchFamily="49" charset="-128"/>
              </a:rPr>
              <a:t>・好きなことだけを深く学ぶ</a:t>
            </a:r>
            <a:endParaRPr kumimoji="1"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・俯瞰的知識を学ぶ</a:t>
            </a:r>
            <a:endParaRPr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　（人生とは？人間とは？・・・）</a:t>
            </a:r>
            <a:endParaRPr kumimoji="1" lang="en-US" altLang="ja-JP" sz="1050" dirty="0">
              <a:latin typeface="BIZ UDゴシック" panose="020B0400000000000000" pitchFamily="49" charset="-128"/>
              <a:ea typeface="BIZ UDゴシック" panose="020B0400000000000000" pitchFamily="49" charset="-128"/>
            </a:endParaRPr>
          </a:p>
          <a:p>
            <a:endParaRPr kumimoji="1" lang="ja-JP" altLang="en-US" sz="1050" dirty="0"/>
          </a:p>
        </p:txBody>
      </p:sp>
    </p:spTree>
    <p:extLst>
      <p:ext uri="{BB962C8B-B14F-4D97-AF65-F5344CB8AC3E}">
        <p14:creationId xmlns:p14="http://schemas.microsoft.com/office/powerpoint/2010/main" val="2705872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7B60801-358A-48AF-A814-F278C8F5365D}"/>
              </a:ext>
            </a:extLst>
          </p:cNvPr>
          <p:cNvSpPr txBox="1"/>
          <p:nvPr/>
        </p:nvSpPr>
        <p:spPr>
          <a:xfrm>
            <a:off x="264613" y="1007561"/>
            <a:ext cx="8614775"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３．１００年時代のライフシーンにおける学びとは？</a:t>
            </a:r>
          </a:p>
        </p:txBody>
      </p:sp>
      <p:sp>
        <p:nvSpPr>
          <p:cNvPr id="7" name="テキスト ボックス 6">
            <a:extLst>
              <a:ext uri="{FF2B5EF4-FFF2-40B4-BE49-F238E27FC236}">
                <a16:creationId xmlns:a16="http://schemas.microsoft.com/office/drawing/2014/main" id="{98631C63-B587-4730-8FE1-BE5F0B6FD36A}"/>
              </a:ext>
            </a:extLst>
          </p:cNvPr>
          <p:cNvSpPr txBox="1"/>
          <p:nvPr/>
        </p:nvSpPr>
        <p:spPr>
          <a:xfrm>
            <a:off x="264613" y="1453801"/>
            <a:ext cx="8614775" cy="4339650"/>
          </a:xfrm>
          <a:prstGeom prst="rect">
            <a:avLst/>
          </a:prstGeom>
          <a:noFill/>
        </p:spPr>
        <p:txBody>
          <a:bodyPr wrap="square" rtlCol="0">
            <a:spAutoFit/>
          </a:bodyPr>
          <a:lstStyle/>
          <a:p>
            <a:pPr marL="135731" indent="-135731"/>
            <a:r>
              <a:rPr kumimoji="1" lang="ja-JP" altLang="en-US" sz="1500" dirty="0">
                <a:latin typeface="BIZ UDゴシック" panose="020B0400000000000000" pitchFamily="49" charset="-128"/>
                <a:ea typeface="BIZ UDゴシック" panose="020B0400000000000000" pitchFamily="49" charset="-128"/>
              </a:rPr>
              <a:t>・</a:t>
            </a:r>
            <a:r>
              <a:rPr kumimoji="1" lang="en-US" altLang="ja-JP" sz="1500" dirty="0">
                <a:latin typeface="BIZ UDゴシック" panose="020B0400000000000000" pitchFamily="49" charset="-128"/>
                <a:ea typeface="BIZ UDゴシック" panose="020B0400000000000000" pitchFamily="49" charset="-128"/>
              </a:rPr>
              <a:t>100</a:t>
            </a:r>
            <a:r>
              <a:rPr kumimoji="1" lang="ja-JP" altLang="en-US" sz="1500" dirty="0">
                <a:latin typeface="BIZ UDゴシック" panose="020B0400000000000000" pitchFamily="49" charset="-128"/>
                <a:ea typeface="BIZ UDゴシック" panose="020B0400000000000000" pitchFamily="49" charset="-128"/>
              </a:rPr>
              <a:t>年時代、生きるための学びも重要　→　リカレント教育</a:t>
            </a:r>
            <a:endParaRPr kumimoji="1" lang="en-US" altLang="ja-JP" sz="1500" dirty="0">
              <a:latin typeface="BIZ UDゴシック" panose="020B0400000000000000" pitchFamily="49" charset="-128"/>
              <a:ea typeface="BIZ UDゴシック" panose="020B0400000000000000" pitchFamily="49" charset="-128"/>
            </a:endParaRPr>
          </a:p>
          <a:p>
            <a:pPr marL="135731" indent="-135731">
              <a:spcBef>
                <a:spcPts val="900"/>
              </a:spcBef>
            </a:pPr>
            <a:r>
              <a:rPr lang="ja-JP" altLang="en-US" sz="1500" dirty="0">
                <a:latin typeface="BIZ UDゴシック" panose="020B0400000000000000" pitchFamily="49" charset="-128"/>
                <a:ea typeface="BIZ UDゴシック" panose="020B0400000000000000" pitchFamily="49" charset="-128"/>
              </a:rPr>
              <a:t>・何を学ぶか？</a:t>
            </a:r>
            <a:endParaRPr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　　①リベラルアーツを学ぶ＝老後に豊かに生きるための知識を身に着ける</a:t>
            </a:r>
            <a:endParaRPr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　　　　　　　　　　　　　　人生をつまらなくしない学び</a:t>
            </a:r>
            <a:endParaRPr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　　②お金を稼ぐための学びも必要ではないか？＝</a:t>
            </a:r>
            <a:r>
              <a:rPr lang="en-US" altLang="ja-JP" sz="1500" dirty="0">
                <a:solidFill>
                  <a:srgbClr val="FF0000"/>
                </a:solidFill>
                <a:latin typeface="BIZ UDゴシック" panose="020B0400000000000000" pitchFamily="49" charset="-128"/>
                <a:ea typeface="BIZ UDゴシック" panose="020B0400000000000000" pitchFamily="49" charset="-128"/>
              </a:rPr>
              <a:t>100</a:t>
            </a:r>
            <a:r>
              <a:rPr lang="ja-JP" altLang="en-US" sz="1500" dirty="0">
                <a:solidFill>
                  <a:srgbClr val="FF0000"/>
                </a:solidFill>
                <a:latin typeface="BIZ UDゴシック" panose="020B0400000000000000" pitchFamily="49" charset="-128"/>
                <a:ea typeface="BIZ UDゴシック" panose="020B0400000000000000" pitchFamily="49" charset="-128"/>
              </a:rPr>
              <a:t>年時代の課題！</a:t>
            </a:r>
            <a:endParaRPr lang="en-US" altLang="ja-JP" sz="1500" dirty="0">
              <a:solidFill>
                <a:srgbClr val="FF0000"/>
              </a:solidFill>
              <a:latin typeface="BIZ UDゴシック" panose="020B0400000000000000" pitchFamily="49" charset="-128"/>
              <a:ea typeface="BIZ UDゴシック" panose="020B0400000000000000" pitchFamily="49" charset="-128"/>
            </a:endParaRPr>
          </a:p>
          <a:p>
            <a:pPr marL="135731" indent="-135731">
              <a:spcBef>
                <a:spcPts val="900"/>
              </a:spcBef>
            </a:pPr>
            <a:r>
              <a:rPr lang="ja-JP" altLang="en-US" sz="1500" dirty="0">
                <a:latin typeface="BIZ UDゴシック" panose="020B0400000000000000" pitchFamily="49" charset="-128"/>
                <a:ea typeface="BIZ UDゴシック" panose="020B0400000000000000" pitchFamily="49" charset="-128"/>
              </a:rPr>
              <a:t>・豊かな学び＝人と繋がること　→教えたり、教えられたり　→コミュニティも広がる</a:t>
            </a:r>
            <a:endParaRPr lang="en-US" altLang="ja-JP" sz="1500" dirty="0">
              <a:latin typeface="BIZ UDゴシック" panose="020B0400000000000000" pitchFamily="49" charset="-128"/>
              <a:ea typeface="BIZ UDゴシック" panose="020B0400000000000000" pitchFamily="49" charset="-128"/>
            </a:endParaRPr>
          </a:p>
          <a:p>
            <a:pPr marL="135731" indent="-135731">
              <a:spcBef>
                <a:spcPts val="900"/>
              </a:spcBef>
            </a:pPr>
            <a:r>
              <a:rPr lang="ja-JP" altLang="en-US" sz="1500" dirty="0">
                <a:latin typeface="BIZ UDゴシック" panose="020B0400000000000000" pitchFamily="49" charset="-128"/>
                <a:ea typeface="BIZ UDゴシック" panose="020B0400000000000000" pitchFamily="49" charset="-128"/>
              </a:rPr>
              <a:t>・人を教える場は、学校だけである必要はない</a:t>
            </a:r>
            <a:endParaRPr lang="en-US" altLang="ja-JP" sz="1500" dirty="0">
              <a:latin typeface="BIZ UDゴシック" panose="020B0400000000000000" pitchFamily="49" charset="-128"/>
              <a:ea typeface="BIZ UDゴシック" panose="020B0400000000000000" pitchFamily="49" charset="-128"/>
            </a:endParaRPr>
          </a:p>
          <a:p>
            <a:pPr marL="135731" indent="-135731">
              <a:spcBef>
                <a:spcPts val="900"/>
              </a:spcBef>
            </a:pPr>
            <a:r>
              <a:rPr lang="ja-JP" altLang="en-US" sz="1500" dirty="0">
                <a:latin typeface="BIZ UDゴシック" panose="020B0400000000000000" pitchFamily="49" charset="-128"/>
                <a:ea typeface="BIZ UDゴシック" panose="020B0400000000000000" pitchFamily="49" charset="-128"/>
              </a:rPr>
              <a:t>・貯蓄と消費の関係から、段階的に学びの時間を増やせる（自由な学び）</a:t>
            </a:r>
            <a:endParaRPr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　（年を取ると金銭・時間の余裕ができ、学びに消費を増やせる）</a:t>
            </a:r>
            <a:endParaRPr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　　→学びのコンテンツ化（例：デジタルアーカイブ）、在宅で自由に学べる　などの環境が必要</a:t>
            </a:r>
            <a:endParaRPr lang="en-US" altLang="ja-JP" sz="1500" dirty="0">
              <a:latin typeface="BIZ UDゴシック" panose="020B0400000000000000" pitchFamily="49" charset="-128"/>
              <a:ea typeface="BIZ UDゴシック" panose="020B0400000000000000" pitchFamily="49" charset="-128"/>
            </a:endParaRPr>
          </a:p>
          <a:p>
            <a:pPr marL="135731" indent="-135731">
              <a:spcBef>
                <a:spcPts val="900"/>
              </a:spcBef>
            </a:pPr>
            <a:r>
              <a:rPr lang="ja-JP" altLang="en-US" sz="1500" dirty="0">
                <a:latin typeface="BIZ UDゴシック" panose="020B0400000000000000" pitchFamily="49" charset="-128"/>
                <a:ea typeface="BIZ UDゴシック" panose="020B0400000000000000" pitchFamily="49" charset="-128"/>
              </a:rPr>
              <a:t>・</a:t>
            </a:r>
            <a:r>
              <a:rPr lang="ja-JP" altLang="en-US" sz="1500" dirty="0">
                <a:solidFill>
                  <a:srgbClr val="FF0000"/>
                </a:solidFill>
                <a:latin typeface="BIZ UDゴシック" panose="020B0400000000000000" pitchFamily="49" charset="-128"/>
                <a:ea typeface="BIZ UDゴシック" panose="020B0400000000000000" pitchFamily="49" charset="-128"/>
              </a:rPr>
              <a:t>知・行・楽</a:t>
            </a:r>
            <a:r>
              <a:rPr lang="ja-JP" altLang="en-US" sz="1500" dirty="0">
                <a:latin typeface="BIZ UDゴシック" panose="020B0400000000000000" pitchFamily="49" charset="-128"/>
                <a:ea typeface="BIZ UDゴシック" panose="020B0400000000000000" pitchFamily="49" charset="-128"/>
              </a:rPr>
              <a:t>　⇔　</a:t>
            </a:r>
            <a:r>
              <a:rPr lang="ja-JP" altLang="en-US" sz="1500" dirty="0">
                <a:solidFill>
                  <a:srgbClr val="FF0000"/>
                </a:solidFill>
                <a:latin typeface="BIZ UDゴシック" panose="020B0400000000000000" pitchFamily="49" charset="-128"/>
                <a:ea typeface="BIZ UDゴシック" panose="020B0400000000000000" pitchFamily="49" charset="-128"/>
              </a:rPr>
              <a:t>生きるための学び</a:t>
            </a:r>
            <a:r>
              <a:rPr lang="ja-JP" altLang="en-US" sz="1500" dirty="0">
                <a:latin typeface="BIZ UDゴシック" panose="020B0400000000000000" pitchFamily="49" charset="-128"/>
                <a:ea typeface="BIZ UDゴシック" panose="020B0400000000000000" pitchFamily="49" charset="-128"/>
              </a:rPr>
              <a:t>（生活費を稼げる知識の習得必要）</a:t>
            </a:r>
            <a:endParaRPr lang="en-US" altLang="ja-JP" sz="1500" dirty="0">
              <a:latin typeface="BIZ UDゴシック" panose="020B0400000000000000" pitchFamily="49" charset="-128"/>
              <a:ea typeface="BIZ UDゴシック" panose="020B0400000000000000" pitchFamily="49" charset="-128"/>
            </a:endParaRPr>
          </a:p>
          <a:p>
            <a:pPr marL="135731" indent="-135731"/>
            <a:endParaRPr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　　　　</a:t>
            </a:r>
            <a:r>
              <a:rPr lang="ja-JP" altLang="en-US" sz="1500" dirty="0">
                <a:solidFill>
                  <a:srgbClr val="0070C0"/>
                </a:solidFill>
                <a:latin typeface="BIZ UDゴシック" panose="020B0400000000000000" pitchFamily="49" charset="-128"/>
                <a:ea typeface="BIZ UDゴシック" panose="020B0400000000000000" pitchFamily="49" charset="-128"/>
              </a:rPr>
              <a:t>ギャップをどう埋めるか？</a:t>
            </a:r>
            <a:endParaRPr lang="en-US" altLang="ja-JP" sz="1500" dirty="0">
              <a:solidFill>
                <a:srgbClr val="0070C0"/>
              </a:solidFill>
              <a:latin typeface="BIZ UDゴシック" panose="020B0400000000000000" pitchFamily="49" charset="-128"/>
              <a:ea typeface="BIZ UDゴシック" panose="020B0400000000000000" pitchFamily="49" charset="-128"/>
            </a:endParaRPr>
          </a:p>
          <a:p>
            <a:pPr marL="135731" indent="-135731"/>
            <a:endParaRPr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　</a:t>
            </a:r>
            <a:r>
              <a:rPr lang="ja-JP" altLang="en-US" sz="1500" u="sng" dirty="0">
                <a:solidFill>
                  <a:srgbClr val="C00000"/>
                </a:solidFill>
                <a:latin typeface="BIZ UDゴシック" panose="020B0400000000000000" pitchFamily="49" charset="-128"/>
                <a:ea typeface="BIZ UDゴシック" panose="020B0400000000000000" pitchFamily="49" charset="-128"/>
              </a:rPr>
              <a:t>文化・観光を主体の経済システムの構築が必要</a:t>
            </a:r>
            <a:endParaRPr lang="en-US" altLang="ja-JP" sz="1500" u="sng" dirty="0">
              <a:solidFill>
                <a:srgbClr val="C00000"/>
              </a:solidFill>
              <a:latin typeface="BIZ UDゴシック" panose="020B0400000000000000" pitchFamily="49" charset="-128"/>
              <a:ea typeface="BIZ UDゴシック" panose="020B0400000000000000" pitchFamily="49" charset="-128"/>
            </a:endParaRPr>
          </a:p>
          <a:p>
            <a:endParaRPr kumimoji="1" lang="ja-JP" altLang="en-US" sz="1350" dirty="0"/>
          </a:p>
        </p:txBody>
      </p:sp>
      <p:sp>
        <p:nvSpPr>
          <p:cNvPr id="2" name="フリーフォーム: 図形 1">
            <a:extLst>
              <a:ext uri="{FF2B5EF4-FFF2-40B4-BE49-F238E27FC236}">
                <a16:creationId xmlns:a16="http://schemas.microsoft.com/office/drawing/2014/main" id="{ADC359F4-CED5-4C52-A603-3182AF484EBB}"/>
              </a:ext>
            </a:extLst>
          </p:cNvPr>
          <p:cNvSpPr/>
          <p:nvPr/>
        </p:nvSpPr>
        <p:spPr>
          <a:xfrm>
            <a:off x="1005214" y="4582178"/>
            <a:ext cx="1874207" cy="126826"/>
          </a:xfrm>
          <a:custGeom>
            <a:avLst/>
            <a:gdLst>
              <a:gd name="connsiteX0" fmla="*/ 0 w 2498942"/>
              <a:gd name="connsiteY0" fmla="*/ 0 h 169101"/>
              <a:gd name="connsiteX1" fmla="*/ 0 w 2498942"/>
              <a:gd name="connsiteY1" fmla="*/ 169101 h 169101"/>
              <a:gd name="connsiteX2" fmla="*/ 2498942 w 2498942"/>
              <a:gd name="connsiteY2" fmla="*/ 169101 h 169101"/>
              <a:gd name="connsiteX3" fmla="*/ 2498942 w 2498942"/>
              <a:gd name="connsiteY3" fmla="*/ 0 h 169101"/>
            </a:gdLst>
            <a:ahLst/>
            <a:cxnLst>
              <a:cxn ang="0">
                <a:pos x="connsiteX0" y="connsiteY0"/>
              </a:cxn>
              <a:cxn ang="0">
                <a:pos x="connsiteX1" y="connsiteY1"/>
              </a:cxn>
              <a:cxn ang="0">
                <a:pos x="connsiteX2" y="connsiteY2"/>
              </a:cxn>
              <a:cxn ang="0">
                <a:pos x="connsiteX3" y="connsiteY3"/>
              </a:cxn>
            </a:cxnLst>
            <a:rect l="l" t="t" r="r" b="b"/>
            <a:pathLst>
              <a:path w="2498942" h="169101">
                <a:moveTo>
                  <a:pt x="0" y="0"/>
                </a:moveTo>
                <a:lnTo>
                  <a:pt x="0" y="169101"/>
                </a:lnTo>
                <a:lnTo>
                  <a:pt x="2498942" y="169101"/>
                </a:lnTo>
                <a:lnTo>
                  <a:pt x="2498942" y="0"/>
                </a:lnTo>
              </a:path>
            </a:pathLst>
          </a:cu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8" name="直線コネクタ 7">
            <a:extLst>
              <a:ext uri="{FF2B5EF4-FFF2-40B4-BE49-F238E27FC236}">
                <a16:creationId xmlns:a16="http://schemas.microsoft.com/office/drawing/2014/main" id="{A6044DD1-5D09-4168-A500-6A34F5E9E0B8}"/>
              </a:ext>
            </a:extLst>
          </p:cNvPr>
          <p:cNvCxnSpPr/>
          <p:nvPr/>
        </p:nvCxnSpPr>
        <p:spPr>
          <a:xfrm>
            <a:off x="1895708" y="4709004"/>
            <a:ext cx="0" cy="118081"/>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19F9C734-9E65-4EE1-9ED3-DBBDBDA87370}"/>
              </a:ext>
            </a:extLst>
          </p:cNvPr>
          <p:cNvCxnSpPr/>
          <p:nvPr/>
        </p:nvCxnSpPr>
        <p:spPr>
          <a:xfrm>
            <a:off x="1895708" y="5038957"/>
            <a:ext cx="0" cy="234176"/>
          </a:xfrm>
          <a:prstGeom prst="straightConnector1">
            <a:avLst/>
          </a:prstGeom>
          <a:ln w="15875">
            <a:solidFill>
              <a:schemeClr val="tx1"/>
            </a:solidFill>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38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59033190-5C96-429A-BEAB-490567F38BAD}"/>
              </a:ext>
            </a:extLst>
          </p:cNvPr>
          <p:cNvSpPr/>
          <p:nvPr/>
        </p:nvSpPr>
        <p:spPr>
          <a:xfrm>
            <a:off x="2037885" y="4283235"/>
            <a:ext cx="610530" cy="61053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楕円 10">
            <a:extLst>
              <a:ext uri="{FF2B5EF4-FFF2-40B4-BE49-F238E27FC236}">
                <a16:creationId xmlns:a16="http://schemas.microsoft.com/office/drawing/2014/main" id="{F3088CFA-0A45-4336-BD8E-54B818DDE635}"/>
              </a:ext>
            </a:extLst>
          </p:cNvPr>
          <p:cNvSpPr/>
          <p:nvPr/>
        </p:nvSpPr>
        <p:spPr>
          <a:xfrm>
            <a:off x="2612173" y="4812918"/>
            <a:ext cx="610530" cy="61053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楕円 11">
            <a:extLst>
              <a:ext uri="{FF2B5EF4-FFF2-40B4-BE49-F238E27FC236}">
                <a16:creationId xmlns:a16="http://schemas.microsoft.com/office/drawing/2014/main" id="{92B95872-FA1D-4404-BFBA-0DB0C3AE7BF8}"/>
              </a:ext>
            </a:extLst>
          </p:cNvPr>
          <p:cNvSpPr/>
          <p:nvPr/>
        </p:nvSpPr>
        <p:spPr>
          <a:xfrm>
            <a:off x="1809284" y="5309147"/>
            <a:ext cx="610530" cy="61053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 name="楕円 12">
            <a:extLst>
              <a:ext uri="{FF2B5EF4-FFF2-40B4-BE49-F238E27FC236}">
                <a16:creationId xmlns:a16="http://schemas.microsoft.com/office/drawing/2014/main" id="{F1F87253-6094-4A6A-A78F-51CD74FDF7A5}"/>
              </a:ext>
            </a:extLst>
          </p:cNvPr>
          <p:cNvSpPr/>
          <p:nvPr/>
        </p:nvSpPr>
        <p:spPr>
          <a:xfrm>
            <a:off x="1140211" y="4651226"/>
            <a:ext cx="610530" cy="61053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 name="テキスト ボックス 3">
            <a:extLst>
              <a:ext uri="{FF2B5EF4-FFF2-40B4-BE49-F238E27FC236}">
                <a16:creationId xmlns:a16="http://schemas.microsoft.com/office/drawing/2014/main" id="{F467F577-15C6-41E2-B654-4F2D1264325F}"/>
              </a:ext>
            </a:extLst>
          </p:cNvPr>
          <p:cNvSpPr txBox="1"/>
          <p:nvPr/>
        </p:nvSpPr>
        <p:spPr>
          <a:xfrm>
            <a:off x="248956" y="984076"/>
            <a:ext cx="8614775" cy="369332"/>
          </a:xfrm>
          <a:prstGeom prst="rect">
            <a:avLst/>
          </a:prstGeom>
          <a:noFill/>
        </p:spPr>
        <p:txBody>
          <a:bodyPr wrap="square" rtlCol="0">
            <a:spAutoFit/>
          </a:bodyPr>
          <a:lstStyle/>
          <a:p>
            <a:r>
              <a:rPr lang="ja-JP" altLang="en-US" b="1" dirty="0">
                <a:latin typeface="BIZ UDPゴシック" panose="020B0400000000000000" pitchFamily="50" charset="-128"/>
                <a:ea typeface="BIZ UDPゴシック" panose="020B0400000000000000" pitchFamily="50" charset="-128"/>
              </a:rPr>
              <a:t>４．ライフシーンを都市・インフラから考える</a:t>
            </a:r>
            <a:endParaRPr kumimoji="1" lang="ja-JP" altLang="en-US"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14AEAD3F-52E6-446C-8F91-09B8E4D2C74F}"/>
              </a:ext>
            </a:extLst>
          </p:cNvPr>
          <p:cNvSpPr txBox="1"/>
          <p:nvPr/>
        </p:nvSpPr>
        <p:spPr>
          <a:xfrm>
            <a:off x="189457" y="1376392"/>
            <a:ext cx="8614775" cy="2723823"/>
          </a:xfrm>
          <a:prstGeom prst="rect">
            <a:avLst/>
          </a:prstGeom>
          <a:noFill/>
        </p:spPr>
        <p:txBody>
          <a:bodyPr wrap="square" rtlCol="0">
            <a:spAutoFit/>
          </a:bodyPr>
          <a:lstStyle/>
          <a:p>
            <a:pPr marL="135731" indent="-135731" algn="ctr"/>
            <a:r>
              <a:rPr kumimoji="1" lang="ja-JP" altLang="en-US" b="1" dirty="0">
                <a:solidFill>
                  <a:srgbClr val="0070C0"/>
                </a:solidFill>
                <a:latin typeface="BIZ UDゴシック" panose="020B0400000000000000" pitchFamily="49" charset="-128"/>
                <a:ea typeface="BIZ UDゴシック" panose="020B0400000000000000" pitchFamily="49" charset="-128"/>
              </a:rPr>
              <a:t>まちがキャンパス、私は教授　～生活のなかで学べる空間～</a:t>
            </a:r>
            <a:endParaRPr kumimoji="1" lang="en-US" altLang="ja-JP" b="1" dirty="0">
              <a:solidFill>
                <a:srgbClr val="0070C0"/>
              </a:solidFill>
              <a:latin typeface="BIZ UDゴシック" panose="020B0400000000000000" pitchFamily="49" charset="-128"/>
              <a:ea typeface="BIZ UDゴシック" panose="020B0400000000000000" pitchFamily="49" charset="-128"/>
            </a:endParaRPr>
          </a:p>
          <a:p>
            <a:pPr marL="135731" indent="-135731"/>
            <a:endParaRPr lang="en-US" altLang="ja-JP" dirty="0">
              <a:latin typeface="BIZ UDゴシック" panose="020B0400000000000000" pitchFamily="49" charset="-128"/>
              <a:ea typeface="BIZ UDゴシック" panose="020B0400000000000000" pitchFamily="49" charset="-128"/>
            </a:endParaRPr>
          </a:p>
          <a:p>
            <a:pPr marL="135731" indent="-135731"/>
            <a:r>
              <a:rPr kumimoji="1" lang="ja-JP" altLang="en-US" sz="1500" dirty="0">
                <a:latin typeface="BIZ UDゴシック" panose="020B0400000000000000" pitchFamily="49" charset="-128"/>
                <a:ea typeface="BIZ UDゴシック" panose="020B0400000000000000" pitchFamily="49" charset="-128"/>
              </a:rPr>
              <a:t>・</a:t>
            </a:r>
            <a:r>
              <a:rPr kumimoji="1" lang="en-US" altLang="ja-JP" sz="1500" dirty="0">
                <a:latin typeface="BIZ UDゴシック" panose="020B0400000000000000" pitchFamily="49" charset="-128"/>
                <a:ea typeface="BIZ UDゴシック" panose="020B0400000000000000" pitchFamily="49" charset="-128"/>
              </a:rPr>
              <a:t>100</a:t>
            </a:r>
            <a:r>
              <a:rPr kumimoji="1" lang="ja-JP" altLang="en-US" sz="1500" dirty="0">
                <a:latin typeface="BIZ UDゴシック" panose="020B0400000000000000" pitchFamily="49" charset="-128"/>
                <a:ea typeface="BIZ UDゴシック" panose="020B0400000000000000" pitchFamily="49" charset="-128"/>
              </a:rPr>
              <a:t>年時代は学び</a:t>
            </a:r>
            <a:r>
              <a:rPr lang="ja-JP" altLang="en-US" sz="1500" dirty="0">
                <a:latin typeface="BIZ UDゴシック" panose="020B0400000000000000" pitchFamily="49" charset="-128"/>
                <a:ea typeface="BIZ UDゴシック" panose="020B0400000000000000" pitchFamily="49" charset="-128"/>
              </a:rPr>
              <a:t>の目的＝</a:t>
            </a:r>
            <a:r>
              <a:rPr kumimoji="1" lang="ja-JP" altLang="en-US" sz="1500" dirty="0">
                <a:solidFill>
                  <a:srgbClr val="FF0000"/>
                </a:solidFill>
                <a:latin typeface="BIZ UDゴシック" panose="020B0400000000000000" pitchFamily="49" charset="-128"/>
                <a:ea typeface="BIZ UDゴシック" panose="020B0400000000000000" pitchFamily="49" charset="-128"/>
              </a:rPr>
              <a:t>自己実現の場</a:t>
            </a:r>
            <a:r>
              <a:rPr kumimoji="1" lang="ja-JP" altLang="en-US" sz="1500" dirty="0">
                <a:latin typeface="BIZ UDゴシック" panose="020B0400000000000000" pitchFamily="49" charset="-128"/>
                <a:ea typeface="BIZ UDゴシック" panose="020B0400000000000000" pitchFamily="49" charset="-128"/>
              </a:rPr>
              <a:t>←必要なｲﾝﾌﾗ：ミュージアムや</a:t>
            </a:r>
            <a:r>
              <a:rPr kumimoji="1" lang="en-US" altLang="ja-JP" sz="1500" dirty="0">
                <a:latin typeface="BIZ UDゴシック" panose="020B0400000000000000" pitchFamily="49" charset="-128"/>
                <a:ea typeface="BIZ UDゴシック" panose="020B0400000000000000" pitchFamily="49" charset="-128"/>
              </a:rPr>
              <a:t>TED</a:t>
            </a:r>
            <a:r>
              <a:rPr kumimoji="1" lang="ja-JP" altLang="en-US" sz="1500" dirty="0">
                <a:latin typeface="BIZ UDゴシック" panose="020B0400000000000000" pitchFamily="49" charset="-128"/>
                <a:ea typeface="BIZ UDゴシック" panose="020B0400000000000000" pitchFamily="49" charset="-128"/>
              </a:rPr>
              <a:t>、劇場みたいなもの</a:t>
            </a:r>
            <a:endParaRPr kumimoji="1"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・人生が多様なシーンで変わる時代→</a:t>
            </a:r>
            <a:r>
              <a:rPr lang="ja-JP" altLang="en-US" sz="1500" dirty="0">
                <a:solidFill>
                  <a:srgbClr val="FF0000"/>
                </a:solidFill>
                <a:latin typeface="BIZ UDゴシック" panose="020B0400000000000000" pitchFamily="49" charset="-128"/>
                <a:ea typeface="BIZ UDゴシック" panose="020B0400000000000000" pitchFamily="49" charset="-128"/>
              </a:rPr>
              <a:t>多目的・無目的空間</a:t>
            </a:r>
            <a:r>
              <a:rPr lang="ja-JP" altLang="en-US" sz="1500" dirty="0">
                <a:latin typeface="BIZ UDゴシック" panose="020B0400000000000000" pitchFamily="49" charset="-128"/>
                <a:ea typeface="BIZ UDゴシック" panose="020B0400000000000000" pitchFamily="49" charset="-128"/>
              </a:rPr>
              <a:t>が有益</a:t>
            </a:r>
            <a:endParaRPr lang="en-US" altLang="ja-JP" sz="1500" dirty="0">
              <a:latin typeface="BIZ UDゴシック" panose="020B0400000000000000" pitchFamily="49" charset="-128"/>
              <a:ea typeface="BIZ UDゴシック" panose="020B0400000000000000" pitchFamily="49" charset="-128"/>
            </a:endParaRPr>
          </a:p>
          <a:p>
            <a:pPr marL="135731" indent="-135731"/>
            <a:r>
              <a:rPr kumimoji="1" lang="ja-JP" altLang="en-US" sz="1500" dirty="0">
                <a:latin typeface="BIZ UDゴシック" panose="020B0400000000000000" pitchFamily="49" charset="-128"/>
                <a:ea typeface="BIZ UDゴシック" panose="020B0400000000000000" pitchFamily="49" charset="-128"/>
              </a:rPr>
              <a:t>・働く・学ぶ・暮らすが一つの空間で行う時代がくる</a:t>
            </a:r>
            <a:endParaRPr kumimoji="1" lang="en-US" altLang="ja-JP" sz="1500" dirty="0">
              <a:latin typeface="BIZ UDゴシック" panose="020B0400000000000000" pitchFamily="49" charset="-128"/>
              <a:ea typeface="BIZ UDゴシック" panose="020B0400000000000000" pitchFamily="49" charset="-128"/>
            </a:endParaRPr>
          </a:p>
          <a:p>
            <a:pPr marL="135731" indent="-135731"/>
            <a:r>
              <a:rPr kumimoji="1" lang="ja-JP" altLang="en-US" sz="1500" dirty="0">
                <a:latin typeface="BIZ UDゴシック" panose="020B0400000000000000" pitchFamily="49" charset="-128"/>
                <a:ea typeface="BIZ UDゴシック" panose="020B0400000000000000" pitchFamily="49" charset="-128"/>
              </a:rPr>
              <a:t>・</a:t>
            </a:r>
            <a:r>
              <a:rPr kumimoji="1" lang="ja-JP" altLang="en-US" sz="1500" dirty="0">
                <a:solidFill>
                  <a:srgbClr val="FF0000"/>
                </a:solidFill>
                <a:latin typeface="BIZ UDゴシック" panose="020B0400000000000000" pitchFamily="49" charset="-128"/>
                <a:ea typeface="BIZ UDゴシック" panose="020B0400000000000000" pitchFamily="49" charset="-128"/>
              </a:rPr>
              <a:t>臨場感のある学び場</a:t>
            </a:r>
            <a:r>
              <a:rPr kumimoji="1" lang="ja-JP" altLang="en-US" sz="1500" dirty="0">
                <a:latin typeface="BIZ UDゴシック" panose="020B0400000000000000" pitchFamily="49" charset="-128"/>
                <a:ea typeface="BIZ UDゴシック" panose="020B0400000000000000" pitchFamily="49" charset="-128"/>
              </a:rPr>
              <a:t>（現場で学ぶ＝＞アップルストアであったり）</a:t>
            </a:r>
            <a:endParaRPr kumimoji="1"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・まちがキャンパス　→　</a:t>
            </a:r>
            <a:r>
              <a:rPr lang="ja-JP" altLang="en-US" sz="1500" dirty="0">
                <a:solidFill>
                  <a:srgbClr val="FF0000"/>
                </a:solidFill>
                <a:latin typeface="BIZ UDゴシック" panose="020B0400000000000000" pitchFamily="49" charset="-128"/>
                <a:ea typeface="BIZ UDゴシック" panose="020B0400000000000000" pitchFamily="49" charset="-128"/>
              </a:rPr>
              <a:t>暮らしの中で学びの場が自然と提供</a:t>
            </a:r>
            <a:r>
              <a:rPr lang="ja-JP" altLang="en-US" sz="1500" dirty="0">
                <a:latin typeface="BIZ UDゴシック" panose="020B0400000000000000" pitchFamily="49" charset="-128"/>
                <a:ea typeface="BIZ UDゴシック" panose="020B0400000000000000" pitchFamily="49" charset="-128"/>
              </a:rPr>
              <a:t>される</a:t>
            </a:r>
            <a:endParaRPr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　　　　　　　　　　→　</a:t>
            </a:r>
            <a:r>
              <a:rPr lang="ja-JP" altLang="en-US" sz="1500" dirty="0">
                <a:solidFill>
                  <a:srgbClr val="FF0000"/>
                </a:solidFill>
                <a:latin typeface="BIZ UDゴシック" panose="020B0400000000000000" pitchFamily="49" charset="-128"/>
                <a:ea typeface="BIZ UDゴシック" panose="020B0400000000000000" pitchFamily="49" charset="-128"/>
              </a:rPr>
              <a:t>聖地のようにクラスターでキャンパス</a:t>
            </a:r>
            <a:r>
              <a:rPr lang="ja-JP" altLang="en-US" sz="1500" dirty="0">
                <a:latin typeface="BIZ UDゴシック" panose="020B0400000000000000" pitchFamily="49" charset="-128"/>
                <a:ea typeface="BIZ UDゴシック" panose="020B0400000000000000" pitchFamily="49" charset="-128"/>
              </a:rPr>
              <a:t>が存在</a:t>
            </a:r>
            <a:endParaRPr lang="en-US" altLang="ja-JP" sz="1500" dirty="0">
              <a:latin typeface="BIZ UDゴシック" panose="020B0400000000000000" pitchFamily="49" charset="-128"/>
              <a:ea typeface="BIZ UDゴシック" panose="020B0400000000000000" pitchFamily="49" charset="-128"/>
            </a:endParaRPr>
          </a:p>
          <a:p>
            <a:pPr marL="135731" indent="-135731"/>
            <a:r>
              <a:rPr kumimoji="1" lang="ja-JP" altLang="en-US" sz="1500" dirty="0">
                <a:latin typeface="BIZ UDゴシック" panose="020B0400000000000000" pitchFamily="49" charset="-128"/>
                <a:ea typeface="BIZ UDゴシック" panose="020B0400000000000000" pitchFamily="49" charset="-128"/>
              </a:rPr>
              <a:t>　　　　　　　　　　→　都市全体の魅力化にも貢献</a:t>
            </a:r>
            <a:endParaRPr kumimoji="1"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・哲学の道のように、休める場も必要　→　自然に近づく場所でもある</a:t>
            </a:r>
            <a:endParaRPr lang="en-US" altLang="ja-JP" sz="1500" dirty="0">
              <a:latin typeface="BIZ UDゴシック" panose="020B0400000000000000" pitchFamily="49" charset="-128"/>
              <a:ea typeface="BIZ UDゴシック" panose="020B0400000000000000" pitchFamily="49" charset="-128"/>
            </a:endParaRPr>
          </a:p>
          <a:p>
            <a:pPr marL="135731" indent="-135731"/>
            <a:r>
              <a:rPr lang="ja-JP" altLang="en-US" sz="1500" dirty="0">
                <a:latin typeface="BIZ UDゴシック" panose="020B0400000000000000" pitchFamily="49" charset="-128"/>
                <a:ea typeface="BIZ UDゴシック" panose="020B0400000000000000" pitchFamily="49" charset="-128"/>
              </a:rPr>
              <a:t>・学びのビジネスモデルは、</a:t>
            </a:r>
            <a:r>
              <a:rPr lang="ja-JP" altLang="en-US" sz="1500" dirty="0">
                <a:solidFill>
                  <a:srgbClr val="FF0000"/>
                </a:solidFill>
                <a:latin typeface="BIZ UDゴシック" panose="020B0400000000000000" pitchFamily="49" charset="-128"/>
                <a:ea typeface="BIZ UDゴシック" panose="020B0400000000000000" pitchFamily="49" charset="-128"/>
              </a:rPr>
              <a:t>「学ぶ人」と「教える人」の間で発生する金銭</a:t>
            </a:r>
            <a:endParaRPr kumimoji="1" lang="en-US" altLang="ja-JP" sz="1500" dirty="0">
              <a:solidFill>
                <a:srgbClr val="FF0000"/>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376515E5-8E47-4EB0-8EF4-F4BBF4232203}"/>
              </a:ext>
            </a:extLst>
          </p:cNvPr>
          <p:cNvSpPr txBox="1"/>
          <p:nvPr/>
        </p:nvSpPr>
        <p:spPr>
          <a:xfrm>
            <a:off x="967368" y="4650612"/>
            <a:ext cx="878159" cy="715581"/>
          </a:xfrm>
          <a:prstGeom prst="rect">
            <a:avLst/>
          </a:prstGeom>
          <a:noFill/>
        </p:spPr>
        <p:txBody>
          <a:bodyPr wrap="square" rtlCol="0">
            <a:spAutoFit/>
          </a:bodyPr>
          <a:lstStyle/>
          <a:p>
            <a:r>
              <a:rPr lang="ja-JP" altLang="en-US" sz="1350" dirty="0"/>
              <a:t>九州グルメ学（八丁堀）</a:t>
            </a:r>
            <a:endParaRPr kumimoji="1" lang="ja-JP" altLang="en-US" sz="1350" dirty="0"/>
          </a:p>
        </p:txBody>
      </p:sp>
      <p:sp>
        <p:nvSpPr>
          <p:cNvPr id="8" name="テキスト ボックス 7">
            <a:extLst>
              <a:ext uri="{FF2B5EF4-FFF2-40B4-BE49-F238E27FC236}">
                <a16:creationId xmlns:a16="http://schemas.microsoft.com/office/drawing/2014/main" id="{FE9B15F1-1492-496A-AF5A-A3CD4835A725}"/>
              </a:ext>
            </a:extLst>
          </p:cNvPr>
          <p:cNvSpPr txBox="1"/>
          <p:nvPr/>
        </p:nvSpPr>
        <p:spPr>
          <a:xfrm>
            <a:off x="1906858" y="4283236"/>
            <a:ext cx="1182029" cy="715581"/>
          </a:xfrm>
          <a:prstGeom prst="rect">
            <a:avLst/>
          </a:prstGeom>
          <a:noFill/>
        </p:spPr>
        <p:txBody>
          <a:bodyPr wrap="square" rtlCol="0">
            <a:spAutoFit/>
          </a:bodyPr>
          <a:lstStyle/>
          <a:p>
            <a:r>
              <a:rPr kumimoji="1" lang="ja-JP" altLang="en-US" sz="1350" dirty="0"/>
              <a:t>アウトドア学</a:t>
            </a:r>
            <a:endParaRPr kumimoji="1" lang="en-US" altLang="ja-JP" sz="1350" dirty="0"/>
          </a:p>
          <a:p>
            <a:r>
              <a:rPr lang="ja-JP" altLang="en-US" sz="1350" dirty="0"/>
              <a:t>（豊洲）</a:t>
            </a:r>
            <a:endParaRPr kumimoji="1" lang="ja-JP" altLang="en-US" sz="1350" dirty="0"/>
          </a:p>
        </p:txBody>
      </p:sp>
      <p:sp>
        <p:nvSpPr>
          <p:cNvPr id="9" name="テキスト ボックス 8">
            <a:extLst>
              <a:ext uri="{FF2B5EF4-FFF2-40B4-BE49-F238E27FC236}">
                <a16:creationId xmlns:a16="http://schemas.microsoft.com/office/drawing/2014/main" id="{9977CC49-7057-4ABB-8078-937289AF07F3}"/>
              </a:ext>
            </a:extLst>
          </p:cNvPr>
          <p:cNvSpPr txBox="1"/>
          <p:nvPr/>
        </p:nvSpPr>
        <p:spPr>
          <a:xfrm>
            <a:off x="1678258" y="5343109"/>
            <a:ext cx="1182029" cy="715581"/>
          </a:xfrm>
          <a:prstGeom prst="rect">
            <a:avLst/>
          </a:prstGeom>
          <a:noFill/>
        </p:spPr>
        <p:txBody>
          <a:bodyPr wrap="square" rtlCol="0">
            <a:spAutoFit/>
          </a:bodyPr>
          <a:lstStyle/>
          <a:p>
            <a:r>
              <a:rPr kumimoji="1" lang="ja-JP" altLang="en-US" sz="1350" dirty="0"/>
              <a:t>下町学</a:t>
            </a:r>
            <a:endParaRPr kumimoji="1" lang="en-US" altLang="ja-JP" sz="1350" dirty="0"/>
          </a:p>
          <a:p>
            <a:r>
              <a:rPr lang="ja-JP" altLang="en-US" sz="1350" dirty="0"/>
              <a:t>（門前中町）</a:t>
            </a:r>
            <a:endParaRPr kumimoji="1" lang="ja-JP" altLang="en-US" sz="1350" dirty="0"/>
          </a:p>
        </p:txBody>
      </p:sp>
      <p:sp>
        <p:nvSpPr>
          <p:cNvPr id="10" name="テキスト ボックス 9">
            <a:extLst>
              <a:ext uri="{FF2B5EF4-FFF2-40B4-BE49-F238E27FC236}">
                <a16:creationId xmlns:a16="http://schemas.microsoft.com/office/drawing/2014/main" id="{ED431651-50A1-4A26-AC73-0CE386C8F999}"/>
              </a:ext>
            </a:extLst>
          </p:cNvPr>
          <p:cNvSpPr txBox="1"/>
          <p:nvPr/>
        </p:nvSpPr>
        <p:spPr>
          <a:xfrm>
            <a:off x="2397512" y="4858361"/>
            <a:ext cx="1182029" cy="507831"/>
          </a:xfrm>
          <a:prstGeom prst="rect">
            <a:avLst/>
          </a:prstGeom>
          <a:noFill/>
        </p:spPr>
        <p:txBody>
          <a:bodyPr wrap="square" rtlCol="0">
            <a:spAutoFit/>
          </a:bodyPr>
          <a:lstStyle/>
          <a:p>
            <a:r>
              <a:rPr kumimoji="1" lang="ja-JP" altLang="en-US" sz="1350" dirty="0"/>
              <a:t>オタク学</a:t>
            </a:r>
            <a:endParaRPr kumimoji="1" lang="en-US" altLang="ja-JP" sz="1350" dirty="0"/>
          </a:p>
          <a:p>
            <a:r>
              <a:rPr lang="ja-JP" altLang="en-US" sz="1350" dirty="0"/>
              <a:t>（秋葉原）</a:t>
            </a:r>
            <a:endParaRPr kumimoji="1" lang="ja-JP" altLang="en-US" sz="1350" dirty="0"/>
          </a:p>
        </p:txBody>
      </p:sp>
      <p:sp>
        <p:nvSpPr>
          <p:cNvPr id="15" name="四角形: 角を丸くする 14">
            <a:extLst>
              <a:ext uri="{FF2B5EF4-FFF2-40B4-BE49-F238E27FC236}">
                <a16:creationId xmlns:a16="http://schemas.microsoft.com/office/drawing/2014/main" id="{FCD8EF87-AFCD-4D5E-AB5E-DEFA65FCD111}"/>
              </a:ext>
            </a:extLst>
          </p:cNvPr>
          <p:cNvSpPr/>
          <p:nvPr/>
        </p:nvSpPr>
        <p:spPr>
          <a:xfrm>
            <a:off x="864220" y="4224919"/>
            <a:ext cx="2553629" cy="1694759"/>
          </a:xfrm>
          <a:prstGeom prst="round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6" name="テキスト ボックス 15">
            <a:extLst>
              <a:ext uri="{FF2B5EF4-FFF2-40B4-BE49-F238E27FC236}">
                <a16:creationId xmlns:a16="http://schemas.microsoft.com/office/drawing/2014/main" id="{6E11BC11-F633-4379-B8DE-56CCFA86CF70}"/>
              </a:ext>
            </a:extLst>
          </p:cNvPr>
          <p:cNvSpPr txBox="1"/>
          <p:nvPr/>
        </p:nvSpPr>
        <p:spPr>
          <a:xfrm>
            <a:off x="925552" y="4283235"/>
            <a:ext cx="1182029" cy="507831"/>
          </a:xfrm>
          <a:prstGeom prst="rect">
            <a:avLst/>
          </a:prstGeom>
          <a:noFill/>
        </p:spPr>
        <p:txBody>
          <a:bodyPr wrap="square" rtlCol="0">
            <a:spAutoFit/>
          </a:bodyPr>
          <a:lstStyle/>
          <a:p>
            <a:r>
              <a:rPr kumimoji="1" lang="ja-JP" altLang="en-US" sz="135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海の手キャンパス</a:t>
            </a:r>
          </a:p>
        </p:txBody>
      </p:sp>
      <p:pic>
        <p:nvPicPr>
          <p:cNvPr id="18" name="図 17">
            <a:extLst>
              <a:ext uri="{FF2B5EF4-FFF2-40B4-BE49-F238E27FC236}">
                <a16:creationId xmlns:a16="http://schemas.microsoft.com/office/drawing/2014/main" id="{B439991A-2D6C-4B00-AA18-F2E23B0CBAB7}"/>
              </a:ext>
            </a:extLst>
          </p:cNvPr>
          <p:cNvPicPr>
            <a:picLocks noChangeAspect="1"/>
          </p:cNvPicPr>
          <p:nvPr/>
        </p:nvPicPr>
        <p:blipFill rotWithShape="1">
          <a:blip r:embed="rId2">
            <a:extLst>
              <a:ext uri="{28A0092B-C50C-407E-A947-70E740481C1C}">
                <a14:useLocalDpi xmlns:a14="http://schemas.microsoft.com/office/drawing/2010/main" val="0"/>
              </a:ext>
            </a:extLst>
          </a:blip>
          <a:srcRect l="9887" t="13756" r="8163" b="11838"/>
          <a:stretch/>
        </p:blipFill>
        <p:spPr>
          <a:xfrm>
            <a:off x="5322503" y="4558364"/>
            <a:ext cx="1113129" cy="1010651"/>
          </a:xfrm>
          <a:prstGeom prst="rect">
            <a:avLst/>
          </a:prstGeom>
        </p:spPr>
      </p:pic>
      <p:pic>
        <p:nvPicPr>
          <p:cNvPr id="20" name="図 19">
            <a:extLst>
              <a:ext uri="{FF2B5EF4-FFF2-40B4-BE49-F238E27FC236}">
                <a16:creationId xmlns:a16="http://schemas.microsoft.com/office/drawing/2014/main" id="{2FDC4A20-3A5D-4842-BE13-A39C17F03610}"/>
              </a:ext>
            </a:extLst>
          </p:cNvPr>
          <p:cNvPicPr>
            <a:picLocks noChangeAspect="1"/>
          </p:cNvPicPr>
          <p:nvPr/>
        </p:nvPicPr>
        <p:blipFill rotWithShape="1">
          <a:blip r:embed="rId3">
            <a:extLst>
              <a:ext uri="{28A0092B-C50C-407E-A947-70E740481C1C}">
                <a14:useLocalDpi xmlns:a14="http://schemas.microsoft.com/office/drawing/2010/main" val="0"/>
              </a:ext>
            </a:extLst>
          </a:blip>
          <a:srcRect l="23247" t="10598" r="19268" b="11225"/>
          <a:stretch/>
        </p:blipFill>
        <p:spPr>
          <a:xfrm>
            <a:off x="7237142" y="4507156"/>
            <a:ext cx="780813" cy="1061859"/>
          </a:xfrm>
          <a:prstGeom prst="rect">
            <a:avLst/>
          </a:prstGeom>
        </p:spPr>
      </p:pic>
      <p:pic>
        <p:nvPicPr>
          <p:cNvPr id="1026" name="Picture 2" descr="勉強の無料アイコン1 | アイコン素材ダウンロードサイト「icooon-mono」 | 商用利用可能なアイコン 素材が無料(フリー)ダウンロードできるサイト">
            <a:extLst>
              <a:ext uri="{FF2B5EF4-FFF2-40B4-BE49-F238E27FC236}">
                <a16:creationId xmlns:a16="http://schemas.microsoft.com/office/drawing/2014/main" id="{DEA0BF3C-9B67-4201-B18C-4ABC5D986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0771" y="4654845"/>
            <a:ext cx="914171" cy="914170"/>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3BC63F76-3361-4774-BF81-C98A3FAA8708}"/>
              </a:ext>
            </a:extLst>
          </p:cNvPr>
          <p:cNvSpPr txBox="1"/>
          <p:nvPr/>
        </p:nvSpPr>
        <p:spPr>
          <a:xfrm>
            <a:off x="3891776" y="4163587"/>
            <a:ext cx="1243361" cy="415498"/>
          </a:xfrm>
          <a:prstGeom prst="rect">
            <a:avLst/>
          </a:prstGeom>
          <a:noFill/>
        </p:spPr>
        <p:txBody>
          <a:bodyPr wrap="square" rtlCol="0">
            <a:spAutoFit/>
          </a:bodyPr>
          <a:lstStyle/>
          <a:p>
            <a:r>
              <a:rPr kumimoji="1" lang="en-US" altLang="ja-JP" sz="1050" dirty="0">
                <a:latin typeface="BIZ UDゴシック" panose="020B0400000000000000" pitchFamily="49" charset="-128"/>
                <a:ea typeface="BIZ UDゴシック" panose="020B0400000000000000" pitchFamily="49" charset="-128"/>
              </a:rPr>
              <a:t>100</a:t>
            </a:r>
            <a:r>
              <a:rPr kumimoji="1" lang="ja-JP" altLang="en-US" sz="1050" dirty="0">
                <a:latin typeface="BIZ UDゴシック" panose="020B0400000000000000" pitchFamily="49" charset="-128"/>
                <a:ea typeface="BIZ UDゴシック" panose="020B0400000000000000" pitchFamily="49" charset="-128"/>
              </a:rPr>
              <a:t>年時代の</a:t>
            </a:r>
            <a:r>
              <a:rPr kumimoji="1" lang="en-US" altLang="ja-JP" sz="1050" dirty="0">
                <a:latin typeface="BIZ UDゴシック" panose="020B0400000000000000" pitchFamily="49" charset="-128"/>
                <a:ea typeface="BIZ UDゴシック" panose="020B0400000000000000" pitchFamily="49" charset="-128"/>
              </a:rPr>
              <a:t>Learn</a:t>
            </a:r>
            <a:r>
              <a:rPr kumimoji="1" lang="ja-JP" altLang="en-US" sz="1050" dirty="0">
                <a:latin typeface="BIZ UDゴシック" panose="020B0400000000000000" pitchFamily="49" charset="-128"/>
                <a:ea typeface="BIZ UDゴシック" panose="020B0400000000000000" pitchFamily="49" charset="-128"/>
              </a:rPr>
              <a:t>により・・</a:t>
            </a:r>
          </a:p>
        </p:txBody>
      </p:sp>
      <p:sp>
        <p:nvSpPr>
          <p:cNvPr id="23" name="テキスト ボックス 22">
            <a:extLst>
              <a:ext uri="{FF2B5EF4-FFF2-40B4-BE49-F238E27FC236}">
                <a16:creationId xmlns:a16="http://schemas.microsoft.com/office/drawing/2014/main" id="{B63302F3-3F67-4F26-9B61-703701D47547}"/>
              </a:ext>
            </a:extLst>
          </p:cNvPr>
          <p:cNvSpPr txBox="1"/>
          <p:nvPr/>
        </p:nvSpPr>
        <p:spPr>
          <a:xfrm>
            <a:off x="3793972" y="5574590"/>
            <a:ext cx="1243361" cy="415498"/>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①自分の人生が豊かなに</a:t>
            </a:r>
          </a:p>
        </p:txBody>
      </p:sp>
      <p:sp>
        <p:nvSpPr>
          <p:cNvPr id="24" name="テキスト ボックス 23">
            <a:extLst>
              <a:ext uri="{FF2B5EF4-FFF2-40B4-BE49-F238E27FC236}">
                <a16:creationId xmlns:a16="http://schemas.microsoft.com/office/drawing/2014/main" id="{5BC7480F-BD2F-4620-98AD-72C0E5DDD26C}"/>
              </a:ext>
            </a:extLst>
          </p:cNvPr>
          <p:cNvSpPr txBox="1"/>
          <p:nvPr/>
        </p:nvSpPr>
        <p:spPr>
          <a:xfrm>
            <a:off x="5204602" y="5574590"/>
            <a:ext cx="1243361" cy="415498"/>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②生活費も稼げる</a:t>
            </a:r>
          </a:p>
        </p:txBody>
      </p:sp>
      <p:sp>
        <p:nvSpPr>
          <p:cNvPr id="25" name="テキスト ボックス 24">
            <a:extLst>
              <a:ext uri="{FF2B5EF4-FFF2-40B4-BE49-F238E27FC236}">
                <a16:creationId xmlns:a16="http://schemas.microsoft.com/office/drawing/2014/main" id="{79CCFEC0-EF79-4272-A8FE-5A6391D78E95}"/>
              </a:ext>
            </a:extLst>
          </p:cNvPr>
          <p:cNvSpPr txBox="1"/>
          <p:nvPr/>
        </p:nvSpPr>
        <p:spPr>
          <a:xfrm>
            <a:off x="5202045" y="4163587"/>
            <a:ext cx="992459" cy="415498"/>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知識を市民に教授</a:t>
            </a:r>
          </a:p>
        </p:txBody>
      </p:sp>
      <p:sp>
        <p:nvSpPr>
          <p:cNvPr id="26" name="テキスト ボックス 25">
            <a:extLst>
              <a:ext uri="{FF2B5EF4-FFF2-40B4-BE49-F238E27FC236}">
                <a16:creationId xmlns:a16="http://schemas.microsoft.com/office/drawing/2014/main" id="{A1A1512C-5304-4097-A2A8-29793550D857}"/>
              </a:ext>
            </a:extLst>
          </p:cNvPr>
          <p:cNvSpPr txBox="1"/>
          <p:nvPr/>
        </p:nvSpPr>
        <p:spPr>
          <a:xfrm>
            <a:off x="7086601" y="4163587"/>
            <a:ext cx="992459" cy="415498"/>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学びを求める市民</a:t>
            </a:r>
          </a:p>
        </p:txBody>
      </p:sp>
      <p:cxnSp>
        <p:nvCxnSpPr>
          <p:cNvPr id="27" name="直線矢印コネクタ 26">
            <a:extLst>
              <a:ext uri="{FF2B5EF4-FFF2-40B4-BE49-F238E27FC236}">
                <a16:creationId xmlns:a16="http://schemas.microsoft.com/office/drawing/2014/main" id="{855574D4-8EE4-446C-9A01-622D063F91CA}"/>
              </a:ext>
            </a:extLst>
          </p:cNvPr>
          <p:cNvCxnSpPr/>
          <p:nvPr/>
        </p:nvCxnSpPr>
        <p:spPr>
          <a:xfrm>
            <a:off x="6345045" y="4732579"/>
            <a:ext cx="680224" cy="0"/>
          </a:xfrm>
          <a:prstGeom prst="straightConnector1">
            <a:avLst/>
          </a:prstGeom>
          <a:ln>
            <a:solidFill>
              <a:schemeClr val="tx1"/>
            </a:solidFill>
            <a:headEnd type="none" w="lg" len="sm"/>
            <a:tailEnd type="arrow" w="lg" len="sm"/>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D96B1C67-B1A8-4C55-AE98-AAFDF39DE2E1}"/>
              </a:ext>
            </a:extLst>
          </p:cNvPr>
          <p:cNvCxnSpPr>
            <a:cxnSpLocks/>
          </p:cNvCxnSpPr>
          <p:nvPr/>
        </p:nvCxnSpPr>
        <p:spPr>
          <a:xfrm flipH="1">
            <a:off x="6345045" y="5217657"/>
            <a:ext cx="680224" cy="0"/>
          </a:xfrm>
          <a:prstGeom prst="straightConnector1">
            <a:avLst/>
          </a:prstGeom>
          <a:ln>
            <a:solidFill>
              <a:schemeClr val="tx1"/>
            </a:solidFill>
            <a:headEnd type="none" w="lg" len="sm"/>
            <a:tailEnd type="arrow" w="lg" len="sm"/>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B29FC16-DE12-4DA0-933B-1A98A3A2E04D}"/>
              </a:ext>
            </a:extLst>
          </p:cNvPr>
          <p:cNvSpPr txBox="1"/>
          <p:nvPr/>
        </p:nvSpPr>
        <p:spPr>
          <a:xfrm>
            <a:off x="6447962" y="4473083"/>
            <a:ext cx="992459" cy="253916"/>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教授</a:t>
            </a:r>
          </a:p>
        </p:txBody>
      </p:sp>
      <p:sp>
        <p:nvSpPr>
          <p:cNvPr id="31" name="テキスト ボックス 30">
            <a:extLst>
              <a:ext uri="{FF2B5EF4-FFF2-40B4-BE49-F238E27FC236}">
                <a16:creationId xmlns:a16="http://schemas.microsoft.com/office/drawing/2014/main" id="{2D693530-7904-46CA-A4C5-5B85CE068E9A}"/>
              </a:ext>
            </a:extLst>
          </p:cNvPr>
          <p:cNvSpPr txBox="1"/>
          <p:nvPr/>
        </p:nvSpPr>
        <p:spPr>
          <a:xfrm>
            <a:off x="6447962" y="5287123"/>
            <a:ext cx="992459" cy="253916"/>
          </a:xfrm>
          <a:prstGeom prst="rect">
            <a:avLst/>
          </a:prstGeom>
          <a:noFill/>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講義料</a:t>
            </a:r>
          </a:p>
        </p:txBody>
      </p:sp>
      <p:sp>
        <p:nvSpPr>
          <p:cNvPr id="28" name="矢印: 右 27">
            <a:extLst>
              <a:ext uri="{FF2B5EF4-FFF2-40B4-BE49-F238E27FC236}">
                <a16:creationId xmlns:a16="http://schemas.microsoft.com/office/drawing/2014/main" id="{CE213C15-177D-47C3-B986-E593F272B63D}"/>
              </a:ext>
            </a:extLst>
          </p:cNvPr>
          <p:cNvSpPr/>
          <p:nvPr/>
        </p:nvSpPr>
        <p:spPr>
          <a:xfrm>
            <a:off x="4945052" y="4876090"/>
            <a:ext cx="331154" cy="392415"/>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640338051"/>
      </p:ext>
    </p:extLst>
  </p:cSld>
  <p:clrMapOvr>
    <a:masterClrMapping/>
  </p:clrMapOvr>
</p:sld>
</file>

<file path=ppt/theme/theme1.xml><?xml version="1.0" encoding="utf-8"?>
<a:theme xmlns:a="http://schemas.openxmlformats.org/drawingml/2006/main" name="Office テーマ">
  <a:themeElements>
    <a:clrScheme name="ペーパー">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30368</TotalTime>
  <Words>3690</Words>
  <Application>Microsoft Office PowerPoint</Application>
  <PresentationFormat>画面に合わせる (4:3)</PresentationFormat>
  <Paragraphs>280</Paragraphs>
  <Slides>26</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BIZ UDPゴシック</vt:lpstr>
      <vt:lpstr>BIZ UDゴシック</vt:lpstr>
      <vt:lpstr>メイリオ</vt:lpstr>
      <vt:lpstr>游ゴシック</vt:lpstr>
      <vt:lpstr>游ゴシック Light</vt:lpstr>
      <vt:lpstr>Arial</vt:lpstr>
      <vt:lpstr>Arial Black</vt:lpstr>
      <vt:lpstr>Office テーマ</vt:lpstr>
      <vt:lpstr>PowerPoint プレゼンテーション</vt:lpstr>
      <vt:lpstr>人生１００年時代の学びと学び方を創出する都市・インフラとは？</vt:lpstr>
      <vt:lpstr>人生１００年時代の学びと学び方を創出する 都市・インフラ</vt:lpstr>
      <vt:lpstr>人生１００年時代の学びと学び方を創出する都市・インフラとは？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人生１００年時代の学びと学び方を創出する都市・インフラとは？</vt:lpstr>
      <vt:lpstr>人生１００年時代の学びと学び方を創出する都市・インフラとは？</vt:lpstr>
      <vt:lpstr>人生を楽しくする臨場感のある学びを創出する 都市・インフラとは？</vt:lpstr>
      <vt:lpstr>全体フリーディスカッション</vt:lpstr>
      <vt:lpstr>人生１００年時代の学びと学び方を創出する都市・インフラとは？</vt:lpstr>
      <vt:lpstr>PowerPoint プレゼンテーション</vt:lpstr>
      <vt:lpstr>PowerPoint プレゼンテーション</vt:lpstr>
      <vt:lpstr>テーマ別ディスカッション</vt:lpstr>
      <vt:lpstr>　人生100年時代には、新たな仕事や活動へシフトすることや、そのような活動を並行的に行い人生を複層化する人が増加していく。このような人生設計は、年収や職種だけではなく、いかに自分の人生を楽しく豊かにするかという視点からも行われていくだろう。 　上記のライフシフトの選択の準備やきっかけを与えるものの一つが「学び」である。いままでは、20代になるまでだけを教育の期間にあてる人が大半であったが、これからは人生の様々な契機に学びを自由に選択し、新たな選択肢を広げていくことが当たり前になっていく。 　ただし、「学び」のコンテンツを整備するだけでは、人々が能動的に「学び」を行うようになるとは限らない。継続的な「学び」を実現していくためには、何よりも楽しむこと（知・好・楽）、本物に触れて学びが促進される臨場感、本人の「やる気」や学んだ先の出口（学びをはき出す先）の設定が重要となる。また、これまでは「学ぶ」ことに対する時間的、経済的な負担が多大であった。このような状況を改善して、人生100年時代に「変化」を「選択」したい人が、ライフシフトを不安なく行える環境を整備していかなければならない。 　では、人生を楽しくする自己実現のための「学び」の場を、都市の中にどのように整備していくべきだろうか。空間像、社会的な仕組み、サービスの在り方などに加えて、創出していく上での課題を考えてほしい。</vt:lpstr>
      <vt:lpstr>１）人生を楽しくするような自己実現の機会や時間があるとしたら、どのようなことに挑戦したいか。そのためには、どのような学びの経験が求められるか。人生のどのタイミングでそのような経験を行いたいか。   ２）自己実現のための学びをどのように行いたいか。学びはどうすれば臨場感のある楽しいものになるか。どのような学びであれば忙しく働いていても行いたいと思うか。学びの相手は誰や何であるか。どのような頻度で学びたいか。積極的な学びなのか、偶然に起こる学びなのか。   ３）上記の学び・学び方を生み出す都市・インフラとしてどのようなものが考えられるか。それはどんな場所で、どんなデザインで何が配置されているか。誰が場を整備して、どんなルール（参加資格、料金設定）があるのか。どのような場であれば私たちは参加したいと思うのか。</vt:lpstr>
      <vt:lpstr>PowerPoint プレゼンテーション</vt:lpstr>
      <vt:lpstr>未来の学びのアイデア</vt:lpstr>
      <vt:lpstr>PowerPoint プレゼンテーション</vt:lpstr>
      <vt:lpstr>PowerPoint プレゼンテーション</vt:lpstr>
      <vt:lpstr>PowerPoint プレゼンテーション</vt:lpstr>
      <vt:lpstr>○タイムスケジュールと進行 　ワークショップの全体時間は３時間(14:00-17:00)です。進行や時間配分はグループ座長に一任させていただきます（必要であれば分割ルームを設定いたします）。 　事務局からはチーム内で行っていただきたい議題（ワーク）を数点提示させていただきます。この議題を中心に自由に議論を行ってください。   ○本日議論していただきたいこと 　 （work1）これからのワークショップの目標の設定 　 （work2）各テーマに関する議論   ○本日の記録とその共有について 　議論いただいた内容はビデオ記録を残すだけでなく、書き起こしを事務局で行います。これらの結果は人生１００年のホームページでアーカイブさせていただきます。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sakamura.kei.aa@outlook.jp</dc:creator>
  <cp:lastModifiedBy>柏木　雄介(Kashiwagi, Yuusuke)</cp:lastModifiedBy>
  <cp:revision>1066</cp:revision>
  <cp:lastPrinted>2021-07-02T03:15:07Z</cp:lastPrinted>
  <dcterms:created xsi:type="dcterms:W3CDTF">2018-06-24T08:41:42Z</dcterms:created>
  <dcterms:modified xsi:type="dcterms:W3CDTF">2021-07-07T08:51:57Z</dcterms:modified>
</cp:coreProperties>
</file>