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459" r:id="rId2"/>
    <p:sldId id="765" r:id="rId3"/>
    <p:sldId id="766" r:id="rId4"/>
    <p:sldId id="790" r:id="rId5"/>
    <p:sldId id="788" r:id="rId6"/>
    <p:sldId id="276" r:id="rId7"/>
    <p:sldId id="270" r:id="rId8"/>
    <p:sldId id="274" r:id="rId9"/>
    <p:sldId id="273" r:id="rId10"/>
    <p:sldId id="803" r:id="rId11"/>
    <p:sldId id="805" r:id="rId12"/>
    <p:sldId id="806" r:id="rId13"/>
    <p:sldId id="767" r:id="rId14"/>
    <p:sldId id="770" r:id="rId15"/>
    <p:sldId id="793" r:id="rId16"/>
    <p:sldId id="791" r:id="rId17"/>
    <p:sldId id="792" r:id="rId18"/>
    <p:sldId id="783" r:id="rId19"/>
    <p:sldId id="780" r:id="rId20"/>
    <p:sldId id="798" r:id="rId21"/>
    <p:sldId id="799" r:id="rId22"/>
    <p:sldId id="800" r:id="rId23"/>
    <p:sldId id="768" r:id="rId2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ura.kei.aa@outlook.j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8184" autoAdjust="0"/>
  </p:normalViewPr>
  <p:slideViewPr>
    <p:cSldViewPr snapToGrid="0">
      <p:cViewPr varScale="1">
        <p:scale>
          <a:sx n="112" d="100"/>
          <a:sy n="112" d="100"/>
        </p:scale>
        <p:origin x="1236" y="102"/>
      </p:cViewPr>
      <p:guideLst>
        <p:guide orient="horz" pos="3612"/>
        <p:guide pos="2880"/>
      </p:guideLst>
    </p:cSldViewPr>
  </p:slideViewPr>
  <p:notesTextViewPr>
    <p:cViewPr>
      <p:scale>
        <a:sx n="1" d="1"/>
        <a:sy n="1" d="1"/>
      </p:scale>
      <p:origin x="0" y="0"/>
    </p:cViewPr>
  </p:notesTextViewPr>
  <p:notesViewPr>
    <p:cSldViewPr snapToGrid="0" showGuides="1">
      <p:cViewPr varScale="1">
        <p:scale>
          <a:sx n="66" d="100"/>
          <a:sy n="66" d="100"/>
        </p:scale>
        <p:origin x="2571"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B745186-FE41-4A88-B4D0-51219F2A53EA}" type="datetimeFigureOut">
              <a:rPr kumimoji="1" lang="ja-JP" altLang="en-US" smtClean="0"/>
              <a:t>2021/7/8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56624E4A-88ED-4CF1-BA9D-2C78ABA53C8F}" type="slidenum">
              <a:rPr kumimoji="1" lang="ja-JP" altLang="en-US" smtClean="0"/>
              <a:t>‹#›</a:t>
            </a:fld>
            <a:endParaRPr kumimoji="1" lang="ja-JP" altLang="en-US"/>
          </a:p>
        </p:txBody>
      </p:sp>
    </p:spTree>
    <p:extLst>
      <p:ext uri="{BB962C8B-B14F-4D97-AF65-F5344CB8AC3E}">
        <p14:creationId xmlns:p14="http://schemas.microsoft.com/office/powerpoint/2010/main" val="313074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305855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52F3ED-18FC-47CD-943B-5ED74615126A}" type="slidenum">
              <a:rPr kumimoji="1" lang="ja-JP" altLang="en-US" smtClean="0"/>
              <a:t>6</a:t>
            </a:fld>
            <a:endParaRPr kumimoji="1" lang="ja-JP" altLang="en-US"/>
          </a:p>
        </p:txBody>
      </p:sp>
    </p:spTree>
    <p:extLst>
      <p:ext uri="{BB962C8B-B14F-4D97-AF65-F5344CB8AC3E}">
        <p14:creationId xmlns:p14="http://schemas.microsoft.com/office/powerpoint/2010/main" val="77086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52F3ED-18FC-47CD-943B-5ED74615126A}" type="slidenum">
              <a:rPr kumimoji="1" lang="ja-JP" altLang="en-US" smtClean="0"/>
              <a:t>7</a:t>
            </a:fld>
            <a:endParaRPr kumimoji="1" lang="ja-JP" altLang="en-US"/>
          </a:p>
        </p:txBody>
      </p:sp>
    </p:spTree>
    <p:extLst>
      <p:ext uri="{BB962C8B-B14F-4D97-AF65-F5344CB8AC3E}">
        <p14:creationId xmlns:p14="http://schemas.microsoft.com/office/powerpoint/2010/main" val="417982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52F3ED-18FC-47CD-943B-5ED74615126A}" type="slidenum">
              <a:rPr kumimoji="1" lang="ja-JP" altLang="en-US" smtClean="0"/>
              <a:t>8</a:t>
            </a:fld>
            <a:endParaRPr kumimoji="1" lang="ja-JP" altLang="en-US"/>
          </a:p>
        </p:txBody>
      </p:sp>
    </p:spTree>
    <p:extLst>
      <p:ext uri="{BB962C8B-B14F-4D97-AF65-F5344CB8AC3E}">
        <p14:creationId xmlns:p14="http://schemas.microsoft.com/office/powerpoint/2010/main" val="138146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387369"/>
            <a:ext cx="5829300" cy="2706413"/>
          </a:xfrm>
        </p:spPr>
        <p:txBody>
          <a:bodyPr anchor="ctr">
            <a:normAutofit/>
          </a:bodyPr>
          <a:lstStyle>
            <a:lvl1pPr algn="l">
              <a:lnSpc>
                <a:spcPts val="7200"/>
              </a:lnSpc>
              <a:defRPr sz="4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810000" y="4321996"/>
            <a:ext cx="4705350" cy="1655762"/>
          </a:xfrm>
        </p:spPr>
        <p:txBody>
          <a:bodyPr anchor="ct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8" name="日付プレースホルダー 7">
            <a:extLst>
              <a:ext uri="{FF2B5EF4-FFF2-40B4-BE49-F238E27FC236}">
                <a16:creationId xmlns:a16="http://schemas.microsoft.com/office/drawing/2014/main" id="{A759A18E-6B27-455A-B96C-E60C6C2048B4}"/>
              </a:ext>
            </a:extLst>
          </p:cNvPr>
          <p:cNvSpPr>
            <a:spLocks noGrp="1"/>
          </p:cNvSpPr>
          <p:nvPr>
            <p:ph type="dt" sz="half" idx="10"/>
          </p:nvPr>
        </p:nvSpPr>
        <p:spPr/>
        <p:txBody>
          <a:bodyPr/>
          <a:lstStyle/>
          <a:p>
            <a:fld id="{F505EA5E-8A90-4266-8F9E-FAFAAA98FA6B}" type="datetime1">
              <a:rPr kumimoji="1" lang="ja-JP" altLang="en-US" smtClean="0"/>
              <a:t>2021/7/8</a:t>
            </a:fld>
            <a:endParaRPr kumimoji="1" lang="ja-JP" altLang="en-US"/>
          </a:p>
        </p:txBody>
      </p:sp>
      <p:sp>
        <p:nvSpPr>
          <p:cNvPr id="9" name="フッター プレースホルダー 8">
            <a:extLst>
              <a:ext uri="{FF2B5EF4-FFF2-40B4-BE49-F238E27FC236}">
                <a16:creationId xmlns:a16="http://schemas.microsoft.com/office/drawing/2014/main" id="{DAB6658B-7090-4DB8-BB2A-62BBD644571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B6D4FAA-BA02-4CD4-858A-AE2E11CA6D04}"/>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247440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1EA4E8-A26B-49AE-83D3-7EE4C9829F6C}"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2021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D02FA0-D86F-458D-A5EE-E698DCEE2115}"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95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71" y="0"/>
            <a:ext cx="1109861" cy="1547220"/>
          </a:xfrm>
          <a:prstGeom prst="rect">
            <a:avLst/>
          </a:prstGeom>
        </p:spPr>
      </p:pic>
    </p:spTree>
    <p:extLst>
      <p:ext uri="{BB962C8B-B14F-4D97-AF65-F5344CB8AC3E}">
        <p14:creationId xmlns:p14="http://schemas.microsoft.com/office/powerpoint/2010/main" val="304297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77231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B65C08-8C6A-4186-BFAB-3B9536702844}" type="datetimeFigureOut">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26E680-B47D-4486-9B1D-0A59D1CC0B39}" type="slidenum">
              <a:rPr kumimoji="1" lang="ja-JP" altLang="en-US" smtClean="0"/>
              <a:t>‹#›</a:t>
            </a:fld>
            <a:endParaRPr kumimoji="1" lang="ja-JP" altLang="en-US"/>
          </a:p>
        </p:txBody>
      </p:sp>
    </p:spTree>
    <p:extLst>
      <p:ext uri="{BB962C8B-B14F-4D97-AF65-F5344CB8AC3E}">
        <p14:creationId xmlns:p14="http://schemas.microsoft.com/office/powerpoint/2010/main" val="419615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16846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319A25F-64FE-4932-9D3F-FD23CCF62628}"/>
              </a:ext>
            </a:extLst>
          </p:cNvPr>
          <p:cNvSpPr>
            <a:spLocks noGrp="1"/>
          </p:cNvSpPr>
          <p:nvPr>
            <p:ph type="dt" sz="half" idx="10"/>
          </p:nvPr>
        </p:nvSpPr>
        <p:spPr/>
        <p:txBody>
          <a:bodyPr/>
          <a:lstStyle/>
          <a:p>
            <a:fld id="{E204D6E1-94CC-45D1-9043-540CDCF0D978}" type="datetime1">
              <a:rPr kumimoji="1" lang="ja-JP" altLang="en-US" smtClean="0"/>
              <a:t>2021/7/8</a:t>
            </a:fld>
            <a:endParaRPr kumimoji="1" lang="ja-JP" altLang="en-US"/>
          </a:p>
        </p:txBody>
      </p:sp>
      <p:sp>
        <p:nvSpPr>
          <p:cNvPr id="8" name="フッター プレースホルダー 7">
            <a:extLst>
              <a:ext uri="{FF2B5EF4-FFF2-40B4-BE49-F238E27FC236}">
                <a16:creationId xmlns:a16="http://schemas.microsoft.com/office/drawing/2014/main" id="{2ACAE143-6717-451B-98C0-996618F47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FF15D-7911-4A6F-918A-FAA28D01A0AF}"/>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11" name="Text Placeholder 2">
            <a:extLst>
              <a:ext uri="{FF2B5EF4-FFF2-40B4-BE49-F238E27FC236}">
                <a16:creationId xmlns:a16="http://schemas.microsoft.com/office/drawing/2014/main" id="{C1B7DF66-B379-4DBF-A47E-6D8D2AE5E32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8404907C-A052-4EF1-834D-29B68B32818C}"/>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04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07750C-0DA4-49D9-93AC-F66177087D9E}" type="datetime1">
              <a:rPr kumimoji="1" lang="ja-JP" altLang="en-US" smtClean="0"/>
              <a:t>2021/7/8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6" name="Text Placeholder 2">
            <a:extLst>
              <a:ext uri="{FF2B5EF4-FFF2-40B4-BE49-F238E27FC236}">
                <a16:creationId xmlns:a16="http://schemas.microsoft.com/office/drawing/2014/main" id="{A1B77E1A-B37F-44A4-8EFD-5D2872D35BC3}"/>
              </a:ext>
            </a:extLst>
          </p:cNvPr>
          <p:cNvSpPr>
            <a:spLocks noGrp="1"/>
          </p:cNvSpPr>
          <p:nvPr>
            <p:ph type="body" idx="13"/>
          </p:nvPr>
        </p:nvSpPr>
        <p:spPr>
          <a:xfrm>
            <a:off x="623889" y="230187"/>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Content Placeholder 2">
            <a:extLst>
              <a:ext uri="{FF2B5EF4-FFF2-40B4-BE49-F238E27FC236}">
                <a16:creationId xmlns:a16="http://schemas.microsoft.com/office/drawing/2014/main" id="{721E432C-EA2D-4EBF-9FCC-1B3E9C65A645}"/>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5650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FEEAF-38F8-4862-AB33-73CA29BDE519}"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45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E06A06-4694-41B4-85C8-5C0244B8FCD3}" type="datetime1">
              <a:rPr kumimoji="1" lang="ja-JP" altLang="en-US" smtClean="0"/>
              <a:t>2021/7/8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30395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A34BD-4C24-41AB-97B9-9633702B90B2}" type="datetime1">
              <a:rPr kumimoji="1" lang="ja-JP" altLang="en-US" smtClean="0"/>
              <a:t>2021/7/8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458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D6B91-A749-44C9-AD89-12B2616D4737}"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11204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659B90-1F7A-4B12-B0A7-65C81DF665AB}"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676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5EA5E-8A90-4266-8F9E-FAFAAA98FA6B}" type="datetime1">
              <a:rPr kumimoji="1" lang="ja-JP" altLang="en-US" smtClean="0"/>
              <a:t>2021/7/8</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27EC7-229D-48B3-A49A-EA085645C67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877A7133-B6A6-4DF2-9A03-4E76C5203A1C}"/>
              </a:ext>
            </a:extLst>
          </p:cNvPr>
          <p:cNvSpPr/>
          <p:nvPr userDrawn="1"/>
        </p:nvSpPr>
        <p:spPr>
          <a:xfrm>
            <a:off x="9002110" y="-1"/>
            <a:ext cx="141890"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7">
            <a:extLst>
              <a:ext uri="{FF2B5EF4-FFF2-40B4-BE49-F238E27FC236}">
                <a16:creationId xmlns:a16="http://schemas.microsoft.com/office/drawing/2014/main" id="{57A75C66-4543-47E1-826F-693DD5F07638}"/>
              </a:ext>
            </a:extLst>
          </p:cNvPr>
          <p:cNvSpPr/>
          <p:nvPr userDrawn="1"/>
        </p:nvSpPr>
        <p:spPr>
          <a:xfrm>
            <a:off x="9002110" y="3429003"/>
            <a:ext cx="14189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808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4" y="1753083"/>
            <a:ext cx="9143999" cy="803504"/>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東京工業大学　産学協働プログラム</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「人生</a:t>
            </a:r>
            <a:r>
              <a:rPr lang="en-US" altLang="ja-JP" sz="1800" b="1" dirty="0">
                <a:solidFill>
                  <a:schemeClr val="tx1"/>
                </a:solidFill>
                <a:latin typeface="メイリオ" panose="020B0604030504040204" pitchFamily="50" charset="-128"/>
                <a:ea typeface="メイリオ" panose="020B0604030504040204" pitchFamily="50" charset="-128"/>
                <a:cs typeface="ＭＳ 明朝"/>
              </a:rPr>
              <a:t>100</a:t>
            </a:r>
            <a:r>
              <a:rPr lang="ja-JP" altLang="en-US" sz="1800" b="1" dirty="0">
                <a:solidFill>
                  <a:schemeClr val="tx1"/>
                </a:solidFill>
                <a:latin typeface="メイリオ" panose="020B0604030504040204" pitchFamily="50" charset="-128"/>
                <a:ea typeface="メイリオ" panose="020B0604030504040204" pitchFamily="50" charset="-128"/>
                <a:cs typeface="ＭＳ 明朝"/>
              </a:rPr>
              <a:t>年時代の都市・インフラ学」</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3" name="タイトル 1">
            <a:extLst>
              <a:ext uri="{FF2B5EF4-FFF2-40B4-BE49-F238E27FC236}">
                <a16:creationId xmlns:a16="http://schemas.microsoft.com/office/drawing/2014/main" id="{12DBC542-3BE3-4564-A33E-509E5CDE49B3}"/>
              </a:ext>
            </a:extLst>
          </p:cNvPr>
          <p:cNvSpPr txBox="1">
            <a:spLocks/>
          </p:cNvSpPr>
          <p:nvPr/>
        </p:nvSpPr>
        <p:spPr>
          <a:xfrm>
            <a:off x="404326" y="3136584"/>
            <a:ext cx="8335348" cy="1695857"/>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人生１００年時代の豊かな</a:t>
            </a: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ライフシーン　</a:t>
            </a:r>
            <a:r>
              <a:rPr lang="en-US" altLang="ja-JP" sz="2800" b="1" dirty="0">
                <a:solidFill>
                  <a:schemeClr val="tx1"/>
                </a:solidFill>
                <a:latin typeface="メイリオ" panose="020B0604030504040204" pitchFamily="50" charset="-128"/>
                <a:ea typeface="メイリオ" panose="020B0604030504040204" pitchFamily="50" charset="-128"/>
                <a:cs typeface="ＭＳ 明朝"/>
              </a:rPr>
              <a:t>Vol.4</a:t>
            </a: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7" name="テキスト ボックス 6">
            <a:extLst>
              <a:ext uri="{FF2B5EF4-FFF2-40B4-BE49-F238E27FC236}">
                <a16:creationId xmlns:a16="http://schemas.microsoft.com/office/drawing/2014/main" id="{00078B19-1F8C-44E0-B3D6-7F048D0A5230}"/>
              </a:ext>
            </a:extLst>
          </p:cNvPr>
          <p:cNvSpPr txBox="1"/>
          <p:nvPr/>
        </p:nvSpPr>
        <p:spPr>
          <a:xfrm>
            <a:off x="3098850" y="6009912"/>
            <a:ext cx="5467435" cy="584775"/>
          </a:xfrm>
          <a:prstGeom prst="rect">
            <a:avLst/>
          </a:prstGeom>
          <a:noFill/>
        </p:spPr>
        <p:txBody>
          <a:bodyPr wrap="square" rtlCol="0">
            <a:spAutoFit/>
          </a:bodyPr>
          <a:lstStyle/>
          <a:p>
            <a:pPr algn="r"/>
            <a:r>
              <a:rPr kumimoji="1" lang="en-US" altLang="ja-JP" sz="1600" dirty="0"/>
              <a:t>2021</a:t>
            </a:r>
            <a:r>
              <a:rPr kumimoji="1" lang="ja-JP" altLang="en-US" sz="1600" dirty="0"/>
              <a:t>年</a:t>
            </a:r>
            <a:r>
              <a:rPr kumimoji="1" lang="en-US" altLang="ja-JP" sz="1600" dirty="0"/>
              <a:t>7</a:t>
            </a:r>
            <a:r>
              <a:rPr kumimoji="1" lang="ja-JP" altLang="en-US" sz="1600" dirty="0"/>
              <a:t>月</a:t>
            </a:r>
            <a:r>
              <a:rPr kumimoji="1" lang="en-US" altLang="ja-JP" sz="1600" dirty="0"/>
              <a:t>16</a:t>
            </a:r>
            <a:r>
              <a:rPr kumimoji="1" lang="ja-JP" altLang="en-US" sz="1600" dirty="0"/>
              <a:t>日</a:t>
            </a:r>
            <a:endParaRPr kumimoji="1" lang="en-US" altLang="ja-JP" sz="1600" dirty="0"/>
          </a:p>
          <a:p>
            <a:pPr algn="r"/>
            <a:r>
              <a:rPr kumimoji="1" lang="ja-JP" altLang="en-US" sz="1600" dirty="0"/>
              <a:t>資料作成：坂村圭</a:t>
            </a:r>
          </a:p>
        </p:txBody>
      </p:sp>
      <p:sp>
        <p:nvSpPr>
          <p:cNvPr id="10" name="タイトル 1">
            <a:extLst>
              <a:ext uri="{FF2B5EF4-FFF2-40B4-BE49-F238E27FC236}">
                <a16:creationId xmlns:a16="http://schemas.microsoft.com/office/drawing/2014/main" id="{5D03247C-252F-4285-856F-44E2BAA8E380}"/>
              </a:ext>
            </a:extLst>
          </p:cNvPr>
          <p:cNvSpPr txBox="1">
            <a:spLocks/>
          </p:cNvSpPr>
          <p:nvPr/>
        </p:nvSpPr>
        <p:spPr>
          <a:xfrm>
            <a:off x="559840" y="4534212"/>
            <a:ext cx="8335349" cy="485589"/>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u="sng" dirty="0">
                <a:solidFill>
                  <a:srgbClr val="FF0000"/>
                </a:solidFill>
                <a:latin typeface="メイリオ" panose="020B0604030504040204" pitchFamily="50" charset="-128"/>
                <a:ea typeface="メイリオ" panose="020B0604030504040204" pitchFamily="50" charset="-128"/>
                <a:cs typeface="ＭＳ 明朝"/>
              </a:rPr>
              <a:t>チーム②：働き方と仕事</a:t>
            </a:r>
            <a:endParaRPr lang="en-US" altLang="ja-JP" sz="1800" b="1" u="sng" dirty="0">
              <a:solidFill>
                <a:srgbClr val="FF0000"/>
              </a:solidFill>
              <a:latin typeface="メイリオ" panose="020B0604030504040204" pitchFamily="50" charset="-128"/>
              <a:ea typeface="メイリオ" panose="020B0604030504040204" pitchFamily="50" charset="-128"/>
              <a:cs typeface="ＭＳ 明朝"/>
            </a:endParaRPr>
          </a:p>
        </p:txBody>
      </p:sp>
      <p:sp>
        <p:nvSpPr>
          <p:cNvPr id="11" name="テキスト ボックス 10">
            <a:extLst>
              <a:ext uri="{FF2B5EF4-FFF2-40B4-BE49-F238E27FC236}">
                <a16:creationId xmlns:a16="http://schemas.microsoft.com/office/drawing/2014/main" id="{9C7AF7FE-9A79-4DB7-963C-D15A115994DF}"/>
              </a:ext>
            </a:extLst>
          </p:cNvPr>
          <p:cNvSpPr txBox="1"/>
          <p:nvPr/>
        </p:nvSpPr>
        <p:spPr>
          <a:xfrm>
            <a:off x="2791790" y="5019801"/>
            <a:ext cx="4108817" cy="646331"/>
          </a:xfrm>
          <a:prstGeom prst="rect">
            <a:avLst/>
          </a:prstGeom>
          <a:noFill/>
        </p:spPr>
        <p:txBody>
          <a:bodyPr wrap="none" rtlCol="0">
            <a:spAutoFit/>
          </a:bodyPr>
          <a:lstStyle/>
          <a:p>
            <a:pPr algn="ctr"/>
            <a:r>
              <a:rPr kumimoji="1" lang="ja-JP" altLang="en-US" sz="1800" dirty="0"/>
              <a:t>座長：</a:t>
            </a:r>
            <a:r>
              <a:rPr kumimoji="1" lang="ja-JP" altLang="en-US" dirty="0"/>
              <a:t>松本光史</a:t>
            </a:r>
            <a:r>
              <a:rPr kumimoji="1" lang="ja-JP" altLang="en-US" sz="1800" dirty="0"/>
              <a:t>（株式会社日本設計）</a:t>
            </a:r>
            <a:endParaRPr kumimoji="1" lang="en-US" altLang="ja-JP" sz="1800" dirty="0"/>
          </a:p>
          <a:p>
            <a:pPr algn="ctr"/>
            <a:r>
              <a:rPr kumimoji="1" lang="ja-JP" altLang="en-US" sz="1800" dirty="0"/>
              <a:t>担当教員：真野洋介</a:t>
            </a:r>
            <a:endParaRPr kumimoji="1" lang="ja-JP" altLang="en-US" dirty="0"/>
          </a:p>
        </p:txBody>
      </p:sp>
    </p:spTree>
    <p:extLst>
      <p:ext uri="{BB962C8B-B14F-4D97-AF65-F5344CB8AC3E}">
        <p14:creationId xmlns:p14="http://schemas.microsoft.com/office/powerpoint/2010/main" val="233142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中間発表のふり返り（担当教員からのフィードバック）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417D4F55-FCEA-46CE-9B8F-DC12ACBDFB30}"/>
              </a:ext>
            </a:extLst>
          </p:cNvPr>
          <p:cNvSpPr txBox="1">
            <a:spLocks/>
          </p:cNvSpPr>
          <p:nvPr/>
        </p:nvSpPr>
        <p:spPr>
          <a:xfrm>
            <a:off x="355598" y="1065864"/>
            <a:ext cx="8552232" cy="5630053"/>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ja-JP" altLang="en-US" sz="1100" u="sng" dirty="0">
                <a:solidFill>
                  <a:schemeClr val="tx1">
                    <a:lumMod val="75000"/>
                    <a:lumOff val="25000"/>
                  </a:schemeClr>
                </a:solidFill>
              </a:rPr>
              <a:t>野原先生：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多様性がキーワードにあるのに目が行きます。</a:t>
            </a:r>
          </a:p>
          <a:p>
            <a:pPr>
              <a:lnSpc>
                <a:spcPct val="100000"/>
              </a:lnSpc>
            </a:pPr>
            <a:r>
              <a:rPr lang="ja-JP" altLang="en-US" sz="1100" b="0" dirty="0">
                <a:solidFill>
                  <a:schemeClr val="tx1">
                    <a:lumMod val="75000"/>
                    <a:lumOff val="25000"/>
                  </a:schemeClr>
                </a:solidFill>
              </a:rPr>
              <a:t>空間・インフラは人を動かし規定してゆく面があるので、多様性を担保する設計のようなものは</a:t>
            </a:r>
          </a:p>
          <a:p>
            <a:pPr>
              <a:lnSpc>
                <a:spcPct val="100000"/>
              </a:lnSpc>
            </a:pPr>
            <a:r>
              <a:rPr lang="ja-JP" altLang="en-US" sz="1100" b="0" dirty="0">
                <a:solidFill>
                  <a:schemeClr val="tx1">
                    <a:lumMod val="75000"/>
                    <a:lumOff val="25000"/>
                  </a:schemeClr>
                </a:solidFill>
              </a:rPr>
              <a:t>興味深いです。</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真野先生：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自分のチームなのでコメントは省きます。</a:t>
            </a:r>
          </a:p>
          <a:p>
            <a:pPr>
              <a:lnSpc>
                <a:spcPct val="100000"/>
              </a:lnSpc>
            </a:pPr>
            <a:r>
              <a:rPr lang="ja-JP" altLang="en-US" sz="1100" b="0" dirty="0">
                <a:solidFill>
                  <a:schemeClr val="tx1">
                    <a:lumMod val="75000"/>
                    <a:lumOff val="25000"/>
                  </a:schemeClr>
                </a:solidFill>
              </a:rPr>
              <a:t>グラデーション／パラレル／自由な個人などがキーワード。</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浅輪先生：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ご発表をいただきありがとうございました。パラレルとマルチステージで、グラデーションのように働いて行くことができるというのは面白い発想と思いました。パラレルで仕事を行えるというのは、１＋１＝２ではなく、それぞれに相乗効果（シナジー効果）があるというイメージでしょうか？ サブの仕事がメインの仕事にも好影響を与えるというような話があると、面白いかと感じました。</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室町先生：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パラレルに仕事を進めていくというのは同じ組織に属してではなく、異なった組織に複数属してということと思われますが、仕事の個人化、ユニット化が進展するということでしょうか。それは組織の大規模化を促すスケールメリットが失われていくことを意味するようにも思え、関連する部分も含めて非常に面白そうな展開があるように思えま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鼎先生：</a:t>
            </a:r>
          </a:p>
          <a:p>
            <a:pPr>
              <a:lnSpc>
                <a:spcPct val="100000"/>
              </a:lnSpc>
            </a:pPr>
            <a:r>
              <a:rPr lang="ja-JP" altLang="en-US" sz="1100" b="0" dirty="0">
                <a:solidFill>
                  <a:schemeClr val="tx1">
                    <a:lumMod val="75000"/>
                    <a:lumOff val="25000"/>
                  </a:schemeClr>
                </a:solidFill>
              </a:rPr>
              <a:t>大変興味深いご発表ありがとうございました。</a:t>
            </a:r>
          </a:p>
          <a:p>
            <a:pPr>
              <a:lnSpc>
                <a:spcPct val="100000"/>
              </a:lnSpc>
            </a:pPr>
            <a:r>
              <a:rPr lang="ja-JP" altLang="en-US" sz="1100" b="0" dirty="0">
                <a:solidFill>
                  <a:schemeClr val="tx1">
                    <a:lumMod val="75000"/>
                    <a:lumOff val="25000"/>
                  </a:schemeClr>
                </a:solidFill>
              </a:rPr>
              <a:t>現状としては日本の場合、子育て絡みの負担はほぼ全て女性にかかっているとのことですので、男女共同参画的なこと、あるいは子育ての中でどのように豊かに働くかについて、ぜひ今後の議論の一端に加えていただければと思いま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十代田先生：</a:t>
            </a:r>
          </a:p>
          <a:p>
            <a:pPr>
              <a:lnSpc>
                <a:spcPct val="100000"/>
              </a:lnSpc>
            </a:pPr>
            <a:r>
              <a:rPr lang="ja-JP" altLang="en-US" sz="1100" b="0" dirty="0">
                <a:solidFill>
                  <a:schemeClr val="tx1">
                    <a:lumMod val="75000"/>
                    <a:lumOff val="25000"/>
                  </a:schemeClr>
                </a:solidFill>
              </a:rPr>
              <a:t>・グラデーションのあるステージ移行という考え方は面白い。</a:t>
            </a:r>
          </a:p>
          <a:p>
            <a:pPr>
              <a:lnSpc>
                <a:spcPct val="100000"/>
              </a:lnSpc>
            </a:pPr>
            <a:r>
              <a:rPr lang="ja-JP" altLang="en-US" sz="1100" b="0" dirty="0">
                <a:solidFill>
                  <a:schemeClr val="tx1">
                    <a:lumMod val="75000"/>
                    <a:lumOff val="25000"/>
                  </a:schemeClr>
                </a:solidFill>
              </a:rPr>
              <a:t>・働き方と仕事の関係が今ひとつわからない。</a:t>
            </a:r>
          </a:p>
          <a:p>
            <a:pPr>
              <a:lnSpc>
                <a:spcPct val="100000"/>
              </a:lnSpc>
            </a:pPr>
            <a:r>
              <a:rPr lang="ja-JP" altLang="en-US" sz="1100" b="0" dirty="0">
                <a:solidFill>
                  <a:schemeClr val="tx1">
                    <a:lumMod val="75000"/>
                    <a:lumOff val="25000"/>
                  </a:schemeClr>
                </a:solidFill>
              </a:rPr>
              <a:t>・「働き方」には変化があるけど、「仕事」にも変化はあるのか？</a:t>
            </a:r>
          </a:p>
          <a:p>
            <a:pPr>
              <a:lnSpc>
                <a:spcPct val="100000"/>
              </a:lnSpc>
            </a:pPr>
            <a:r>
              <a:rPr lang="ja-JP" altLang="en-US" sz="1100" b="0" dirty="0">
                <a:solidFill>
                  <a:schemeClr val="tx1">
                    <a:lumMod val="75000"/>
                    <a:lumOff val="25000"/>
                  </a:schemeClr>
                </a:solidFill>
              </a:rPr>
              <a:t>・ワーケーションとか、「地方」での働きがどう絡んでくるのか、楽しみ。</a:t>
            </a:r>
            <a:endParaRPr lang="en-US" altLang="ja-JP" sz="1100" b="0" dirty="0">
              <a:solidFill>
                <a:schemeClr val="tx1">
                  <a:lumMod val="75000"/>
                  <a:lumOff val="25000"/>
                </a:schemeClr>
              </a:solidFill>
            </a:endParaRPr>
          </a:p>
        </p:txBody>
      </p:sp>
    </p:spTree>
    <p:extLst>
      <p:ext uri="{BB962C8B-B14F-4D97-AF65-F5344CB8AC3E}">
        <p14:creationId xmlns:p14="http://schemas.microsoft.com/office/powerpoint/2010/main" val="48001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人生１００年時代の働き方と仕事を創出する都市・インフラとは？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人生１００年時代の働き方と仕事とは？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302982" y="1971861"/>
            <a:ext cx="3392429"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cxnSp>
        <p:nvCxnSpPr>
          <p:cNvPr id="11" name="直線矢印コネクタ 10">
            <a:extLst>
              <a:ext uri="{FF2B5EF4-FFF2-40B4-BE49-F238E27FC236}">
                <a16:creationId xmlns:a16="http://schemas.microsoft.com/office/drawing/2014/main" id="{24D61582-CCF3-4846-9FCC-2147D3332FF8}"/>
              </a:ext>
            </a:extLst>
          </p:cNvPr>
          <p:cNvCxnSpPr>
            <a:cxnSpLocks/>
          </p:cNvCxnSpPr>
          <p:nvPr/>
        </p:nvCxnSpPr>
        <p:spPr>
          <a:xfrm>
            <a:off x="4572000" y="3837552"/>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C554469C-C32E-402A-9953-5F5676D95BBC}"/>
              </a:ext>
            </a:extLst>
          </p:cNvPr>
          <p:cNvSpPr txBox="1">
            <a:spLocks/>
          </p:cNvSpPr>
          <p:nvPr/>
        </p:nvSpPr>
        <p:spPr>
          <a:xfrm>
            <a:off x="255500" y="4487281"/>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グラデーションのある働き方の変化を可能とする仕事と都市・インフラとは？</a:t>
            </a:r>
          </a:p>
        </p:txBody>
      </p:sp>
      <p:sp>
        <p:nvSpPr>
          <p:cNvPr id="13" name="タイトル 1">
            <a:extLst>
              <a:ext uri="{FF2B5EF4-FFF2-40B4-BE49-F238E27FC236}">
                <a16:creationId xmlns:a16="http://schemas.microsoft.com/office/drawing/2014/main" id="{FE2F5587-9EBB-40D7-99F2-4C0AD6A4B62E}"/>
              </a:ext>
            </a:extLst>
          </p:cNvPr>
          <p:cNvSpPr txBox="1">
            <a:spLocks/>
          </p:cNvSpPr>
          <p:nvPr/>
        </p:nvSpPr>
        <p:spPr>
          <a:xfrm>
            <a:off x="4501406" y="3804174"/>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14" name="タイトル 1">
            <a:extLst>
              <a:ext uri="{FF2B5EF4-FFF2-40B4-BE49-F238E27FC236}">
                <a16:creationId xmlns:a16="http://schemas.microsoft.com/office/drawing/2014/main" id="{09C463F4-AE13-4A8F-BC3E-93B22A7F1549}"/>
              </a:ext>
            </a:extLst>
          </p:cNvPr>
          <p:cNvSpPr txBox="1">
            <a:spLocks/>
          </p:cNvSpPr>
          <p:nvPr/>
        </p:nvSpPr>
        <p:spPr>
          <a:xfrm>
            <a:off x="255500" y="51200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個人最適化された働き方と仕事を支えるオフィスとは？</a:t>
            </a:r>
          </a:p>
        </p:txBody>
      </p:sp>
      <p:sp>
        <p:nvSpPr>
          <p:cNvPr id="15" name="タイトル 1">
            <a:extLst>
              <a:ext uri="{FF2B5EF4-FFF2-40B4-BE49-F238E27FC236}">
                <a16:creationId xmlns:a16="http://schemas.microsoft.com/office/drawing/2014/main" id="{770352C0-F532-414D-B53A-A275158FB814}"/>
              </a:ext>
            </a:extLst>
          </p:cNvPr>
          <p:cNvSpPr txBox="1">
            <a:spLocks/>
          </p:cNvSpPr>
          <p:nvPr/>
        </p:nvSpPr>
        <p:spPr>
          <a:xfrm>
            <a:off x="255500" y="576881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399778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人生１００年時代の働き方と仕事を創出する都市・インフラとは？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人生１００年時代の働き方と仕事とは？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302982" y="1971861"/>
            <a:ext cx="3392429"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
        <p:nvSpPr>
          <p:cNvPr id="16" name="正方形/長方形 15">
            <a:extLst>
              <a:ext uri="{FF2B5EF4-FFF2-40B4-BE49-F238E27FC236}">
                <a16:creationId xmlns:a16="http://schemas.microsoft.com/office/drawing/2014/main" id="{48966B94-F8AC-4E05-87D1-A44061B6B81A}"/>
              </a:ext>
            </a:extLst>
          </p:cNvPr>
          <p:cNvSpPr/>
          <p:nvPr/>
        </p:nvSpPr>
        <p:spPr>
          <a:xfrm>
            <a:off x="4549172" y="4494668"/>
            <a:ext cx="2958352" cy="1284817"/>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EBDCE03D-FC92-4EA2-8C08-8681B84DA3FD}"/>
              </a:ext>
            </a:extLst>
          </p:cNvPr>
          <p:cNvSpPr txBox="1">
            <a:spLocks/>
          </p:cNvSpPr>
          <p:nvPr/>
        </p:nvSpPr>
        <p:spPr>
          <a:xfrm>
            <a:off x="4701151" y="4787558"/>
            <a:ext cx="289378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800" dirty="0">
                <a:solidFill>
                  <a:schemeClr val="tx1">
                    <a:lumMod val="75000"/>
                    <a:lumOff val="25000"/>
                  </a:schemeClr>
                </a:solidFill>
              </a:rPr>
              <a:t>広場、カフェ、</a:t>
            </a:r>
            <a:r>
              <a:rPr lang="en-US" altLang="ja-JP" sz="1800" dirty="0">
                <a:solidFill>
                  <a:schemeClr val="tx1">
                    <a:lumMod val="75000"/>
                    <a:lumOff val="25000"/>
                  </a:schemeClr>
                </a:solidFill>
              </a:rPr>
              <a:t>SNS</a:t>
            </a:r>
            <a:r>
              <a:rPr lang="ja-JP" altLang="en-US" sz="1800" dirty="0">
                <a:solidFill>
                  <a:schemeClr val="tx1">
                    <a:lumMod val="75000"/>
                    <a:lumOff val="25000"/>
                  </a:schemeClr>
                </a:solidFill>
              </a:rPr>
              <a:t>、</a:t>
            </a:r>
            <a:endParaRPr lang="en-US" altLang="ja-JP" sz="1800" dirty="0">
              <a:solidFill>
                <a:schemeClr val="tx1">
                  <a:lumMod val="75000"/>
                  <a:lumOff val="25000"/>
                </a:schemeClr>
              </a:solidFill>
            </a:endParaRPr>
          </a:p>
          <a:p>
            <a:pPr>
              <a:lnSpc>
                <a:spcPts val="2800"/>
              </a:lnSpc>
            </a:pPr>
            <a:r>
              <a:rPr lang="en-US" altLang="ja-JP" sz="1800" dirty="0">
                <a:solidFill>
                  <a:schemeClr val="tx1">
                    <a:lumMod val="75000"/>
                    <a:lumOff val="25000"/>
                  </a:schemeClr>
                </a:solidFill>
              </a:rPr>
              <a:t>20</a:t>
            </a:r>
            <a:r>
              <a:rPr lang="ja-JP" altLang="en-US" sz="1800" dirty="0">
                <a:solidFill>
                  <a:schemeClr val="tx1">
                    <a:lumMod val="75000"/>
                    <a:lumOff val="25000"/>
                  </a:schemeClr>
                </a:solidFill>
              </a:rPr>
              <a:t>代にとっての住居など</a:t>
            </a:r>
          </a:p>
        </p:txBody>
      </p:sp>
      <p:cxnSp>
        <p:nvCxnSpPr>
          <p:cNvPr id="23" name="直線コネクタ 22">
            <a:extLst>
              <a:ext uri="{FF2B5EF4-FFF2-40B4-BE49-F238E27FC236}">
                <a16:creationId xmlns:a16="http://schemas.microsoft.com/office/drawing/2014/main" id="{A91209CE-7297-472B-8EA9-E0A2FC15E045}"/>
              </a:ext>
            </a:extLst>
          </p:cNvPr>
          <p:cNvCxnSpPr/>
          <p:nvPr/>
        </p:nvCxnSpPr>
        <p:spPr>
          <a:xfrm>
            <a:off x="4972754" y="3855726"/>
            <a:ext cx="2091018"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0CB55184-BE8F-4F42-9ECC-5044828ECF8B}"/>
              </a:ext>
            </a:extLst>
          </p:cNvPr>
          <p:cNvCxnSpPr>
            <a:cxnSpLocks/>
          </p:cNvCxnSpPr>
          <p:nvPr/>
        </p:nvCxnSpPr>
        <p:spPr>
          <a:xfrm>
            <a:off x="5974560" y="399218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タイトル 1">
            <a:extLst>
              <a:ext uri="{FF2B5EF4-FFF2-40B4-BE49-F238E27FC236}">
                <a16:creationId xmlns:a16="http://schemas.microsoft.com/office/drawing/2014/main" id="{4B184902-3C7B-4025-9341-47CCBD0A4962}"/>
              </a:ext>
            </a:extLst>
          </p:cNvPr>
          <p:cNvSpPr txBox="1">
            <a:spLocks/>
          </p:cNvSpPr>
          <p:nvPr/>
        </p:nvSpPr>
        <p:spPr>
          <a:xfrm>
            <a:off x="4549172" y="4494668"/>
            <a:ext cx="2299448"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（目標の制約の設定）</a:t>
            </a:r>
          </a:p>
        </p:txBody>
      </p:sp>
    </p:spTree>
    <p:extLst>
      <p:ext uri="{BB962C8B-B14F-4D97-AF65-F5344CB8AC3E}">
        <p14:creationId xmlns:p14="http://schemas.microsoft.com/office/powerpoint/2010/main" val="407202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890480" y="2458288"/>
            <a:ext cx="7363039" cy="93419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ja-JP" altLang="en-US" sz="2000" dirty="0">
                <a:solidFill>
                  <a:schemeClr val="tx1">
                    <a:lumMod val="75000"/>
                    <a:lumOff val="25000"/>
                  </a:schemeClr>
                </a:solidFill>
              </a:rPr>
              <a:t>グラデーションのある働き方の変化を可能とする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仕事と都市・インフラとは？</a:t>
            </a:r>
            <a:endParaRPr lang="en-US" altLang="ja-JP" sz="2000" dirty="0">
              <a:solidFill>
                <a:schemeClr val="tx1">
                  <a:lumMod val="75000"/>
                  <a:lumOff val="25000"/>
                </a:schemeClr>
              </a:solidFill>
            </a:endParaRP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2219325" y="2017728"/>
            <a:ext cx="4705350" cy="440558"/>
          </a:xfrm>
        </p:spPr>
        <p:txBody>
          <a:bodyPr>
            <a:normAutofit/>
          </a:bodyPr>
          <a:lstStyle/>
          <a:p>
            <a:pPr algn="ctr"/>
            <a:r>
              <a:rPr lang="ja-JP" altLang="en-US" sz="1600" b="1" dirty="0">
                <a:solidFill>
                  <a:schemeClr val="tx1">
                    <a:lumMod val="75000"/>
                    <a:lumOff val="25000"/>
                  </a:schemeClr>
                </a:solidFill>
              </a:rPr>
              <a:t>本日の中心的な議題（仮）</a:t>
            </a:r>
          </a:p>
        </p:txBody>
      </p:sp>
      <p:sp>
        <p:nvSpPr>
          <p:cNvPr id="4" name="コンテンツ プレースホルダー 1">
            <a:extLst>
              <a:ext uri="{FF2B5EF4-FFF2-40B4-BE49-F238E27FC236}">
                <a16:creationId xmlns:a16="http://schemas.microsoft.com/office/drawing/2014/main" id="{971DF3FA-EBE3-4485-9EDF-4902056665C8}"/>
              </a:ext>
            </a:extLst>
          </p:cNvPr>
          <p:cNvSpPr txBox="1">
            <a:spLocks/>
          </p:cNvSpPr>
          <p:nvPr/>
        </p:nvSpPr>
        <p:spPr>
          <a:xfrm>
            <a:off x="1005840" y="3659295"/>
            <a:ext cx="7132320" cy="1234301"/>
          </a:xfrm>
          <a:prstGeom prst="rect">
            <a:avLst/>
          </a:prstGeom>
          <a:solidFill>
            <a:schemeClr val="l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 グラデーション型の変化のある働き方で行いたい仕事とは</a:t>
            </a:r>
          </a:p>
          <a:p>
            <a:pPr marL="0" indent="0">
              <a:buNone/>
            </a:pPr>
            <a:r>
              <a:rPr lang="ja-JP" altLang="en-US" sz="1400" b="1" dirty="0">
                <a:solidFill>
                  <a:schemeClr val="tx1">
                    <a:lumMod val="75000"/>
                    <a:lumOff val="25000"/>
                  </a:schemeClr>
                </a:solidFill>
              </a:rPr>
              <a:t>－ どのように働くことを人生に取り入れたいか</a:t>
            </a:r>
          </a:p>
          <a:p>
            <a:pPr marL="0" indent="0">
              <a:buNone/>
            </a:pPr>
            <a:r>
              <a:rPr lang="ja-JP" altLang="en-US" sz="1400" b="1" dirty="0">
                <a:solidFill>
                  <a:schemeClr val="tx1">
                    <a:lumMod val="75000"/>
                    <a:lumOff val="25000"/>
                  </a:schemeClr>
                </a:solidFill>
              </a:rPr>
              <a:t>－ 上記の学び・学び方を支える空間仕様・ルール・デザインとは</a:t>
            </a:r>
            <a:endParaRPr lang="en-US" altLang="ja-JP" sz="1400" b="1" dirty="0">
              <a:solidFill>
                <a:schemeClr val="tx1">
                  <a:lumMod val="75000"/>
                  <a:lumOff val="25000"/>
                </a:schemeClr>
              </a:solidFill>
            </a:endParaRPr>
          </a:p>
        </p:txBody>
      </p:sp>
    </p:spTree>
    <p:extLst>
      <p:ext uri="{BB962C8B-B14F-4D97-AF65-F5344CB8AC3E}">
        <p14:creationId xmlns:p14="http://schemas.microsoft.com/office/powerpoint/2010/main" val="350786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14</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１</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全体フリーディスカッション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569660"/>
          </a:xfrm>
          <a:prstGeom prst="rect">
            <a:avLst/>
          </a:prstGeom>
          <a:noFill/>
        </p:spPr>
        <p:txBody>
          <a:bodyPr wrap="square" rtlCol="0">
            <a:spAutoFit/>
          </a:bodyPr>
          <a:lstStyle/>
          <a:p>
            <a:r>
              <a:rPr kumimoji="1" lang="ja-JP" altLang="en-US" sz="1600" dirty="0">
                <a:solidFill>
                  <a:schemeClr val="tx1">
                    <a:lumMod val="75000"/>
                    <a:lumOff val="25000"/>
                  </a:schemeClr>
                </a:solidFill>
              </a:rPr>
              <a:t>まずは中間発表を振りかえり、本日以降の議論をどのように進めていくかを話し合ってください。次回以降は、本日の議論を延長していただいても、人生１００年時代の働き方と仕事の新たな側面に着目した議論としていただいても構いません。</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58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562446"/>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人生１００年時代の働き方と仕事を創出する都市・インフラとは？</a:t>
            </a:r>
          </a:p>
        </p:txBody>
      </p:sp>
      <p:cxnSp>
        <p:nvCxnSpPr>
          <p:cNvPr id="5" name="直線矢印コネクタ 4">
            <a:extLst>
              <a:ext uri="{FF2B5EF4-FFF2-40B4-BE49-F238E27FC236}">
                <a16:creationId xmlns:a16="http://schemas.microsoft.com/office/drawing/2014/main" id="{F142EAB9-C7C8-40C2-A5D2-ABCF60521D37}"/>
              </a:ext>
            </a:extLst>
          </p:cNvPr>
          <p:cNvCxnSpPr>
            <a:cxnSpLocks/>
          </p:cNvCxnSpPr>
          <p:nvPr/>
        </p:nvCxnSpPr>
        <p:spPr>
          <a:xfrm>
            <a:off x="4572000" y="136079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20E4AB92-A192-4CAC-9CFC-508C8405DDBB}"/>
              </a:ext>
            </a:extLst>
          </p:cNvPr>
          <p:cNvSpPr txBox="1">
            <a:spLocks/>
          </p:cNvSpPr>
          <p:nvPr/>
        </p:nvSpPr>
        <p:spPr>
          <a:xfrm>
            <a:off x="4501406" y="1327421"/>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27" name="タイトル 1">
            <a:extLst>
              <a:ext uri="{FF2B5EF4-FFF2-40B4-BE49-F238E27FC236}">
                <a16:creationId xmlns:a16="http://schemas.microsoft.com/office/drawing/2014/main" id="{28269AAD-82B2-4763-9A1A-BE3C153D2ADC}"/>
              </a:ext>
            </a:extLst>
          </p:cNvPr>
          <p:cNvSpPr txBox="1">
            <a:spLocks/>
          </p:cNvSpPr>
          <p:nvPr/>
        </p:nvSpPr>
        <p:spPr>
          <a:xfrm>
            <a:off x="244740" y="388357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(4) </a:t>
            </a:r>
            <a:endParaRPr lang="ja-JP" altLang="en-US" sz="1400" dirty="0">
              <a:solidFill>
                <a:schemeClr val="tx1">
                  <a:lumMod val="75000"/>
                  <a:lumOff val="25000"/>
                </a:schemeClr>
              </a:solidFill>
            </a:endParaRPr>
          </a:p>
        </p:txBody>
      </p:sp>
      <p:sp>
        <p:nvSpPr>
          <p:cNvPr id="28" name="タイトル 1">
            <a:extLst>
              <a:ext uri="{FF2B5EF4-FFF2-40B4-BE49-F238E27FC236}">
                <a16:creationId xmlns:a16="http://schemas.microsoft.com/office/drawing/2014/main" id="{7439137B-81D1-4C1B-AC73-3211A3B27AEB}"/>
              </a:ext>
            </a:extLst>
          </p:cNvPr>
          <p:cNvSpPr txBox="1">
            <a:spLocks/>
          </p:cNvSpPr>
          <p:nvPr/>
        </p:nvSpPr>
        <p:spPr>
          <a:xfrm>
            <a:off x="244740" y="450791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(5) </a:t>
            </a:r>
            <a:endParaRPr lang="ja-JP" altLang="en-US" sz="14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25606D8D-0EA2-4768-B1B6-7D0E9B73BC2E}"/>
              </a:ext>
            </a:extLst>
          </p:cNvPr>
          <p:cNvSpPr/>
          <p:nvPr/>
        </p:nvSpPr>
        <p:spPr>
          <a:xfrm>
            <a:off x="233350" y="5382169"/>
            <a:ext cx="8688775" cy="123663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D512C466-925B-4EF1-9EC1-760F7CE9AD12}"/>
              </a:ext>
            </a:extLst>
          </p:cNvPr>
          <p:cNvSpPr txBox="1">
            <a:spLocks/>
          </p:cNvSpPr>
          <p:nvPr/>
        </p:nvSpPr>
        <p:spPr>
          <a:xfrm>
            <a:off x="267612" y="5632667"/>
            <a:ext cx="855544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400" b="0" dirty="0">
                <a:solidFill>
                  <a:schemeClr val="tx1">
                    <a:lumMod val="75000"/>
                    <a:lumOff val="25000"/>
                  </a:schemeClr>
                </a:solidFill>
              </a:rPr>
              <a:t>・都市・インフラを設定する（広場、カフェ、</a:t>
            </a:r>
            <a:r>
              <a:rPr lang="en-US" altLang="ja-JP" sz="1400" b="0" dirty="0">
                <a:solidFill>
                  <a:schemeClr val="tx1">
                    <a:lumMod val="75000"/>
                    <a:lumOff val="25000"/>
                  </a:schemeClr>
                </a:solidFill>
              </a:rPr>
              <a:t>SNS</a:t>
            </a:r>
            <a:r>
              <a:rPr lang="ja-JP" altLang="en-US" sz="1400" b="0" dirty="0">
                <a:solidFill>
                  <a:schemeClr val="tx1">
                    <a:lumMod val="75000"/>
                    <a:lumOff val="25000"/>
                  </a:schemeClr>
                </a:solidFill>
              </a:rPr>
              <a:t>など）</a:t>
            </a:r>
            <a:endParaRPr lang="en-US" altLang="ja-JP" sz="1400" b="0" dirty="0">
              <a:solidFill>
                <a:schemeClr val="tx1">
                  <a:lumMod val="75000"/>
                  <a:lumOff val="25000"/>
                </a:schemeClr>
              </a:solidFill>
            </a:endParaRPr>
          </a:p>
          <a:p>
            <a:pPr>
              <a:lnSpc>
                <a:spcPts val="2800"/>
              </a:lnSpc>
            </a:pPr>
            <a:r>
              <a:rPr lang="ja-JP" altLang="en-US" sz="1400" b="0" dirty="0">
                <a:solidFill>
                  <a:schemeClr val="tx1">
                    <a:lumMod val="75000"/>
                    <a:lumOff val="25000"/>
                  </a:schemeClr>
                </a:solidFill>
              </a:rPr>
              <a:t>・特定の年齢層、特定の社会課題を設定する（</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代にとっての住居など）</a:t>
            </a:r>
          </a:p>
        </p:txBody>
      </p:sp>
      <p:sp>
        <p:nvSpPr>
          <p:cNvPr id="31" name="タイトル 1">
            <a:extLst>
              <a:ext uri="{FF2B5EF4-FFF2-40B4-BE49-F238E27FC236}">
                <a16:creationId xmlns:a16="http://schemas.microsoft.com/office/drawing/2014/main" id="{6F27F893-8D7E-44E3-867A-1D1CD1A5B7DC}"/>
              </a:ext>
            </a:extLst>
          </p:cNvPr>
          <p:cNvSpPr txBox="1">
            <a:spLocks/>
          </p:cNvSpPr>
          <p:nvPr/>
        </p:nvSpPr>
        <p:spPr>
          <a:xfrm>
            <a:off x="168539" y="5382169"/>
            <a:ext cx="6798302"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（その他の目標の制約の設定）</a:t>
            </a:r>
          </a:p>
        </p:txBody>
      </p:sp>
      <p:sp>
        <p:nvSpPr>
          <p:cNvPr id="13" name="タイトル 1">
            <a:extLst>
              <a:ext uri="{FF2B5EF4-FFF2-40B4-BE49-F238E27FC236}">
                <a16:creationId xmlns:a16="http://schemas.microsoft.com/office/drawing/2014/main" id="{ED71F2FA-FB2C-4760-B778-FC84606135F5}"/>
              </a:ext>
            </a:extLst>
          </p:cNvPr>
          <p:cNvSpPr txBox="1">
            <a:spLocks/>
          </p:cNvSpPr>
          <p:nvPr/>
        </p:nvSpPr>
        <p:spPr>
          <a:xfrm>
            <a:off x="267612" y="1981419"/>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グラデーションのある働き方の変化を可能とする仕事と都市・インフラとは？</a:t>
            </a:r>
          </a:p>
        </p:txBody>
      </p:sp>
      <p:sp>
        <p:nvSpPr>
          <p:cNvPr id="14" name="タイトル 1">
            <a:extLst>
              <a:ext uri="{FF2B5EF4-FFF2-40B4-BE49-F238E27FC236}">
                <a16:creationId xmlns:a16="http://schemas.microsoft.com/office/drawing/2014/main" id="{46ED223B-096C-4CBE-B82D-E62E50920104}"/>
              </a:ext>
            </a:extLst>
          </p:cNvPr>
          <p:cNvSpPr txBox="1">
            <a:spLocks/>
          </p:cNvSpPr>
          <p:nvPr/>
        </p:nvSpPr>
        <p:spPr>
          <a:xfrm>
            <a:off x="267612" y="2614213"/>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個人最適化された働き方と仕事を支えるオフィスとは？</a:t>
            </a:r>
          </a:p>
        </p:txBody>
      </p:sp>
      <p:sp>
        <p:nvSpPr>
          <p:cNvPr id="17" name="タイトル 1">
            <a:extLst>
              <a:ext uri="{FF2B5EF4-FFF2-40B4-BE49-F238E27FC236}">
                <a16:creationId xmlns:a16="http://schemas.microsoft.com/office/drawing/2014/main" id="{008F5FF7-4F18-4456-AA0D-55723762EAB9}"/>
              </a:ext>
            </a:extLst>
          </p:cNvPr>
          <p:cNvSpPr txBox="1">
            <a:spLocks/>
          </p:cNvSpPr>
          <p:nvPr/>
        </p:nvSpPr>
        <p:spPr>
          <a:xfrm>
            <a:off x="267612" y="326294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3104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16</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２</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テーマ別ディスカッション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077218"/>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人生１００年時代の働き方と仕事の一つの側面に着目して都市・インフラのアイデアを話し合います。</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4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42BC8B29-E332-4139-B840-1D14EFDC9129}"/>
              </a:ext>
            </a:extLst>
          </p:cNvPr>
          <p:cNvSpPr>
            <a:spLocks noGrp="1"/>
          </p:cNvSpPr>
          <p:nvPr>
            <p:ph type="ctrTitle"/>
          </p:nvPr>
        </p:nvSpPr>
        <p:spPr>
          <a:xfrm>
            <a:off x="421640" y="1807644"/>
            <a:ext cx="8300720" cy="3242712"/>
          </a:xfrm>
          <a:solidFill>
            <a:schemeClr val="bg1"/>
          </a:solidFill>
          <a:ln>
            <a:noFill/>
          </a:ln>
        </p:spPr>
        <p:style>
          <a:lnRef idx="2">
            <a:schemeClr val="dk1"/>
          </a:lnRef>
          <a:fillRef idx="1">
            <a:schemeClr val="lt1"/>
          </a:fillRef>
          <a:effectRef idx="0">
            <a:schemeClr val="dk1"/>
          </a:effectRef>
          <a:fontRef idx="minor">
            <a:schemeClr val="dk1"/>
          </a:fontRef>
        </p:style>
        <p:txBody>
          <a:bodyPr anchor="t">
            <a:normAutofit/>
          </a:bodyPr>
          <a:lstStyle/>
          <a:p>
            <a:pPr>
              <a:lnSpc>
                <a:spcPct val="120000"/>
              </a:lnSpc>
            </a:pPr>
            <a:r>
              <a:rPr lang="ja-JP" altLang="en-US" sz="1400" b="0" dirty="0">
                <a:solidFill>
                  <a:schemeClr val="tx1">
                    <a:lumMod val="75000"/>
                    <a:lumOff val="25000"/>
                  </a:schemeClr>
                </a:solidFill>
              </a:rPr>
              <a:t>　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は、組織や制度に身をゆだねるのではなくて、自らが自分のキャリアや働き方を選択するようになり、新たな仕事へのシフトや副業を開始する人が増加すると予想される。しかしこのような働き方のシフトは、これまでの転職とは異なり、スイッチが切り替わるように起こる変化ではない。出会いや学習を通じて、新しい仕事や副業の種を育て、徐々に次の仕事や活動へとシフトしていくことになるだろ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このようなグラデーション型の「働き方や仕事」のシフトを支えていくためには、都市の中にどのよう場や機能を整備していくべきだろうか。都市・インフラの空間像、社会的な仕組み、サービスの在り方などに加えて、変化を取り入れる際の課題を考えてほしい。</a:t>
            </a:r>
          </a:p>
        </p:txBody>
      </p:sp>
      <p:sp>
        <p:nvSpPr>
          <p:cNvPr id="25" name="タイトル 1">
            <a:extLst>
              <a:ext uri="{FF2B5EF4-FFF2-40B4-BE49-F238E27FC236}">
                <a16:creationId xmlns:a16="http://schemas.microsoft.com/office/drawing/2014/main" id="{D63D2558-AACF-48BA-820D-AFC8361569DE}"/>
              </a:ext>
            </a:extLst>
          </p:cNvPr>
          <p:cNvSpPr txBox="1">
            <a:spLocks/>
          </p:cNvSpPr>
          <p:nvPr/>
        </p:nvSpPr>
        <p:spPr>
          <a:xfrm>
            <a:off x="421640" y="1030144"/>
            <a:ext cx="8300720" cy="54863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ja-JP" altLang="en-US" sz="1800" dirty="0">
                <a:solidFill>
                  <a:schemeClr val="tx1">
                    <a:lumMod val="75000"/>
                    <a:lumOff val="25000"/>
                  </a:schemeClr>
                </a:solidFill>
              </a:rPr>
              <a:t>グラデーション型の働き方にシフトしていくためには</a:t>
            </a:r>
            <a:endParaRPr lang="en-US" altLang="ja-JP" sz="18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FDB01255-64C8-4DBA-9617-07BBF26540C1}"/>
              </a:ext>
            </a:extLst>
          </p:cNvPr>
          <p:cNvSpPr txBox="1">
            <a:spLocks/>
          </p:cNvSpPr>
          <p:nvPr/>
        </p:nvSpPr>
        <p:spPr>
          <a:xfrm>
            <a:off x="284480" y="71118"/>
            <a:ext cx="830072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1000" dirty="0">
                <a:solidFill>
                  <a:schemeClr val="tx1">
                    <a:lumMod val="75000"/>
                    <a:lumOff val="25000"/>
                  </a:schemeClr>
                </a:solidFill>
              </a:rPr>
              <a:t>Team2</a:t>
            </a:r>
            <a:r>
              <a:rPr lang="ja-JP" altLang="en-US" sz="1000" dirty="0">
                <a:solidFill>
                  <a:schemeClr val="tx1">
                    <a:lumMod val="75000"/>
                    <a:lumOff val="25000"/>
                  </a:schemeClr>
                </a:solidFill>
              </a:rPr>
              <a:t>の人生</a:t>
            </a:r>
            <a:r>
              <a:rPr lang="en-US" altLang="ja-JP" sz="1000" dirty="0">
                <a:solidFill>
                  <a:schemeClr val="tx1">
                    <a:lumMod val="75000"/>
                    <a:lumOff val="25000"/>
                  </a:schemeClr>
                </a:solidFill>
              </a:rPr>
              <a:t>100</a:t>
            </a:r>
            <a:r>
              <a:rPr lang="ja-JP" altLang="en-US" sz="1000" dirty="0">
                <a:solidFill>
                  <a:schemeClr val="tx1">
                    <a:lumMod val="75000"/>
                    <a:lumOff val="25000"/>
                  </a:schemeClr>
                </a:solidFill>
              </a:rPr>
              <a:t>年時代の「変化＝シフト」に関する議論のハイライト　</a:t>
            </a:r>
            <a:r>
              <a:rPr lang="en-US" altLang="ja-JP" sz="1000" dirty="0">
                <a:solidFill>
                  <a:schemeClr val="tx1">
                    <a:lumMod val="75000"/>
                    <a:lumOff val="25000"/>
                  </a:schemeClr>
                </a:solidFill>
              </a:rPr>
              <a:t>(3</a:t>
            </a:r>
            <a:r>
              <a:rPr lang="ja-JP" altLang="en-US" sz="1000" dirty="0">
                <a:solidFill>
                  <a:schemeClr val="tx1">
                    <a:lumMod val="75000"/>
                    <a:lumOff val="25000"/>
                  </a:schemeClr>
                </a:solidFill>
              </a:rPr>
              <a:t>月</a:t>
            </a:r>
            <a:r>
              <a:rPr lang="en-US" altLang="ja-JP" sz="1000" dirty="0">
                <a:solidFill>
                  <a:schemeClr val="tx1">
                    <a:lumMod val="75000"/>
                    <a:lumOff val="25000"/>
                  </a:schemeClr>
                </a:solidFill>
              </a:rPr>
              <a:t>WS</a:t>
            </a:r>
            <a:r>
              <a:rPr lang="ja-JP" altLang="en-US" sz="1000" dirty="0">
                <a:solidFill>
                  <a:schemeClr val="tx1">
                    <a:lumMod val="75000"/>
                    <a:lumOff val="25000"/>
                  </a:schemeClr>
                </a:solidFill>
              </a:rPr>
              <a:t>の議論の一部再掲</a:t>
            </a:r>
            <a:r>
              <a:rPr lang="en-US" altLang="ja-JP" sz="1000" dirty="0">
                <a:solidFill>
                  <a:schemeClr val="tx1">
                    <a:lumMod val="75000"/>
                    <a:lumOff val="25000"/>
                  </a:schemeClr>
                </a:solidFill>
              </a:rPr>
              <a:t>)</a:t>
            </a:r>
          </a:p>
        </p:txBody>
      </p:sp>
    </p:spTree>
    <p:extLst>
      <p:ext uri="{BB962C8B-B14F-4D97-AF65-F5344CB8AC3E}">
        <p14:creationId xmlns:p14="http://schemas.microsoft.com/office/powerpoint/2010/main" val="322873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b="0" dirty="0">
                <a:solidFill>
                  <a:schemeClr val="tx1">
                    <a:lumMod val="75000"/>
                    <a:lumOff val="25000"/>
                  </a:schemeClr>
                </a:solidFill>
              </a:rPr>
              <a:t>１）</a:t>
            </a:r>
            <a:r>
              <a:rPr lang="ja-JP" altLang="en-US" sz="1400" u="sng" dirty="0">
                <a:solidFill>
                  <a:schemeClr val="tx1">
                    <a:lumMod val="75000"/>
                    <a:lumOff val="25000"/>
                  </a:schemeClr>
                </a:solidFill>
              </a:rPr>
              <a:t>働き方や仕事のグラデーション型の変化として何を期待するか。</a:t>
            </a:r>
            <a:r>
              <a:rPr lang="ja-JP" altLang="en-US" sz="1400" b="0" dirty="0">
                <a:solidFill>
                  <a:schemeClr val="tx1">
                    <a:lumMod val="75000"/>
                    <a:lumOff val="25000"/>
                  </a:schemeClr>
                </a:solidFill>
              </a:rPr>
              <a:t>変化してほしいのは、仕事の内容なのか、働く場所なのか、働く時間なのか。どれくらい元の働き方から変化していくことを望むか。どれくらいのペースでグラデーションは変化していくのか。どのような仕事であれば忙しく働いていてもさらに追加して行いたいと思うか。新たな仕事の対価として何を求めるの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２）</a:t>
            </a:r>
            <a:r>
              <a:rPr lang="ja-JP" altLang="en-US" sz="1400" u="sng" dirty="0">
                <a:solidFill>
                  <a:schemeClr val="tx1">
                    <a:lumMod val="75000"/>
                    <a:lumOff val="25000"/>
                  </a:schemeClr>
                </a:solidFill>
              </a:rPr>
              <a:t>どのようにグラデーション型の変化を人生に取り入れたいと思うか。</a:t>
            </a:r>
            <a:r>
              <a:rPr lang="ja-JP" altLang="en-US" sz="1400" b="0" dirty="0">
                <a:solidFill>
                  <a:schemeClr val="tx1">
                    <a:lumMod val="75000"/>
                    <a:lumOff val="25000"/>
                  </a:schemeClr>
                </a:solidFill>
              </a:rPr>
              <a:t>変化のきっかけは何であるのか。自分で積極的に変化を行うのか、偶然的に変化は生まれていくものか。人生のどのタイミングでそのような経験を行いたいか。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３）上記の仕事・働き方を生み出す</a:t>
            </a:r>
            <a:r>
              <a:rPr lang="ja-JP" altLang="en-US" sz="1400" u="sng" dirty="0">
                <a:solidFill>
                  <a:schemeClr val="tx1">
                    <a:lumMod val="75000"/>
                    <a:lumOff val="25000"/>
                  </a:schemeClr>
                </a:solidFill>
              </a:rPr>
              <a:t>都市・インフラとしてどのようなものが考えられるか。</a:t>
            </a:r>
            <a:r>
              <a:rPr lang="ja-JP" altLang="en-US" sz="1400" b="0" dirty="0">
                <a:solidFill>
                  <a:schemeClr val="tx1">
                    <a:lumMod val="75000"/>
                    <a:lumOff val="25000"/>
                  </a:schemeClr>
                </a:solidFill>
              </a:rPr>
              <a:t>どんな課題を解決する仕組みを持っているのか。どのような場であれば私たちは参加したいと思うのか。それはどんな場所で、どんなデザインで何が配置されているか。誰が場を整備して、どんなルール（参加資格、料金設定）があるのか。</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19757"/>
            <a:ext cx="8300719"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800" dirty="0">
                <a:solidFill>
                  <a:schemeClr val="tx1">
                    <a:lumMod val="75000"/>
                    <a:lumOff val="25000"/>
                  </a:schemeClr>
                </a:solidFill>
              </a:rPr>
              <a:t>人生</a:t>
            </a:r>
            <a:r>
              <a:rPr lang="en-US" altLang="ja-JP" sz="1800" dirty="0">
                <a:solidFill>
                  <a:schemeClr val="tx1">
                    <a:lumMod val="75000"/>
                    <a:lumOff val="25000"/>
                  </a:schemeClr>
                </a:solidFill>
              </a:rPr>
              <a:t>100</a:t>
            </a:r>
            <a:r>
              <a:rPr lang="ja-JP" altLang="en-US" sz="1800" dirty="0">
                <a:solidFill>
                  <a:schemeClr val="tx1">
                    <a:lumMod val="75000"/>
                    <a:lumOff val="25000"/>
                  </a:schemeClr>
                </a:solidFill>
              </a:rPr>
              <a:t>年時代の都市・インフラをイメージする（グループワーク５０分）</a:t>
            </a:r>
            <a:endParaRPr lang="en-US" altLang="ja-JP" sz="1800" dirty="0">
              <a:solidFill>
                <a:schemeClr val="tx1">
                  <a:lumMod val="75000"/>
                  <a:lumOff val="25000"/>
                </a:schemeClr>
              </a:solidFill>
            </a:endParaRPr>
          </a:p>
        </p:txBody>
      </p:sp>
    </p:spTree>
    <p:extLst>
      <p:ext uri="{BB962C8B-B14F-4D97-AF65-F5344CB8AC3E}">
        <p14:creationId xmlns:p14="http://schemas.microsoft.com/office/powerpoint/2010/main" val="22090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6982141" y="6371048"/>
            <a:ext cx="1925688" cy="332534"/>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050" dirty="0">
                <a:solidFill>
                  <a:schemeClr val="tx1">
                    <a:lumMod val="75000"/>
                    <a:lumOff val="25000"/>
                  </a:schemeClr>
                </a:solidFill>
              </a:rPr>
              <a:t>チーム</a:t>
            </a:r>
            <a:r>
              <a:rPr lang="en-US" altLang="ja-JP" sz="1050" dirty="0">
                <a:solidFill>
                  <a:schemeClr val="tx1">
                    <a:lumMod val="75000"/>
                    <a:lumOff val="25000"/>
                  </a:schemeClr>
                </a:solidFill>
              </a:rPr>
              <a:t>2</a:t>
            </a:r>
            <a:r>
              <a:rPr lang="ja-JP" altLang="en-US" sz="1050" dirty="0">
                <a:solidFill>
                  <a:schemeClr val="tx1">
                    <a:lumMod val="75000"/>
                    <a:lumOff val="25000"/>
                  </a:schemeClr>
                </a:solidFill>
              </a:rPr>
              <a:t>：働き方と仕事</a:t>
            </a:r>
            <a:endParaRPr lang="en-US" altLang="ja-JP" sz="1050" dirty="0">
              <a:solidFill>
                <a:schemeClr val="tx1">
                  <a:lumMod val="75000"/>
                  <a:lumOff val="25000"/>
                </a:schemeClr>
              </a:solidFill>
            </a:endParaRPr>
          </a:p>
        </p:txBody>
      </p:sp>
      <p:sp>
        <p:nvSpPr>
          <p:cNvPr id="4" name="タイトル 1">
            <a:extLst>
              <a:ext uri="{FF2B5EF4-FFF2-40B4-BE49-F238E27FC236}">
                <a16:creationId xmlns:a16="http://schemas.microsoft.com/office/drawing/2014/main" id="{8C687B16-812E-453C-A532-5CC704C7BD8F}"/>
              </a:ext>
            </a:extLst>
          </p:cNvPr>
          <p:cNvSpPr txBox="1">
            <a:spLocks/>
          </p:cNvSpPr>
          <p:nvPr/>
        </p:nvSpPr>
        <p:spPr>
          <a:xfrm>
            <a:off x="884839" y="434592"/>
            <a:ext cx="5122353"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どのような変化を求めるか</a:t>
            </a:r>
            <a:endParaRPr lang="ja-JP" altLang="en-US" sz="1400" b="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884839" y="2227733"/>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どのように変化を取り入れたいか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884839" y="4316350"/>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そのためにどのような都市・インフラが必要か</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4706864"/>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248989" y="862516"/>
            <a:ext cx="8627723" cy="1173761"/>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617710"/>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grpSp>
        <p:nvGrpSpPr>
          <p:cNvPr id="15" name="グループ化 14">
            <a:extLst>
              <a:ext uri="{FF2B5EF4-FFF2-40B4-BE49-F238E27FC236}">
                <a16:creationId xmlns:a16="http://schemas.microsoft.com/office/drawing/2014/main" id="{A21F77F9-D0DF-4DC7-8B6B-97BE5311CDFC}"/>
              </a:ext>
            </a:extLst>
          </p:cNvPr>
          <p:cNvGrpSpPr/>
          <p:nvPr/>
        </p:nvGrpSpPr>
        <p:grpSpPr>
          <a:xfrm>
            <a:off x="248989" y="2213840"/>
            <a:ext cx="689992" cy="332339"/>
            <a:chOff x="-1270962" y="849135"/>
            <a:chExt cx="689992" cy="332339"/>
          </a:xfrm>
        </p:grpSpPr>
        <p:sp>
          <p:nvSpPr>
            <p:cNvPr id="16" name="正方形/長方形 15">
              <a:extLst>
                <a:ext uri="{FF2B5EF4-FFF2-40B4-BE49-F238E27FC236}">
                  <a16:creationId xmlns:a16="http://schemas.microsoft.com/office/drawing/2014/main" id="{BAB37397-ACD8-4E44-A47B-93BCE08B9420}"/>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CBE1BB2-81E9-4E1C-8B3D-E546017F3899}"/>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How</a:t>
              </a:r>
              <a:endParaRPr lang="ja-JP" altLang="en-US" sz="1400" dirty="0">
                <a:solidFill>
                  <a:schemeClr val="bg1"/>
                </a:solidFill>
              </a:endParaRPr>
            </a:p>
          </p:txBody>
        </p:sp>
      </p:grpSp>
      <p:grpSp>
        <p:nvGrpSpPr>
          <p:cNvPr id="18" name="グループ化 17">
            <a:extLst>
              <a:ext uri="{FF2B5EF4-FFF2-40B4-BE49-F238E27FC236}">
                <a16:creationId xmlns:a16="http://schemas.microsoft.com/office/drawing/2014/main" id="{A4268C01-5D95-4896-B892-7A7C1325FED8}"/>
              </a:ext>
            </a:extLst>
          </p:cNvPr>
          <p:cNvGrpSpPr/>
          <p:nvPr/>
        </p:nvGrpSpPr>
        <p:grpSpPr>
          <a:xfrm>
            <a:off x="194847" y="4302994"/>
            <a:ext cx="689992" cy="332339"/>
            <a:chOff x="-1270962" y="849135"/>
            <a:chExt cx="689992" cy="332339"/>
          </a:xfrm>
        </p:grpSpPr>
        <p:sp>
          <p:nvSpPr>
            <p:cNvPr id="19" name="正方形/長方形 18">
              <a:extLst>
                <a:ext uri="{FF2B5EF4-FFF2-40B4-BE49-F238E27FC236}">
                  <a16:creationId xmlns:a16="http://schemas.microsoft.com/office/drawing/2014/main" id="{8E176ED4-F59B-4590-9C52-0DE99CCA6657}"/>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8A5D25B9-6408-4957-8A4E-795E6B898995}"/>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Design</a:t>
              </a:r>
              <a:endParaRPr lang="ja-JP" altLang="en-US" sz="1400" dirty="0">
                <a:solidFill>
                  <a:schemeClr val="bg1"/>
                </a:solidFill>
              </a:endParaRPr>
            </a:p>
          </p:txBody>
        </p:sp>
      </p:grpSp>
      <p:grpSp>
        <p:nvGrpSpPr>
          <p:cNvPr id="21" name="グループ化 20">
            <a:extLst>
              <a:ext uri="{FF2B5EF4-FFF2-40B4-BE49-F238E27FC236}">
                <a16:creationId xmlns:a16="http://schemas.microsoft.com/office/drawing/2014/main" id="{705175A1-5013-481B-B72D-6C780AC200DC}"/>
              </a:ext>
            </a:extLst>
          </p:cNvPr>
          <p:cNvGrpSpPr/>
          <p:nvPr/>
        </p:nvGrpSpPr>
        <p:grpSpPr>
          <a:xfrm>
            <a:off x="248989" y="446099"/>
            <a:ext cx="689992" cy="332339"/>
            <a:chOff x="-1270962" y="849135"/>
            <a:chExt cx="689992" cy="332339"/>
          </a:xfrm>
        </p:grpSpPr>
        <p:sp>
          <p:nvSpPr>
            <p:cNvPr id="22" name="正方形/長方形 21">
              <a:extLst>
                <a:ext uri="{FF2B5EF4-FFF2-40B4-BE49-F238E27FC236}">
                  <a16:creationId xmlns:a16="http://schemas.microsoft.com/office/drawing/2014/main" id="{75F747D9-26C3-4D0E-89E9-E75153313F9B}"/>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11D4D40-0C00-4F31-BBD0-F3C5A876DC5C}"/>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What</a:t>
              </a:r>
              <a:endParaRPr lang="ja-JP" altLang="en-US" sz="1400" dirty="0">
                <a:solidFill>
                  <a:schemeClr val="bg1"/>
                </a:solidFill>
              </a:endParaRPr>
            </a:p>
          </p:txBody>
        </p:sp>
      </p:grpSp>
    </p:spTree>
    <p:extLst>
      <p:ext uri="{BB962C8B-B14F-4D97-AF65-F5344CB8AC3E}">
        <p14:creationId xmlns:p14="http://schemas.microsoft.com/office/powerpoint/2010/main" val="11068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416560" y="1286956"/>
            <a:ext cx="8098790" cy="1177860"/>
          </a:xfrm>
          <a:ln>
            <a:noFill/>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2000" dirty="0">
                <a:solidFill>
                  <a:schemeClr val="tx1">
                    <a:lumMod val="75000"/>
                    <a:lumOff val="25000"/>
                  </a:schemeClr>
                </a:solidFill>
              </a:rPr>
              <a:t>人生１００年時代の働き方と仕事を創出する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416559" y="846398"/>
            <a:ext cx="5384733" cy="440558"/>
          </a:xfrm>
        </p:spPr>
        <p:txBody>
          <a:bodyPr>
            <a:normAutofit/>
          </a:bodyPr>
          <a:lstStyle/>
          <a:p>
            <a:r>
              <a:rPr lang="ja-JP" altLang="en-US" sz="1600" b="1" dirty="0">
                <a:solidFill>
                  <a:schemeClr val="tx1">
                    <a:lumMod val="75000"/>
                    <a:lumOff val="25000"/>
                  </a:schemeClr>
                </a:solidFill>
              </a:rPr>
              <a:t>ワークショップの問い</a:t>
            </a:r>
          </a:p>
        </p:txBody>
      </p:sp>
      <p:sp>
        <p:nvSpPr>
          <p:cNvPr id="5" name="コンテンツ プレースホルダー 1">
            <a:extLst>
              <a:ext uri="{FF2B5EF4-FFF2-40B4-BE49-F238E27FC236}">
                <a16:creationId xmlns:a16="http://schemas.microsoft.com/office/drawing/2014/main" id="{5CAA0651-F807-4272-BA65-0CACC5320613}"/>
              </a:ext>
            </a:extLst>
          </p:cNvPr>
          <p:cNvSpPr txBox="1">
            <a:spLocks/>
          </p:cNvSpPr>
          <p:nvPr/>
        </p:nvSpPr>
        <p:spPr>
          <a:xfrm>
            <a:off x="4589898" y="3237268"/>
            <a:ext cx="1005504"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b="1" dirty="0">
                <a:solidFill>
                  <a:schemeClr val="tx1">
                    <a:lumMod val="75000"/>
                    <a:lumOff val="25000"/>
                  </a:schemeClr>
                </a:solidFill>
              </a:rPr>
              <a:t>VISION</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p:txBody>
      </p:sp>
      <p:sp>
        <p:nvSpPr>
          <p:cNvPr id="6" name="コンテンツ プレースホルダー 1">
            <a:extLst>
              <a:ext uri="{FF2B5EF4-FFF2-40B4-BE49-F238E27FC236}">
                <a16:creationId xmlns:a16="http://schemas.microsoft.com/office/drawing/2014/main" id="{A0C00C37-9CE5-4361-ACD7-B0C925DE9828}"/>
              </a:ext>
            </a:extLst>
          </p:cNvPr>
          <p:cNvSpPr txBox="1">
            <a:spLocks/>
          </p:cNvSpPr>
          <p:nvPr/>
        </p:nvSpPr>
        <p:spPr>
          <a:xfrm>
            <a:off x="3314816" y="4016180"/>
            <a:ext cx="1196628"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成果目標：</a:t>
            </a:r>
            <a:endParaRPr lang="en-US" altLang="ja-JP" sz="1400" b="1" dirty="0">
              <a:solidFill>
                <a:schemeClr val="tx1">
                  <a:lumMod val="75000"/>
                  <a:lumOff val="25000"/>
                </a:schemeClr>
              </a:solidFill>
            </a:endParaRPr>
          </a:p>
        </p:txBody>
      </p:sp>
      <p:sp>
        <p:nvSpPr>
          <p:cNvPr id="7" name="コンテンツ プレースホルダー 1">
            <a:extLst>
              <a:ext uri="{FF2B5EF4-FFF2-40B4-BE49-F238E27FC236}">
                <a16:creationId xmlns:a16="http://schemas.microsoft.com/office/drawing/2014/main" id="{0A94258E-6C27-4DDC-B9A5-F96C11471981}"/>
              </a:ext>
            </a:extLst>
          </p:cNvPr>
          <p:cNvSpPr txBox="1">
            <a:spLocks/>
          </p:cNvSpPr>
          <p:nvPr/>
        </p:nvSpPr>
        <p:spPr>
          <a:xfrm>
            <a:off x="2006795" y="4819316"/>
            <a:ext cx="1680069"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プロセス目標：</a:t>
            </a:r>
            <a:endParaRPr lang="en-US" altLang="ja-JP" sz="1400" b="1" dirty="0">
              <a:solidFill>
                <a:schemeClr val="tx1">
                  <a:lumMod val="75000"/>
                  <a:lumOff val="25000"/>
                </a:schemeClr>
              </a:solidFill>
            </a:endParaRPr>
          </a:p>
        </p:txBody>
      </p:sp>
      <p:sp>
        <p:nvSpPr>
          <p:cNvPr id="8" name="コンテンツ プレースホルダー 1">
            <a:extLst>
              <a:ext uri="{FF2B5EF4-FFF2-40B4-BE49-F238E27FC236}">
                <a16:creationId xmlns:a16="http://schemas.microsoft.com/office/drawing/2014/main" id="{C74EAE94-DA02-4708-A3BB-FECB35694042}"/>
              </a:ext>
            </a:extLst>
          </p:cNvPr>
          <p:cNvSpPr txBox="1">
            <a:spLocks/>
          </p:cNvSpPr>
          <p:nvPr/>
        </p:nvSpPr>
        <p:spPr>
          <a:xfrm>
            <a:off x="1118756" y="5539663"/>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現状</a:t>
            </a:r>
            <a:endParaRPr lang="en-US" altLang="ja-JP" sz="1400" b="1" dirty="0">
              <a:solidFill>
                <a:schemeClr val="tx1">
                  <a:lumMod val="75000"/>
                  <a:lumOff val="25000"/>
                </a:schemeClr>
              </a:solidFill>
            </a:endParaRPr>
          </a:p>
        </p:txBody>
      </p:sp>
      <p:sp>
        <p:nvSpPr>
          <p:cNvPr id="9" name="コンテンツ プレースホルダー 1">
            <a:extLst>
              <a:ext uri="{FF2B5EF4-FFF2-40B4-BE49-F238E27FC236}">
                <a16:creationId xmlns:a16="http://schemas.microsoft.com/office/drawing/2014/main" id="{5316ED1A-EFF1-4661-BFC8-845718D5D0FA}"/>
              </a:ext>
            </a:extLst>
          </p:cNvPr>
          <p:cNvSpPr txBox="1">
            <a:spLocks/>
          </p:cNvSpPr>
          <p:nvPr/>
        </p:nvSpPr>
        <p:spPr>
          <a:xfrm>
            <a:off x="5479702" y="3237268"/>
            <a:ext cx="235022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未来を見据えて新たな価値を生み出す思考を養う</a:t>
            </a:r>
            <a:endParaRPr lang="en-US" altLang="ja-JP" sz="1400" b="1" dirty="0">
              <a:solidFill>
                <a:schemeClr val="tx1">
                  <a:lumMod val="75000"/>
                  <a:lumOff val="25000"/>
                </a:schemeClr>
              </a:solidFill>
            </a:endParaRPr>
          </a:p>
        </p:txBody>
      </p:sp>
      <p:sp>
        <p:nvSpPr>
          <p:cNvPr id="10" name="コンテンツ プレースホルダー 1">
            <a:extLst>
              <a:ext uri="{FF2B5EF4-FFF2-40B4-BE49-F238E27FC236}">
                <a16:creationId xmlns:a16="http://schemas.microsoft.com/office/drawing/2014/main" id="{DE4A6D40-FF9D-4F84-9238-3EF69F0F3853}"/>
              </a:ext>
            </a:extLst>
          </p:cNvPr>
          <p:cNvSpPr txBox="1">
            <a:spLocks/>
          </p:cNvSpPr>
          <p:nvPr/>
        </p:nvSpPr>
        <p:spPr>
          <a:xfrm>
            <a:off x="4299861" y="4016180"/>
            <a:ext cx="2851835"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人生</a:t>
            </a:r>
            <a:r>
              <a:rPr lang="en-US" altLang="ja-JP" sz="1400" b="1" dirty="0">
                <a:solidFill>
                  <a:schemeClr val="tx1">
                    <a:lumMod val="75000"/>
                    <a:lumOff val="25000"/>
                  </a:schemeClr>
                </a:solidFill>
              </a:rPr>
              <a:t>100</a:t>
            </a:r>
            <a:r>
              <a:rPr lang="ja-JP" altLang="en-US" sz="1400" b="1" dirty="0">
                <a:solidFill>
                  <a:schemeClr val="tx1">
                    <a:lumMod val="75000"/>
                    <a:lumOff val="25000"/>
                  </a:schemeClr>
                </a:solidFill>
              </a:rPr>
              <a:t>年時代の都市・インフラを考える視点を与えるブックレットの作成</a:t>
            </a:r>
            <a:endParaRPr lang="en-US" altLang="ja-JP" sz="1400" b="1" dirty="0">
              <a:solidFill>
                <a:schemeClr val="tx1">
                  <a:lumMod val="75000"/>
                  <a:lumOff val="25000"/>
                </a:schemeClr>
              </a:solidFill>
            </a:endParaRPr>
          </a:p>
        </p:txBody>
      </p:sp>
      <p:sp>
        <p:nvSpPr>
          <p:cNvPr id="11" name="コンテンツ プレースホルダー 1">
            <a:extLst>
              <a:ext uri="{FF2B5EF4-FFF2-40B4-BE49-F238E27FC236}">
                <a16:creationId xmlns:a16="http://schemas.microsoft.com/office/drawing/2014/main" id="{AF7B8E13-3205-4CB4-9B21-D20266B2CFB4}"/>
              </a:ext>
            </a:extLst>
          </p:cNvPr>
          <p:cNvSpPr txBox="1">
            <a:spLocks/>
          </p:cNvSpPr>
          <p:nvPr/>
        </p:nvSpPr>
        <p:spPr>
          <a:xfrm>
            <a:off x="3324904" y="4819316"/>
            <a:ext cx="315461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ライフシーン毎に東工大教員と企業代表者が創造的な対話を繰り返す</a:t>
            </a:r>
            <a:endParaRPr lang="en-US" altLang="ja-JP" sz="1400" b="1" dirty="0">
              <a:solidFill>
                <a:schemeClr val="tx1">
                  <a:lumMod val="75000"/>
                  <a:lumOff val="25000"/>
                </a:schemeClr>
              </a:solidFill>
            </a:endParaRPr>
          </a:p>
        </p:txBody>
      </p:sp>
      <p:grpSp>
        <p:nvGrpSpPr>
          <p:cNvPr id="18" name="グループ化 17">
            <a:extLst>
              <a:ext uri="{FF2B5EF4-FFF2-40B4-BE49-F238E27FC236}">
                <a16:creationId xmlns:a16="http://schemas.microsoft.com/office/drawing/2014/main" id="{45CBF661-9385-48FC-B392-9ED4A3D4BE4F}"/>
              </a:ext>
            </a:extLst>
          </p:cNvPr>
          <p:cNvGrpSpPr/>
          <p:nvPr/>
        </p:nvGrpSpPr>
        <p:grpSpPr>
          <a:xfrm>
            <a:off x="1416243" y="5123425"/>
            <a:ext cx="1084218" cy="378862"/>
            <a:chOff x="-695528" y="4086134"/>
            <a:chExt cx="1084218" cy="378862"/>
          </a:xfrm>
        </p:grpSpPr>
        <p:cxnSp>
          <p:nvCxnSpPr>
            <p:cNvPr id="13" name="直線コネクタ 12">
              <a:extLst>
                <a:ext uri="{FF2B5EF4-FFF2-40B4-BE49-F238E27FC236}">
                  <a16:creationId xmlns:a16="http://schemas.microsoft.com/office/drawing/2014/main" id="{56B85649-1953-43C6-839C-042C2DE2E2D9}"/>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F095A1B-051D-4132-AEFF-97019B002BDE}"/>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D5C1CB8-6E1F-46D5-8548-4A345CCD511E}"/>
                </a:ext>
              </a:extLst>
            </p:cNvPr>
            <p:cNvCxnSpPr>
              <a:cxnSpLocks/>
            </p:cNvCxnSpPr>
            <p:nvPr/>
          </p:nvCxnSpPr>
          <p:spPr>
            <a:xfrm flipV="1">
              <a:off x="261392" y="4086134"/>
              <a:ext cx="127298" cy="18943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 name="グループ化 15">
            <a:extLst>
              <a:ext uri="{FF2B5EF4-FFF2-40B4-BE49-F238E27FC236}">
                <a16:creationId xmlns:a16="http://schemas.microsoft.com/office/drawing/2014/main" id="{E9EB1A82-7642-48A3-9FB9-59DC83BCA4C1}"/>
              </a:ext>
            </a:extLst>
          </p:cNvPr>
          <p:cNvGrpSpPr/>
          <p:nvPr/>
        </p:nvGrpSpPr>
        <p:grpSpPr>
          <a:xfrm>
            <a:off x="2635808" y="4364030"/>
            <a:ext cx="1084218" cy="378862"/>
            <a:chOff x="-695528" y="4086134"/>
            <a:chExt cx="1084218" cy="378862"/>
          </a:xfrm>
        </p:grpSpPr>
        <p:cxnSp>
          <p:nvCxnSpPr>
            <p:cNvPr id="19" name="直線コネクタ 18">
              <a:extLst>
                <a:ext uri="{FF2B5EF4-FFF2-40B4-BE49-F238E27FC236}">
                  <a16:creationId xmlns:a16="http://schemas.microsoft.com/office/drawing/2014/main" id="{E0732B91-A882-4229-A0EC-113DE6FCF6DF}"/>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072FF5-CADC-44AD-99C9-BA00F993FBBA}"/>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4D918A3-F36B-4941-BF97-D61605873024}"/>
                </a:ext>
              </a:extLst>
            </p:cNvPr>
            <p:cNvCxnSpPr>
              <a:cxnSpLocks/>
            </p:cNvCxnSpPr>
            <p:nvPr/>
          </p:nvCxnSpPr>
          <p:spPr>
            <a:xfrm flipV="1">
              <a:off x="261392" y="4086134"/>
              <a:ext cx="127298" cy="189431"/>
            </a:xfrm>
            <a:prstGeom prst="line">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E18213A0-839E-4807-A1DC-B484AB1DDACD}"/>
              </a:ext>
            </a:extLst>
          </p:cNvPr>
          <p:cNvGrpSpPr/>
          <p:nvPr/>
        </p:nvGrpSpPr>
        <p:grpSpPr>
          <a:xfrm>
            <a:off x="3870191" y="3570687"/>
            <a:ext cx="1084218" cy="378862"/>
            <a:chOff x="-695528" y="4086134"/>
            <a:chExt cx="1084218" cy="378862"/>
          </a:xfrm>
        </p:grpSpPr>
        <p:cxnSp>
          <p:nvCxnSpPr>
            <p:cNvPr id="23" name="直線コネクタ 22">
              <a:extLst>
                <a:ext uri="{FF2B5EF4-FFF2-40B4-BE49-F238E27FC236}">
                  <a16:creationId xmlns:a16="http://schemas.microsoft.com/office/drawing/2014/main" id="{2C660A0C-EA34-4C41-861D-12B5EE9FCAF2}"/>
                </a:ext>
              </a:extLst>
            </p:cNvPr>
            <p:cNvCxnSpPr>
              <a:cxnSpLocks/>
            </p:cNvCxnSpPr>
            <p:nvPr/>
          </p:nvCxnSpPr>
          <p:spPr>
            <a:xfrm flipV="1">
              <a:off x="-695528" y="4275565"/>
              <a:ext cx="127298" cy="18943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A883A0B-044C-46AB-B438-97D6053BD6AE}"/>
                </a:ext>
              </a:extLst>
            </p:cNvPr>
            <p:cNvCxnSpPr/>
            <p:nvPr/>
          </p:nvCxnSpPr>
          <p:spPr>
            <a:xfrm>
              <a:off x="-568230" y="4275565"/>
              <a:ext cx="829622"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491C8A25-99A4-49BC-AB1B-CA0169B55A40}"/>
                </a:ext>
              </a:extLst>
            </p:cNvPr>
            <p:cNvCxnSpPr>
              <a:cxnSpLocks/>
            </p:cNvCxnSpPr>
            <p:nvPr/>
          </p:nvCxnSpPr>
          <p:spPr>
            <a:xfrm flipV="1">
              <a:off x="261392" y="4086134"/>
              <a:ext cx="127298" cy="189431"/>
            </a:xfrm>
            <a:prstGeom prst="line">
              <a:avLst/>
            </a:prstGeom>
            <a:ln w="12700">
              <a:prstDash val="sys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0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20</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a:t>
            </a:r>
            <a:r>
              <a:rPr lang="ja-JP" altLang="en-US" dirty="0">
                <a:solidFill>
                  <a:schemeClr val="tx1">
                    <a:lumMod val="75000"/>
                    <a:lumOff val="25000"/>
                  </a:schemeClr>
                </a:solidFill>
              </a:rPr>
              <a:t>付録</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未来の働き方と仕事のアイデア</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769441"/>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人生１００年時代のアイデアのイメージとしてご参考にしてください。</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200" dirty="0">
                <a:solidFill>
                  <a:schemeClr val="tx1">
                    <a:lumMod val="75000"/>
                    <a:lumOff val="25000"/>
                  </a:schemeClr>
                </a:solidFill>
              </a:rPr>
              <a:t>参考：</a:t>
            </a:r>
            <a:r>
              <a:rPr kumimoji="1" lang="en-US" altLang="ja-JP" sz="1200" dirty="0">
                <a:solidFill>
                  <a:schemeClr val="tx1">
                    <a:lumMod val="75000"/>
                    <a:lumOff val="25000"/>
                  </a:schemeClr>
                </a:solidFill>
              </a:rPr>
              <a:t>SPECULATIONS</a:t>
            </a:r>
            <a:r>
              <a:rPr kumimoji="1" lang="ja-JP" altLang="en-US" sz="1200" dirty="0">
                <a:solidFill>
                  <a:schemeClr val="tx1">
                    <a:lumMod val="75000"/>
                    <a:lumOff val="25000"/>
                  </a:schemeClr>
                </a:solidFill>
              </a:rPr>
              <a:t>　人間中心主義のデザインをこえて</a:t>
            </a:r>
            <a:r>
              <a:rPr kumimoji="1" lang="en-US" altLang="ja-JP" sz="1200" dirty="0">
                <a:solidFill>
                  <a:schemeClr val="tx1">
                    <a:lumMod val="75000"/>
                    <a:lumOff val="25000"/>
                  </a:schemeClr>
                </a:solidFill>
              </a:rPr>
              <a:t>(2019), </a:t>
            </a:r>
            <a:r>
              <a:rPr kumimoji="1" lang="ja-JP" altLang="en-US" sz="1200" dirty="0">
                <a:solidFill>
                  <a:schemeClr val="tx1">
                    <a:lumMod val="75000"/>
                    <a:lumOff val="25000"/>
                  </a:schemeClr>
                </a:solidFill>
              </a:rPr>
              <a:t>ビー・エヌ・エヌ新社</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10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21</a:t>
            </a:fld>
            <a:endParaRPr kumimoji="1" lang="ja-JP" altLang="en-US"/>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8A290C6A-2B72-4594-B6F1-FC0226014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408" y="0"/>
            <a:ext cx="4782024" cy="6858000"/>
          </a:xfrm>
          <a:prstGeom prst="rect">
            <a:avLst/>
          </a:prstGeom>
        </p:spPr>
      </p:pic>
      <p:pic>
        <p:nvPicPr>
          <p:cNvPr id="5" name="図 4" descr="Web サイト&#10;&#10;低い精度で自動的に生成された説明">
            <a:extLst>
              <a:ext uri="{FF2B5EF4-FFF2-40B4-BE49-F238E27FC236}">
                <a16:creationId xmlns:a16="http://schemas.microsoft.com/office/drawing/2014/main" id="{6DB984CE-E055-44EC-9B89-951B88E89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73150" cy="6858000"/>
          </a:xfrm>
          <a:prstGeom prst="rect">
            <a:avLst/>
          </a:prstGeom>
        </p:spPr>
      </p:pic>
    </p:spTree>
    <p:extLst>
      <p:ext uri="{BB962C8B-B14F-4D97-AF65-F5344CB8AC3E}">
        <p14:creationId xmlns:p14="http://schemas.microsoft.com/office/powerpoint/2010/main" val="14178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22</a:t>
            </a:fld>
            <a:endParaRPr kumimoji="1" lang="ja-JP" altLang="en-US"/>
          </a:p>
        </p:txBody>
      </p:sp>
      <p:pic>
        <p:nvPicPr>
          <p:cNvPr id="6" name="図 5" descr="人, 建物, 男, 荷物 が含まれている画像&#10;&#10;自動的に生成された説明">
            <a:extLst>
              <a:ext uri="{FF2B5EF4-FFF2-40B4-BE49-F238E27FC236}">
                <a16:creationId xmlns:a16="http://schemas.microsoft.com/office/drawing/2014/main" id="{385FAC85-10CE-420E-A6DC-537658A1B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8" y="0"/>
            <a:ext cx="4836482" cy="6858000"/>
          </a:xfrm>
          <a:prstGeom prst="rect">
            <a:avLst/>
          </a:prstGeom>
        </p:spPr>
      </p:pic>
      <p:pic>
        <p:nvPicPr>
          <p:cNvPr id="4" name="図 3" descr="グラフィカル ユーザー インターフェイス, Web サイト&#10;&#10;自動的に生成された説明">
            <a:extLst>
              <a:ext uri="{FF2B5EF4-FFF2-40B4-BE49-F238E27FC236}">
                <a16:creationId xmlns:a16="http://schemas.microsoft.com/office/drawing/2014/main" id="{B6726A19-2C05-41EE-BFC0-126D72C8F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83625" cy="6858000"/>
          </a:xfrm>
          <a:prstGeom prst="rect">
            <a:avLst/>
          </a:prstGeom>
        </p:spPr>
      </p:pic>
    </p:spTree>
    <p:extLst>
      <p:ext uri="{BB962C8B-B14F-4D97-AF65-F5344CB8AC3E}">
        <p14:creationId xmlns:p14="http://schemas.microsoft.com/office/powerpoint/2010/main" val="333214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u="sng" dirty="0">
                <a:solidFill>
                  <a:schemeClr val="tx1">
                    <a:lumMod val="75000"/>
                    <a:lumOff val="25000"/>
                  </a:schemeClr>
                </a:solidFill>
              </a:rPr>
              <a:t>○タイムスケジュールと進行</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ワークショップの全体時間は</a:t>
            </a:r>
            <a:r>
              <a:rPr lang="ja-JP" altLang="en-US" sz="1400" b="0" u="sng" dirty="0">
                <a:solidFill>
                  <a:schemeClr val="tx1">
                    <a:lumMod val="75000"/>
                    <a:lumOff val="25000"/>
                  </a:schemeClr>
                </a:solidFill>
              </a:rPr>
              <a:t>３時間</a:t>
            </a:r>
            <a:r>
              <a:rPr lang="en-US" altLang="ja-JP" sz="1400" b="0" u="sng">
                <a:solidFill>
                  <a:schemeClr val="tx1">
                    <a:lumMod val="75000"/>
                    <a:lumOff val="25000"/>
                  </a:schemeClr>
                </a:solidFill>
              </a:rPr>
              <a:t>(15:00-18:00</a:t>
            </a:r>
            <a:r>
              <a:rPr lang="en-US" altLang="ja-JP" sz="1400" b="0" u="sng" dirty="0">
                <a:solidFill>
                  <a:schemeClr val="tx1">
                    <a:lumMod val="75000"/>
                    <a:lumOff val="25000"/>
                  </a:schemeClr>
                </a:solidFill>
              </a:rPr>
              <a:t>)</a:t>
            </a:r>
            <a:r>
              <a:rPr lang="ja-JP" altLang="en-US" sz="1400" b="0" dirty="0">
                <a:solidFill>
                  <a:schemeClr val="tx1">
                    <a:lumMod val="75000"/>
                    <a:lumOff val="25000"/>
                  </a:schemeClr>
                </a:solidFill>
              </a:rPr>
              <a:t>です。</a:t>
            </a:r>
            <a:r>
              <a:rPr lang="ja-JP" altLang="en-US" sz="1400" b="0" u="sng" dirty="0">
                <a:solidFill>
                  <a:schemeClr val="tx1">
                    <a:lumMod val="75000"/>
                    <a:lumOff val="25000"/>
                  </a:schemeClr>
                </a:solidFill>
              </a:rPr>
              <a:t>進行や時間配分はグループ座長に一任</a:t>
            </a:r>
            <a:r>
              <a:rPr lang="ja-JP" altLang="en-US" sz="1400" b="0" dirty="0">
                <a:solidFill>
                  <a:schemeClr val="tx1">
                    <a:lumMod val="75000"/>
                    <a:lumOff val="25000"/>
                  </a:schemeClr>
                </a:solidFill>
              </a:rPr>
              <a:t>させていただきます（必要であれば分割ルームを設定いたします）。</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事務局からはチーム内で行っていただきたい</a:t>
            </a:r>
            <a:r>
              <a:rPr lang="ja-JP" altLang="en-US" sz="1400" b="0" u="sng" dirty="0">
                <a:solidFill>
                  <a:schemeClr val="tx1">
                    <a:lumMod val="75000"/>
                    <a:lumOff val="25000"/>
                  </a:schemeClr>
                </a:solidFill>
              </a:rPr>
              <a:t>議題（ワーク）を数点提示</a:t>
            </a:r>
            <a:r>
              <a:rPr lang="ja-JP" altLang="en-US" sz="1400" b="0" dirty="0">
                <a:solidFill>
                  <a:schemeClr val="tx1">
                    <a:lumMod val="75000"/>
                    <a:lumOff val="25000"/>
                  </a:schemeClr>
                </a:solidFill>
              </a:rPr>
              <a:t>させていただきます。この議題を中心に自由に議論を行ってください。</a:t>
            </a:r>
            <a:br>
              <a:rPr lang="ja-JP" altLang="en-US" sz="1400" b="0" dirty="0">
                <a:solidFill>
                  <a:schemeClr val="tx1">
                    <a:lumMod val="75000"/>
                    <a:lumOff val="25000"/>
                  </a:schemeClr>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○本日議論していただきたいこと</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work1</a:t>
            </a:r>
            <a:r>
              <a:rPr lang="ja-JP" altLang="en-US" sz="1400" b="0" dirty="0">
                <a:solidFill>
                  <a:schemeClr val="tx1"/>
                </a:solidFill>
              </a:rPr>
              <a:t>）</a:t>
            </a:r>
            <a:r>
              <a:rPr lang="ja-JP" altLang="en-US" sz="1400" b="0" dirty="0">
                <a:solidFill>
                  <a:schemeClr val="tx1">
                    <a:lumMod val="75000"/>
                    <a:lumOff val="25000"/>
                  </a:schemeClr>
                </a:solidFill>
              </a:rPr>
              <a:t>これからのワークショップの目標の設定</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work2</a:t>
            </a:r>
            <a:r>
              <a:rPr lang="ja-JP" altLang="en-US" sz="1400" b="0" dirty="0">
                <a:solidFill>
                  <a:schemeClr val="tx1"/>
                </a:solidFill>
              </a:rPr>
              <a:t>）各テーマに関する議論</a:t>
            </a:r>
            <a:br>
              <a:rPr lang="ja-JP" altLang="en-US" sz="1400" b="0" dirty="0">
                <a:solidFill>
                  <a:schemeClr val="tx1"/>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○本日の記録とその共有について</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議論いただいた内容はビデオ記録を残すだけでなく、書き起こしを事務局で行います。これらの結果は人生１００年のホームページでアーカイブさせていただきます。</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09603"/>
            <a:ext cx="537464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本日のタイムスケジュールと進行について</a:t>
            </a:r>
            <a:endParaRPr lang="en-US" altLang="ja-JP" sz="2000" dirty="0">
              <a:solidFill>
                <a:schemeClr val="tx1">
                  <a:lumMod val="75000"/>
                  <a:lumOff val="25000"/>
                </a:schemeClr>
              </a:solidFill>
            </a:endParaRPr>
          </a:p>
        </p:txBody>
      </p:sp>
    </p:spTree>
    <p:extLst>
      <p:ext uri="{BB962C8B-B14F-4D97-AF65-F5344CB8AC3E}">
        <p14:creationId xmlns:p14="http://schemas.microsoft.com/office/powerpoint/2010/main" val="2717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C0DCE178-59EF-466D-8861-2BE958173ABF}"/>
              </a:ext>
            </a:extLst>
          </p:cNvPr>
          <p:cNvSpPr/>
          <p:nvPr/>
        </p:nvSpPr>
        <p:spPr>
          <a:xfrm>
            <a:off x="3455930" y="1071883"/>
            <a:ext cx="3544378" cy="3544378"/>
          </a:xfrm>
          <a:prstGeom prst="ellipse">
            <a:avLst/>
          </a:prstGeom>
          <a:solidFill>
            <a:schemeClr val="bg1"/>
          </a:solid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9" y="396241"/>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ワークショップの問い</a:t>
            </a:r>
            <a:endParaRPr lang="en-US" altLang="ja-JP" sz="20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3532816" y="1913579"/>
            <a:ext cx="3449324" cy="147151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lnSpc>
                <a:spcPts val="3200"/>
              </a:lnSpc>
            </a:pPr>
            <a:r>
              <a:rPr lang="ja-JP" altLang="en-US" sz="2000" dirty="0">
                <a:solidFill>
                  <a:schemeClr val="tx1">
                    <a:lumMod val="75000"/>
                    <a:lumOff val="25000"/>
                  </a:schemeClr>
                </a:solidFill>
              </a:rPr>
              <a:t>人生１００年時代の働き方と仕事を創出する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a:t>
            </a:r>
          </a:p>
        </p:txBody>
      </p:sp>
      <p:sp>
        <p:nvSpPr>
          <p:cNvPr id="11" name="タイトル 1">
            <a:extLst>
              <a:ext uri="{FF2B5EF4-FFF2-40B4-BE49-F238E27FC236}">
                <a16:creationId xmlns:a16="http://schemas.microsoft.com/office/drawing/2014/main" id="{9D416D9C-FAA2-4189-8AE2-54957BCADB5D}"/>
              </a:ext>
            </a:extLst>
          </p:cNvPr>
          <p:cNvSpPr txBox="1">
            <a:spLocks/>
          </p:cNvSpPr>
          <p:nvPr/>
        </p:nvSpPr>
        <p:spPr>
          <a:xfrm>
            <a:off x="4653110" y="3438802"/>
            <a:ext cx="924122" cy="157597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8000" dirty="0">
                <a:solidFill>
                  <a:schemeClr val="tx1">
                    <a:lumMod val="75000"/>
                    <a:lumOff val="25000"/>
                  </a:schemeClr>
                </a:solidFill>
              </a:rPr>
              <a:t>？</a:t>
            </a:r>
          </a:p>
        </p:txBody>
      </p:sp>
      <p:sp>
        <p:nvSpPr>
          <p:cNvPr id="12" name="コンテンツ プレースホルダー 1">
            <a:extLst>
              <a:ext uri="{FF2B5EF4-FFF2-40B4-BE49-F238E27FC236}">
                <a16:creationId xmlns:a16="http://schemas.microsoft.com/office/drawing/2014/main" id="{789A34CA-6220-4DC8-988A-19FFB80E7C14}"/>
              </a:ext>
            </a:extLst>
          </p:cNvPr>
          <p:cNvSpPr txBox="1">
            <a:spLocks/>
          </p:cNvSpPr>
          <p:nvPr/>
        </p:nvSpPr>
        <p:spPr>
          <a:xfrm>
            <a:off x="1233813" y="5835725"/>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chemeClr val="tx1">
                    <a:lumMod val="75000"/>
                    <a:lumOff val="25000"/>
                  </a:schemeClr>
                </a:solidFill>
              </a:rPr>
              <a:t>現状</a:t>
            </a:r>
            <a:endParaRPr lang="en-US" altLang="ja-JP" sz="2000" b="1"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79B26D89-C172-4AA4-ABB4-27B5C2652E81}"/>
              </a:ext>
            </a:extLst>
          </p:cNvPr>
          <p:cNvSpPr txBox="1">
            <a:spLocks/>
          </p:cNvSpPr>
          <p:nvPr/>
        </p:nvSpPr>
        <p:spPr>
          <a:xfrm>
            <a:off x="3654938" y="5252022"/>
            <a:ext cx="3449324" cy="147151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2000" dirty="0">
                <a:solidFill>
                  <a:schemeClr val="tx1">
                    <a:lumMod val="75000"/>
                    <a:lumOff val="25000"/>
                  </a:schemeClr>
                </a:solidFill>
              </a:rPr>
              <a:t>良いアイデアの基準を</a:t>
            </a:r>
            <a:endParaRPr lang="en-US" altLang="ja-JP" sz="2000" dirty="0">
              <a:solidFill>
                <a:schemeClr val="tx1">
                  <a:lumMod val="75000"/>
                  <a:lumOff val="25000"/>
                </a:schemeClr>
              </a:solidFill>
            </a:endParaRPr>
          </a:p>
          <a:p>
            <a:pPr algn="ctr">
              <a:lnSpc>
                <a:spcPts val="3200"/>
              </a:lnSpc>
            </a:pPr>
            <a:r>
              <a:rPr lang="ja-JP" altLang="en-US" sz="2000" dirty="0">
                <a:solidFill>
                  <a:schemeClr val="tx1">
                    <a:lumMod val="75000"/>
                    <a:lumOff val="25000"/>
                  </a:schemeClr>
                </a:solidFill>
              </a:rPr>
              <a:t>考える必要がある</a:t>
            </a:r>
          </a:p>
        </p:txBody>
      </p:sp>
      <p:cxnSp>
        <p:nvCxnSpPr>
          <p:cNvPr id="14" name="直線矢印コネクタ 13">
            <a:extLst>
              <a:ext uri="{FF2B5EF4-FFF2-40B4-BE49-F238E27FC236}">
                <a16:creationId xmlns:a16="http://schemas.microsoft.com/office/drawing/2014/main" id="{33FC4BC5-BBAB-4F49-9649-801E5F2E9086}"/>
              </a:ext>
            </a:extLst>
          </p:cNvPr>
          <p:cNvCxnSpPr/>
          <p:nvPr/>
        </p:nvCxnSpPr>
        <p:spPr>
          <a:xfrm flipV="1">
            <a:off x="1828800" y="4105717"/>
            <a:ext cx="1703818" cy="1532074"/>
          </a:xfrm>
          <a:prstGeom prst="straightConnector1">
            <a:avLst/>
          </a:prstGeom>
          <a:ln w="22225">
            <a:solidFill>
              <a:schemeClr val="tx1">
                <a:lumMod val="50000"/>
                <a:lumOff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6BD60F26-924A-4A39-9761-7934F5F38CFE}"/>
              </a:ext>
            </a:extLst>
          </p:cNvPr>
          <p:cNvCxnSpPr/>
          <p:nvPr/>
        </p:nvCxnSpPr>
        <p:spPr>
          <a:xfrm>
            <a:off x="5257478" y="4771836"/>
            <a:ext cx="0" cy="775120"/>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人生１００年時代の働き方と仕事を創出する都市・インフラとは？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人生１００年時代の働き方と仕事とは？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302982" y="1971861"/>
            <a:ext cx="3392429"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Tree>
    <p:extLst>
      <p:ext uri="{BB962C8B-B14F-4D97-AF65-F5344CB8AC3E}">
        <p14:creationId xmlns:p14="http://schemas.microsoft.com/office/powerpoint/2010/main" val="41338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DE8D18-D4AE-4E3A-8749-7F6EB7A61AF6}"/>
              </a:ext>
            </a:extLst>
          </p:cNvPr>
          <p:cNvSpPr/>
          <p:nvPr/>
        </p:nvSpPr>
        <p:spPr>
          <a:xfrm>
            <a:off x="442064" y="1801149"/>
            <a:ext cx="8169044" cy="12145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519104" y="1764816"/>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人生</a:t>
            </a:r>
            <a:r>
              <a:rPr lang="en-US" altLang="ja-JP" sz="2000" dirty="0">
                <a:solidFill>
                  <a:schemeClr val="tx1">
                    <a:lumMod val="75000"/>
                    <a:lumOff val="25000"/>
                  </a:schemeClr>
                </a:solidFill>
              </a:rPr>
              <a:t>100</a:t>
            </a:r>
            <a:r>
              <a:rPr lang="ja-JP" altLang="en-US" sz="2000" dirty="0">
                <a:solidFill>
                  <a:schemeClr val="tx1">
                    <a:lumMod val="75000"/>
                    <a:lumOff val="25000"/>
                  </a:schemeClr>
                </a:solidFill>
              </a:rPr>
              <a:t>年時代とは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9040EBF7-5FEE-4251-8296-C932AD3C4EA2}"/>
              </a:ext>
            </a:extLst>
          </p:cNvPr>
          <p:cNvSpPr txBox="1">
            <a:spLocks/>
          </p:cNvSpPr>
          <p:nvPr/>
        </p:nvSpPr>
        <p:spPr>
          <a:xfrm>
            <a:off x="519104" y="2380534"/>
            <a:ext cx="7955931" cy="54433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＝長寿化が起因した個人・社会の行動、感性、価値観の変化が生じる時代</a:t>
            </a:r>
          </a:p>
        </p:txBody>
      </p:sp>
      <p:sp>
        <p:nvSpPr>
          <p:cNvPr id="7" name="タイトル 1">
            <a:extLst>
              <a:ext uri="{FF2B5EF4-FFF2-40B4-BE49-F238E27FC236}">
                <a16:creationId xmlns:a16="http://schemas.microsoft.com/office/drawing/2014/main" id="{4A165281-79AE-4B32-8E8E-427C554D5A33}"/>
              </a:ext>
            </a:extLst>
          </p:cNvPr>
          <p:cNvSpPr txBox="1">
            <a:spLocks/>
          </p:cNvSpPr>
          <p:nvPr/>
        </p:nvSpPr>
        <p:spPr>
          <a:xfrm>
            <a:off x="442064" y="3300953"/>
            <a:ext cx="7955931" cy="21309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400" dirty="0">
                <a:solidFill>
                  <a:schemeClr val="tx1">
                    <a:lumMod val="75000"/>
                    <a:lumOff val="25000"/>
                  </a:schemeClr>
                </a:solidFill>
              </a:rPr>
              <a:t>１）１人の人が複数の人生を並列的に歩むライフスタイルに「変化」することが当たり前になる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２）人生の「変化」「選択」のための資本（経済・社会・知識）の蓄積の重要性が増加する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３）人生設計の指標として「豊かさ」（個人・社会・環境）を希求する人が増加する</a:t>
            </a:r>
          </a:p>
        </p:txBody>
      </p:sp>
    </p:spTree>
    <p:extLst>
      <p:ext uri="{BB962C8B-B14F-4D97-AF65-F5344CB8AC3E}">
        <p14:creationId xmlns:p14="http://schemas.microsoft.com/office/powerpoint/2010/main" val="4145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73A3E1-EB22-4924-89F5-EC5D6BE64650}"/>
              </a:ext>
            </a:extLst>
          </p:cNvPr>
          <p:cNvSpPr txBox="1"/>
          <p:nvPr/>
        </p:nvSpPr>
        <p:spPr>
          <a:xfrm>
            <a:off x="140018" y="439704"/>
            <a:ext cx="4448654" cy="348109"/>
          </a:xfrm>
          <a:prstGeom prst="rect">
            <a:avLst/>
          </a:prstGeom>
          <a:noFill/>
        </p:spPr>
        <p:txBody>
          <a:bodyPr wrap="none" rtlCol="0">
            <a:spAutoFit/>
          </a:bodyPr>
          <a:lstStyle/>
          <a:p>
            <a:r>
              <a:rPr kumimoji="1" lang="ja-JP" altLang="en-US" sz="1662" b="1" dirty="0"/>
              <a:t>働き方や仕事が「豊か」とはどういうことか</a:t>
            </a:r>
          </a:p>
        </p:txBody>
      </p:sp>
      <p:sp>
        <p:nvSpPr>
          <p:cNvPr id="5" name="テキスト ボックス 4">
            <a:extLst>
              <a:ext uri="{FF2B5EF4-FFF2-40B4-BE49-F238E27FC236}">
                <a16:creationId xmlns:a16="http://schemas.microsoft.com/office/drawing/2014/main" id="{0D6A7F79-E2E0-46B3-A181-277AB44A07BA}"/>
              </a:ext>
            </a:extLst>
          </p:cNvPr>
          <p:cNvSpPr txBox="1"/>
          <p:nvPr/>
        </p:nvSpPr>
        <p:spPr>
          <a:xfrm>
            <a:off x="3208313" y="2042003"/>
            <a:ext cx="2738250" cy="3841821"/>
          </a:xfrm>
          <a:prstGeom prst="rect">
            <a:avLst/>
          </a:prstGeom>
          <a:noFill/>
        </p:spPr>
        <p:txBody>
          <a:bodyPr wrap="none" rtlCol="0">
            <a:spAutoFit/>
          </a:bodyPr>
          <a:lstStyle/>
          <a:p>
            <a:r>
              <a:rPr kumimoji="1" lang="ja-JP" altLang="en-US" sz="2215" b="1" dirty="0">
                <a:latin typeface="+mn-ea"/>
              </a:rPr>
              <a:t>達成感・自らの成長</a:t>
            </a:r>
            <a:endParaRPr kumimoji="1" lang="en-US" altLang="ja-JP" sz="2215" b="1" dirty="0">
              <a:latin typeface="+mn-ea"/>
            </a:endParaRPr>
          </a:p>
          <a:p>
            <a:endParaRPr kumimoji="1" lang="en-US" altLang="ja-JP" sz="2215" b="1" dirty="0">
              <a:latin typeface="+mn-ea"/>
            </a:endParaRPr>
          </a:p>
          <a:p>
            <a:r>
              <a:rPr kumimoji="1" lang="ja-JP" altLang="en-US" sz="2215" b="1" dirty="0">
                <a:latin typeface="+mn-ea"/>
              </a:rPr>
              <a:t>共感・共有</a:t>
            </a:r>
            <a:endParaRPr kumimoji="1" lang="en-US" altLang="ja-JP" sz="2215" b="1" dirty="0">
              <a:latin typeface="+mn-ea"/>
            </a:endParaRPr>
          </a:p>
          <a:p>
            <a:endParaRPr kumimoji="1" lang="en-US" altLang="ja-JP" sz="2215" b="1" dirty="0">
              <a:latin typeface="+mn-ea"/>
            </a:endParaRPr>
          </a:p>
          <a:p>
            <a:r>
              <a:rPr kumimoji="1" lang="ja-JP" altLang="en-US" sz="2215" b="1" dirty="0">
                <a:latin typeface="+mn-ea"/>
              </a:rPr>
              <a:t>多様性</a:t>
            </a:r>
            <a:endParaRPr kumimoji="1" lang="en-US" altLang="ja-JP" sz="2215" b="1" dirty="0">
              <a:latin typeface="+mn-ea"/>
            </a:endParaRPr>
          </a:p>
          <a:p>
            <a:endParaRPr kumimoji="1" lang="en-US" altLang="ja-JP" sz="2215" b="1" dirty="0">
              <a:latin typeface="+mn-ea"/>
            </a:endParaRPr>
          </a:p>
          <a:p>
            <a:r>
              <a:rPr kumimoji="1" lang="ja-JP" altLang="en-US" sz="2215" b="1" dirty="0">
                <a:latin typeface="+mn-ea"/>
              </a:rPr>
              <a:t>自由な時間と場所</a:t>
            </a:r>
            <a:endParaRPr kumimoji="1" lang="en-US" altLang="ja-JP" sz="2215" b="1" dirty="0">
              <a:latin typeface="+mn-ea"/>
            </a:endParaRPr>
          </a:p>
          <a:p>
            <a:endParaRPr kumimoji="1" lang="en-US" altLang="ja-JP" sz="2215" b="1" dirty="0">
              <a:latin typeface="+mn-ea"/>
            </a:endParaRPr>
          </a:p>
          <a:p>
            <a:r>
              <a:rPr kumimoji="1" lang="ja-JP" altLang="en-US" sz="2215" b="1" dirty="0">
                <a:latin typeface="+mn-ea"/>
              </a:rPr>
              <a:t>新たな出会い</a:t>
            </a:r>
            <a:endParaRPr kumimoji="1" lang="en-US" altLang="ja-JP" sz="2215" b="1" dirty="0">
              <a:latin typeface="+mn-ea"/>
            </a:endParaRPr>
          </a:p>
          <a:p>
            <a:endParaRPr kumimoji="1" lang="en-US" altLang="ja-JP" sz="2215" b="1" dirty="0">
              <a:latin typeface="+mn-ea"/>
            </a:endParaRPr>
          </a:p>
          <a:p>
            <a:endParaRPr kumimoji="1" lang="ja-JP" altLang="en-US" sz="2215" b="1" dirty="0">
              <a:latin typeface="+mn-ea"/>
            </a:endParaRPr>
          </a:p>
        </p:txBody>
      </p:sp>
      <p:cxnSp>
        <p:nvCxnSpPr>
          <p:cNvPr id="6" name="直線コネクタ 5">
            <a:extLst>
              <a:ext uri="{FF2B5EF4-FFF2-40B4-BE49-F238E27FC236}">
                <a16:creationId xmlns:a16="http://schemas.microsoft.com/office/drawing/2014/main" id="{6CD2E0CE-2289-41B4-A488-11B62679AF06}"/>
              </a:ext>
            </a:extLst>
          </p:cNvPr>
          <p:cNvCxnSpPr>
            <a:cxnSpLocks/>
          </p:cNvCxnSpPr>
          <p:nvPr/>
        </p:nvCxnSpPr>
        <p:spPr>
          <a:xfrm>
            <a:off x="0" y="780625"/>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00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FD2F29E-B66C-44ED-886A-F9E284F5CD5B}"/>
              </a:ext>
            </a:extLst>
          </p:cNvPr>
          <p:cNvGraphicFramePr>
            <a:graphicFrameLocks noGrp="1"/>
          </p:cNvGraphicFramePr>
          <p:nvPr/>
        </p:nvGraphicFramePr>
        <p:xfrm>
          <a:off x="317527" y="1121547"/>
          <a:ext cx="8545119" cy="5201379"/>
        </p:xfrm>
        <a:graphic>
          <a:graphicData uri="http://schemas.openxmlformats.org/drawingml/2006/table">
            <a:tbl>
              <a:tblPr firstRow="1" firstCol="1" bandRow="1">
                <a:tableStyleId>{5C22544A-7EE6-4342-B048-85BDC9FD1C3A}</a:tableStyleId>
              </a:tblPr>
              <a:tblGrid>
                <a:gridCol w="3172074">
                  <a:extLst>
                    <a:ext uri="{9D8B030D-6E8A-4147-A177-3AD203B41FA5}">
                      <a16:colId xmlns:a16="http://schemas.microsoft.com/office/drawing/2014/main" val="1446214823"/>
                    </a:ext>
                  </a:extLst>
                </a:gridCol>
                <a:gridCol w="3297096">
                  <a:extLst>
                    <a:ext uri="{9D8B030D-6E8A-4147-A177-3AD203B41FA5}">
                      <a16:colId xmlns:a16="http://schemas.microsoft.com/office/drawing/2014/main" val="3821564641"/>
                    </a:ext>
                  </a:extLst>
                </a:gridCol>
                <a:gridCol w="2075949">
                  <a:extLst>
                    <a:ext uri="{9D8B030D-6E8A-4147-A177-3AD203B41FA5}">
                      <a16:colId xmlns:a16="http://schemas.microsoft.com/office/drawing/2014/main" val="2554037587"/>
                    </a:ext>
                  </a:extLst>
                </a:gridCol>
              </a:tblGrid>
              <a:tr h="247685">
                <a:tc>
                  <a:txBody>
                    <a:bodyPr/>
                    <a:lstStyle/>
                    <a:p>
                      <a:pPr algn="just"/>
                      <a:r>
                        <a:rPr lang="ja-JP" sz="1100" kern="100" dirty="0">
                          <a:effectLst/>
                          <a:latin typeface="+mn-ea"/>
                          <a:ea typeface="+mn-ea"/>
                        </a:rPr>
                        <a:t>豊かさの要素・要件</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背景・要因</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阻害するコト・モノ</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2343386536"/>
                  </a:ext>
                </a:extLst>
              </a:tr>
              <a:tr h="1238423">
                <a:tc>
                  <a:txBody>
                    <a:bodyPr/>
                    <a:lstStyle/>
                    <a:p>
                      <a:pPr algn="just"/>
                      <a:r>
                        <a:rPr lang="ja-JP" sz="1100" kern="100" dirty="0">
                          <a:effectLst/>
                          <a:latin typeface="+mn-ea"/>
                          <a:ea typeface="+mn-ea"/>
                        </a:rPr>
                        <a:t>コンテンツ・コンテクスト・ストーリー</a:t>
                      </a:r>
                    </a:p>
                    <a:p>
                      <a:pPr algn="just"/>
                      <a:r>
                        <a:rPr lang="ja-JP" sz="1100" kern="100" dirty="0">
                          <a:effectLst/>
                          <a:latin typeface="+mn-ea"/>
                          <a:ea typeface="+mn-ea"/>
                        </a:rPr>
                        <a:t>（こころで感じる豊かさ）</a:t>
                      </a:r>
                    </a:p>
                    <a:p>
                      <a:pPr algn="just"/>
                      <a:r>
                        <a:rPr lang="ja-JP" sz="1100" kern="100" dirty="0">
                          <a:effectLst/>
                          <a:latin typeface="+mn-ea"/>
                          <a:ea typeface="+mn-ea"/>
                        </a:rPr>
                        <a:t>五感で感じるもの　空間・設え・素材</a:t>
                      </a:r>
                    </a:p>
                    <a:p>
                      <a:pPr algn="just"/>
                      <a:r>
                        <a:rPr lang="ja-JP" sz="1100" kern="100" dirty="0">
                          <a:effectLst/>
                          <a:latin typeface="+mn-ea"/>
                          <a:ea typeface="+mn-ea"/>
                        </a:rPr>
                        <a:t>（身体で感じる豊かさ）</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共感や承認</a:t>
                      </a:r>
                    </a:p>
                    <a:p>
                      <a:pPr algn="just"/>
                      <a:r>
                        <a:rPr lang="ja-JP" sz="1100" kern="100">
                          <a:effectLst/>
                          <a:latin typeface="+mn-ea"/>
                          <a:ea typeface="+mn-ea"/>
                        </a:rPr>
                        <a:t>目的達成や成長</a:t>
                      </a:r>
                    </a:p>
                    <a:p>
                      <a:pPr algn="just"/>
                      <a:r>
                        <a:rPr lang="ja-JP" sz="1100" kern="100">
                          <a:effectLst/>
                          <a:latin typeface="+mn-ea"/>
                          <a:ea typeface="+mn-ea"/>
                        </a:rPr>
                        <a:t>自由</a:t>
                      </a:r>
                    </a:p>
                    <a:p>
                      <a:pPr algn="just"/>
                      <a:r>
                        <a:rPr lang="ja-JP" sz="1100" kern="100">
                          <a:effectLst/>
                          <a:latin typeface="+mn-ea"/>
                          <a:ea typeface="+mn-ea"/>
                        </a:rPr>
                        <a:t>ゆとり</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対立状態</a:t>
                      </a:r>
                    </a:p>
                    <a:p>
                      <a:pPr algn="just"/>
                      <a:r>
                        <a:rPr lang="ja-JP" sz="1100" kern="100">
                          <a:effectLst/>
                          <a:latin typeface="+mn-ea"/>
                          <a:ea typeface="+mn-ea"/>
                        </a:rPr>
                        <a:t>目標設定がない</a:t>
                      </a:r>
                    </a:p>
                    <a:p>
                      <a:pPr algn="just"/>
                      <a:r>
                        <a:rPr lang="ja-JP" sz="1100" kern="100">
                          <a:effectLst/>
                          <a:latin typeface="+mn-ea"/>
                          <a:ea typeface="+mn-ea"/>
                        </a:rPr>
                        <a:t>提案できない、選択肢がない</a:t>
                      </a:r>
                    </a:p>
                    <a:p>
                      <a:pPr algn="just"/>
                      <a:r>
                        <a:rPr lang="ja-JP" sz="1100" kern="100">
                          <a:effectLst/>
                          <a:latin typeface="+mn-ea"/>
                          <a:ea typeface="+mn-ea"/>
                        </a:rPr>
                        <a:t>時間拘束</a:t>
                      </a:r>
                    </a:p>
                    <a:p>
                      <a:pPr algn="just"/>
                      <a:r>
                        <a:rPr lang="ja-JP" sz="1100" kern="100">
                          <a:effectLst/>
                          <a:latin typeface="+mn-ea"/>
                          <a:ea typeface="+mn-ea"/>
                        </a:rPr>
                        <a:t>居心地が悪い、常に同じ場所</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2998771137"/>
                  </a:ext>
                </a:extLst>
              </a:tr>
              <a:tr h="1486109">
                <a:tc>
                  <a:txBody>
                    <a:bodyPr/>
                    <a:lstStyle/>
                    <a:p>
                      <a:pPr algn="just"/>
                      <a:r>
                        <a:rPr lang="ja-JP" sz="1100" kern="100">
                          <a:effectLst/>
                          <a:latin typeface="+mn-ea"/>
                          <a:ea typeface="+mn-ea"/>
                        </a:rPr>
                        <a:t>人間の関係性と多面性</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多くの才能に触れ、その才能と一つものを作り上げる充実感（多様な人材の集積、ネットワークが都市の豊かさ）</a:t>
                      </a:r>
                    </a:p>
                    <a:p>
                      <a:pPr algn="just"/>
                      <a:r>
                        <a:rPr lang="ja-JP" sz="1100" kern="100">
                          <a:effectLst/>
                          <a:latin typeface="+mn-ea"/>
                          <a:ea typeface="+mn-ea"/>
                        </a:rPr>
                        <a:t>限られたメンバーとの濃厚なコミュニケーションによる信頼と安心感（濃密な人間関係を生み出す地方の豊かさ）</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どちらも関係する人々とのコミュニケーションや空間・時間を共有することが前提（リモートでも可だが、何か充たされない感覚）</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659184407"/>
                  </a:ext>
                </a:extLst>
              </a:tr>
              <a:tr h="743054">
                <a:tc>
                  <a:txBody>
                    <a:bodyPr/>
                    <a:lstStyle/>
                    <a:p>
                      <a:pPr algn="just"/>
                      <a:r>
                        <a:rPr lang="ja-JP" sz="1100" kern="100">
                          <a:effectLst/>
                          <a:latin typeface="+mn-ea"/>
                          <a:ea typeface="+mn-ea"/>
                        </a:rPr>
                        <a:t>共感・共有</a:t>
                      </a:r>
                    </a:p>
                    <a:p>
                      <a:pPr algn="just"/>
                      <a:r>
                        <a:rPr lang="ja-JP" sz="1100" kern="100">
                          <a:effectLst/>
                          <a:latin typeface="+mn-ea"/>
                          <a:ea typeface="+mn-ea"/>
                        </a:rPr>
                        <a:t>達成感</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dirty="0">
                          <a:effectLst/>
                          <a:latin typeface="+mn-ea"/>
                          <a:ea typeface="+mn-ea"/>
                        </a:rPr>
                        <a:t>自らの役割が求められていること</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組織人としての制約</a:t>
                      </a:r>
                    </a:p>
                    <a:p>
                      <a:pPr algn="just"/>
                      <a:r>
                        <a:rPr lang="ja-JP" sz="1100" kern="100">
                          <a:effectLst/>
                          <a:latin typeface="+mn-ea"/>
                          <a:ea typeface="+mn-ea"/>
                        </a:rPr>
                        <a:t>（個人として意思決定範囲の制約）</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1233113219"/>
                  </a:ext>
                </a:extLst>
              </a:tr>
              <a:tr h="247685">
                <a:tc>
                  <a:txBody>
                    <a:bodyPr/>
                    <a:lstStyle/>
                    <a:p>
                      <a:pPr algn="just"/>
                      <a:r>
                        <a:rPr lang="ja-JP" sz="1100" kern="100">
                          <a:effectLst/>
                          <a:latin typeface="+mn-ea"/>
                          <a:ea typeface="+mn-ea"/>
                        </a:rPr>
                        <a:t>興味を持ったことをやり、経験できること</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dirty="0">
                          <a:effectLst/>
                          <a:latin typeface="+mn-ea"/>
                          <a:ea typeface="+mn-ea"/>
                        </a:rPr>
                        <a:t>パラレルに仕事を行えるとき</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ブルシットジョブ</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315671337"/>
                  </a:ext>
                </a:extLst>
              </a:tr>
              <a:tr h="495369">
                <a:tc>
                  <a:txBody>
                    <a:bodyPr/>
                    <a:lstStyle/>
                    <a:p>
                      <a:pPr algn="just"/>
                      <a:r>
                        <a:rPr lang="ja-JP" sz="1100" kern="100">
                          <a:effectLst/>
                          <a:latin typeface="+mn-ea"/>
                          <a:ea typeface="+mn-ea"/>
                        </a:rPr>
                        <a:t>他者からの共感・承認</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dirty="0">
                          <a:effectLst/>
                          <a:latin typeface="+mn-ea"/>
                          <a:ea typeface="+mn-ea"/>
                        </a:rPr>
                        <a:t>自分の取り組む仕事・役割の意義を広い視野や時間軸に立って納得感が得られること</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ja-JP" sz="1100" kern="100">
                          <a:effectLst/>
                          <a:latin typeface="+mn-ea"/>
                          <a:ea typeface="+mn-ea"/>
                        </a:rPr>
                        <a:t>想像力の欠如</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414460559"/>
                  </a:ext>
                </a:extLst>
              </a:tr>
              <a:tr h="495369">
                <a:tc>
                  <a:txBody>
                    <a:bodyPr/>
                    <a:lstStyle/>
                    <a:p>
                      <a:pPr algn="just"/>
                      <a:r>
                        <a:rPr lang="ja-JP" sz="1100" kern="100">
                          <a:effectLst/>
                          <a:latin typeface="+mn-ea"/>
                          <a:ea typeface="+mn-ea"/>
                        </a:rPr>
                        <a:t>時間や場所に縛られないで働くこと</a:t>
                      </a:r>
                    </a:p>
                    <a:p>
                      <a:pPr algn="just"/>
                      <a:r>
                        <a:rPr lang="ja-JP" sz="1100" kern="100">
                          <a:effectLst/>
                          <a:latin typeface="+mn-ea"/>
                          <a:ea typeface="+mn-ea"/>
                        </a:rPr>
                        <a:t>自分のリズムで働くこと</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en-US" sz="1100" kern="100" dirty="0">
                          <a:effectLst/>
                          <a:latin typeface="+mn-ea"/>
                          <a:ea typeface="+mn-ea"/>
                        </a:rPr>
                        <a:t> </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en-US" sz="1100" kern="100">
                          <a:effectLst/>
                          <a:latin typeface="+mn-ea"/>
                          <a:ea typeface="+mn-ea"/>
                        </a:rPr>
                        <a:t> </a:t>
                      </a:r>
                      <a:endParaRPr lang="ja-JP" sz="1100" kern="10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2964490469"/>
                  </a:ext>
                </a:extLst>
              </a:tr>
              <a:tr h="247685">
                <a:tc>
                  <a:txBody>
                    <a:bodyPr/>
                    <a:lstStyle/>
                    <a:p>
                      <a:pPr algn="just"/>
                      <a:r>
                        <a:rPr lang="ja-JP" sz="1100" kern="100">
                          <a:effectLst/>
                          <a:latin typeface="+mn-ea"/>
                          <a:ea typeface="+mn-ea"/>
                        </a:rPr>
                        <a:t>感覚、現場感の共有</a:t>
                      </a:r>
                      <a:endParaRPr lang="ja-JP" sz="1100" kern="100">
                        <a:effectLst/>
                        <a:latin typeface="+mn-ea"/>
                        <a:ea typeface="+mn-ea"/>
                        <a:cs typeface="Times New Roman" panose="02020603050405020304" pitchFamily="18" charset="0"/>
                      </a:endParaRPr>
                    </a:p>
                  </a:txBody>
                  <a:tcPr marL="57963" marR="57963" marT="0" marB="0" anchor="ctr"/>
                </a:tc>
                <a:tc>
                  <a:txBody>
                    <a:bodyPr/>
                    <a:lstStyle/>
                    <a:p>
                      <a:pPr algn="just"/>
                      <a:r>
                        <a:rPr lang="en-US" sz="1100" kern="100" dirty="0">
                          <a:effectLst/>
                          <a:latin typeface="+mn-ea"/>
                          <a:ea typeface="+mn-ea"/>
                        </a:rPr>
                        <a:t> </a:t>
                      </a:r>
                      <a:endParaRPr lang="ja-JP" sz="1100" kern="100" dirty="0">
                        <a:effectLst/>
                        <a:latin typeface="+mn-ea"/>
                        <a:ea typeface="+mn-ea"/>
                        <a:cs typeface="Times New Roman" panose="02020603050405020304" pitchFamily="18" charset="0"/>
                      </a:endParaRPr>
                    </a:p>
                  </a:txBody>
                  <a:tcPr marL="57963" marR="57963" marT="0" marB="0" anchor="ctr"/>
                </a:tc>
                <a:tc>
                  <a:txBody>
                    <a:bodyPr/>
                    <a:lstStyle/>
                    <a:p>
                      <a:pPr algn="just"/>
                      <a:r>
                        <a:rPr lang="en-US" sz="1100" kern="100" dirty="0">
                          <a:effectLst/>
                          <a:latin typeface="+mn-ea"/>
                          <a:ea typeface="+mn-ea"/>
                        </a:rPr>
                        <a:t> </a:t>
                      </a:r>
                      <a:endParaRPr lang="ja-JP" sz="1100" kern="100" dirty="0">
                        <a:effectLst/>
                        <a:latin typeface="+mn-ea"/>
                        <a:ea typeface="+mn-ea"/>
                        <a:cs typeface="Times New Roman" panose="02020603050405020304" pitchFamily="18" charset="0"/>
                      </a:endParaRPr>
                    </a:p>
                  </a:txBody>
                  <a:tcPr marL="57963" marR="57963" marT="0" marB="0" anchor="ctr"/>
                </a:tc>
                <a:extLst>
                  <a:ext uri="{0D108BD9-81ED-4DB2-BD59-A6C34878D82A}">
                    <a16:rowId xmlns:a16="http://schemas.microsoft.com/office/drawing/2014/main" val="852492810"/>
                  </a:ext>
                </a:extLst>
              </a:tr>
            </a:tbl>
          </a:graphicData>
        </a:graphic>
      </p:graphicFrame>
      <p:sp>
        <p:nvSpPr>
          <p:cNvPr id="5" name="テキスト ボックス 4">
            <a:extLst>
              <a:ext uri="{FF2B5EF4-FFF2-40B4-BE49-F238E27FC236}">
                <a16:creationId xmlns:a16="http://schemas.microsoft.com/office/drawing/2014/main" id="{2EC8F920-1D07-4598-BAF6-F83A83EAA133}"/>
              </a:ext>
            </a:extLst>
          </p:cNvPr>
          <p:cNvSpPr txBox="1"/>
          <p:nvPr/>
        </p:nvSpPr>
        <p:spPr>
          <a:xfrm>
            <a:off x="196948" y="439704"/>
            <a:ext cx="2956259" cy="348109"/>
          </a:xfrm>
          <a:prstGeom prst="rect">
            <a:avLst/>
          </a:prstGeom>
          <a:noFill/>
        </p:spPr>
        <p:txBody>
          <a:bodyPr wrap="none" rtlCol="0">
            <a:spAutoFit/>
          </a:bodyPr>
          <a:lstStyle/>
          <a:p>
            <a:r>
              <a:rPr kumimoji="1" lang="ja-JP" altLang="en-US" sz="1662" b="1" dirty="0"/>
              <a:t>豊かさの要件、阻害するコト</a:t>
            </a:r>
          </a:p>
        </p:txBody>
      </p:sp>
      <p:cxnSp>
        <p:nvCxnSpPr>
          <p:cNvPr id="6" name="直線コネクタ 5">
            <a:extLst>
              <a:ext uri="{FF2B5EF4-FFF2-40B4-BE49-F238E27FC236}">
                <a16:creationId xmlns:a16="http://schemas.microsoft.com/office/drawing/2014/main" id="{1531047E-14ED-409C-BCA7-94CCA780C79B}"/>
              </a:ext>
            </a:extLst>
          </p:cNvPr>
          <p:cNvCxnSpPr>
            <a:cxnSpLocks/>
          </p:cNvCxnSpPr>
          <p:nvPr/>
        </p:nvCxnSpPr>
        <p:spPr>
          <a:xfrm>
            <a:off x="0" y="780625"/>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14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3E7D99-C653-429F-B4F7-98E78F272F68}"/>
              </a:ext>
            </a:extLst>
          </p:cNvPr>
          <p:cNvSpPr txBox="1"/>
          <p:nvPr/>
        </p:nvSpPr>
        <p:spPr>
          <a:xfrm>
            <a:off x="267285" y="1058552"/>
            <a:ext cx="8595361" cy="6739794"/>
          </a:xfrm>
          <a:prstGeom prst="rect">
            <a:avLst/>
          </a:prstGeom>
          <a:noFill/>
        </p:spPr>
        <p:txBody>
          <a:bodyPr wrap="square" rtlCol="0">
            <a:spAutoFit/>
          </a:bodyPr>
          <a:lstStyle/>
          <a:p>
            <a:r>
              <a:rPr kumimoji="1" lang="ja-JP" altLang="en-US" sz="1292" dirty="0">
                <a:latin typeface="+mn-ea"/>
              </a:rPr>
              <a:t>世界中どこにいても仕事をすることができるし、どこに住んでいて、その周りの世界中の誰とでも仕事ができるようになる</a:t>
            </a:r>
            <a:endParaRPr kumimoji="1" lang="en-US" altLang="ja-JP" sz="1292" dirty="0">
              <a:latin typeface="+mn-ea"/>
            </a:endParaRPr>
          </a:p>
          <a:p>
            <a:r>
              <a:rPr kumimoji="1" lang="ja-JP" altLang="en-US" sz="1292" b="1" dirty="0">
                <a:latin typeface="+mn-ea"/>
              </a:rPr>
              <a:t>今まで仕事を一緒にしていなかった人との出会い</a:t>
            </a:r>
            <a:r>
              <a:rPr kumimoji="1" lang="ja-JP" altLang="en-US" sz="1292" dirty="0">
                <a:latin typeface="+mn-ea"/>
              </a:rPr>
              <a:t>が生じ、本当の意味での人類の英知が結集するようなことが起きる</a:t>
            </a:r>
            <a:endParaRPr kumimoji="1" lang="en-US" altLang="ja-JP" sz="1292" dirty="0">
              <a:latin typeface="+mn-ea"/>
            </a:endParaRPr>
          </a:p>
          <a:p>
            <a:endParaRPr kumimoji="1" lang="en-US" altLang="ja-JP" sz="1292" dirty="0">
              <a:latin typeface="+mn-ea"/>
            </a:endParaRPr>
          </a:p>
          <a:p>
            <a:r>
              <a:rPr kumimoji="1" lang="ja-JP" altLang="en-US" sz="1292" dirty="0">
                <a:latin typeface="+mn-ea"/>
              </a:rPr>
              <a:t>仕事をしながら、学んだり、副業したり、子育てしたり、介護したり、地域活動をしたり、趣味の活動ができる</a:t>
            </a:r>
            <a:endParaRPr kumimoji="1" lang="en-US" altLang="ja-JP" sz="1292" dirty="0">
              <a:latin typeface="+mn-ea"/>
            </a:endParaRPr>
          </a:p>
          <a:p>
            <a:endParaRPr kumimoji="1" lang="en-US" altLang="ja-JP" sz="1292" dirty="0">
              <a:latin typeface="+mn-ea"/>
            </a:endParaRPr>
          </a:p>
          <a:p>
            <a:pPr algn="just"/>
            <a:r>
              <a:rPr lang="ja-JP" altLang="ja-JP" sz="1292" kern="100" dirty="0">
                <a:latin typeface="+mn-ea"/>
              </a:rPr>
              <a:t>都市部というより沿岸部や山間部</a:t>
            </a:r>
            <a:r>
              <a:rPr lang="ja-JP" altLang="en-US" sz="1292" kern="100" dirty="0">
                <a:latin typeface="+mn-ea"/>
              </a:rPr>
              <a:t>が新たな</a:t>
            </a:r>
            <a:r>
              <a:rPr lang="ja-JP" altLang="ja-JP" sz="1292" kern="100" dirty="0">
                <a:latin typeface="+mn-ea"/>
              </a:rPr>
              <a:t>生活拠点</a:t>
            </a:r>
            <a:r>
              <a:rPr lang="ja-JP" altLang="en-US" sz="1292" kern="100" dirty="0">
                <a:latin typeface="+mn-ea"/>
              </a:rPr>
              <a:t>となる生活を持ち、</a:t>
            </a:r>
            <a:r>
              <a:rPr lang="ja-JP" altLang="en-US" sz="1292" b="1" kern="100" dirty="0">
                <a:latin typeface="+mn-ea"/>
              </a:rPr>
              <a:t>時間・場所の使い方が自由になる</a:t>
            </a:r>
            <a:r>
              <a:rPr lang="ja-JP" altLang="en-US" sz="1292" kern="100" dirty="0">
                <a:latin typeface="+mn-ea"/>
              </a:rPr>
              <a:t>ストレスの感じることのない暮らし</a:t>
            </a:r>
            <a:endParaRPr lang="en-US" altLang="ja-JP" sz="1292" kern="100" dirty="0">
              <a:latin typeface="+mn-ea"/>
            </a:endParaRPr>
          </a:p>
          <a:p>
            <a:pPr algn="just"/>
            <a:endParaRPr lang="en-US" altLang="ja-JP" sz="1292" kern="100" dirty="0">
              <a:latin typeface="+mn-ea"/>
            </a:endParaRPr>
          </a:p>
          <a:p>
            <a:pPr algn="just"/>
            <a:r>
              <a:rPr lang="ja-JP" altLang="en-US" sz="1292" b="1" kern="100" dirty="0">
                <a:latin typeface="+mn-ea"/>
              </a:rPr>
              <a:t>最適な場所や最適な時間</a:t>
            </a:r>
            <a:r>
              <a:rPr lang="ja-JP" altLang="en-US" sz="1292" kern="100" dirty="0">
                <a:latin typeface="+mn-ea"/>
              </a:rPr>
              <a:t>の使い方の中で個人の力を最大に発揮できる働き方</a:t>
            </a:r>
            <a:endParaRPr lang="en-US" altLang="ja-JP" sz="1292" kern="100" dirty="0">
              <a:latin typeface="+mn-ea"/>
            </a:endParaRPr>
          </a:p>
          <a:p>
            <a:pPr algn="just"/>
            <a:endParaRPr lang="en-US" altLang="ja-JP" sz="1292" kern="100" dirty="0">
              <a:latin typeface="+mn-ea"/>
            </a:endParaRPr>
          </a:p>
          <a:p>
            <a:pPr algn="just"/>
            <a:r>
              <a:rPr lang="ja-JP" altLang="en-US" sz="1292" kern="100" dirty="0">
                <a:latin typeface="+mn-ea"/>
              </a:rPr>
              <a:t>仕事と学びと余暇の境界が曖昧となって、</a:t>
            </a:r>
            <a:r>
              <a:rPr lang="ja-JP" altLang="en-US" sz="1292" b="1" kern="100" dirty="0">
                <a:latin typeface="+mn-ea"/>
              </a:rPr>
              <a:t>自分と社会の関係が多様化</a:t>
            </a:r>
            <a:r>
              <a:rPr lang="ja-JP" altLang="en-US" sz="1292" kern="100" dirty="0">
                <a:latin typeface="+mn-ea"/>
              </a:rPr>
              <a:t>する</a:t>
            </a:r>
            <a:endParaRPr lang="en-US" altLang="ja-JP" sz="1292" kern="100" dirty="0">
              <a:latin typeface="+mn-ea"/>
            </a:endParaRPr>
          </a:p>
          <a:p>
            <a:pPr algn="just"/>
            <a:endParaRPr kumimoji="1" lang="en-US" altLang="ja-JP" sz="1292" kern="100" dirty="0">
              <a:latin typeface="+mn-ea"/>
            </a:endParaRPr>
          </a:p>
          <a:p>
            <a:pPr algn="just"/>
            <a:r>
              <a:rPr kumimoji="1" lang="ja-JP" altLang="en-US" sz="1292" kern="100" dirty="0">
                <a:latin typeface="+mn-ea"/>
              </a:rPr>
              <a:t>必ずしも金銭価値だけを目的としない多様な目的のため、会社とか所属によらないで</a:t>
            </a:r>
            <a:r>
              <a:rPr kumimoji="1" lang="ja-JP" altLang="en-US" sz="1292" b="1" kern="100" dirty="0">
                <a:latin typeface="+mn-ea"/>
              </a:rPr>
              <a:t>自由に集い・働いて何かを成し遂げる</a:t>
            </a:r>
            <a:endParaRPr kumimoji="1" lang="en-US" altLang="ja-JP" sz="1292" b="1" kern="100" dirty="0">
              <a:latin typeface="+mn-ea"/>
            </a:endParaRPr>
          </a:p>
          <a:p>
            <a:pPr algn="just"/>
            <a:endParaRPr kumimoji="1" lang="en-US" altLang="ja-JP" sz="1292" kern="100" dirty="0">
              <a:latin typeface="+mn-ea"/>
            </a:endParaRPr>
          </a:p>
          <a:p>
            <a:pPr algn="just"/>
            <a:r>
              <a:rPr kumimoji="1" lang="ja-JP" altLang="en-US" sz="1292" kern="100" dirty="0">
                <a:latin typeface="+mn-ea"/>
              </a:rPr>
              <a:t>会社に属しながら副業や起業して、</a:t>
            </a:r>
            <a:r>
              <a:rPr kumimoji="1" lang="ja-JP" altLang="en-US" sz="1292" b="1" kern="100" dirty="0">
                <a:latin typeface="+mn-ea"/>
              </a:rPr>
              <a:t>自分の能力と成果で評価される時代</a:t>
            </a:r>
            <a:r>
              <a:rPr kumimoji="1" lang="ja-JP" altLang="en-US" sz="1292" kern="100" dirty="0">
                <a:latin typeface="+mn-ea"/>
              </a:rPr>
              <a:t>になる</a:t>
            </a:r>
            <a:endParaRPr kumimoji="1" lang="en-US" altLang="ja-JP" sz="1292" kern="100" dirty="0">
              <a:latin typeface="+mn-ea"/>
            </a:endParaRPr>
          </a:p>
          <a:p>
            <a:pPr algn="just"/>
            <a:endParaRPr kumimoji="1" lang="en-US" altLang="ja-JP" sz="1292" kern="100" dirty="0">
              <a:latin typeface="+mn-ea"/>
            </a:endParaRPr>
          </a:p>
          <a:p>
            <a:r>
              <a:rPr kumimoji="1" lang="ja-JP" altLang="en-US" sz="1292" dirty="0">
                <a:latin typeface="+mn-ea"/>
              </a:rPr>
              <a:t>本業・副業、組織・個人、現住地とそれ以外、いろんな意味で</a:t>
            </a:r>
            <a:r>
              <a:rPr kumimoji="1" lang="ja-JP" altLang="en-US" sz="1292" b="1" dirty="0">
                <a:latin typeface="+mn-ea"/>
              </a:rPr>
              <a:t>パラレルな働き方・暮らし方</a:t>
            </a:r>
            <a:endParaRPr kumimoji="1" lang="en-US" altLang="ja-JP" sz="1292" b="1" dirty="0">
              <a:latin typeface="+mn-ea"/>
            </a:endParaRPr>
          </a:p>
          <a:p>
            <a:endParaRPr kumimoji="1" lang="en-US" altLang="ja-JP" sz="1292" dirty="0">
              <a:latin typeface="+mn-ea"/>
            </a:endParaRPr>
          </a:p>
          <a:p>
            <a:r>
              <a:rPr kumimoji="1" lang="ja-JP" altLang="en-US" sz="1292" b="1" dirty="0">
                <a:latin typeface="+mn-ea"/>
              </a:rPr>
              <a:t>豊かさの基準が多様化</a:t>
            </a:r>
            <a:r>
              <a:rPr kumimoji="1" lang="ja-JP" altLang="en-US" sz="1292" dirty="0">
                <a:latin typeface="+mn-ea"/>
              </a:rPr>
              <a:t>する中で、クリエイティブな社会へ変化していく</a:t>
            </a:r>
            <a:endParaRPr kumimoji="1" lang="en-US" altLang="ja-JP" sz="1292" dirty="0">
              <a:latin typeface="+mn-ea"/>
            </a:endParaRPr>
          </a:p>
          <a:p>
            <a:endParaRPr kumimoji="1" lang="en-US" altLang="ja-JP" sz="1292" dirty="0">
              <a:latin typeface="+mn-ea"/>
            </a:endParaRPr>
          </a:p>
          <a:p>
            <a:r>
              <a:rPr lang="ja-JP" altLang="ja-JP" sz="1292" b="1" kern="100" dirty="0">
                <a:latin typeface="+mn-ea"/>
              </a:rPr>
              <a:t>企業人としての活動</a:t>
            </a:r>
            <a:r>
              <a:rPr lang="ja-JP" altLang="ja-JP" sz="1292" kern="100" dirty="0">
                <a:latin typeface="+mn-ea"/>
              </a:rPr>
              <a:t>（大きな経済、大きなベクトル、大きなエリア）、</a:t>
            </a:r>
            <a:r>
              <a:rPr lang="ja-JP" altLang="ja-JP" sz="1292" b="1" kern="100" dirty="0">
                <a:latin typeface="+mn-ea"/>
              </a:rPr>
              <a:t>個人としての活動</a:t>
            </a:r>
            <a:r>
              <a:rPr lang="ja-JP" altLang="ja-JP" sz="1292" kern="100" dirty="0">
                <a:latin typeface="+mn-ea"/>
              </a:rPr>
              <a:t>（小さな経済、小さないくつかのベクトル、近隣）を</a:t>
            </a:r>
            <a:r>
              <a:rPr lang="ja-JP" altLang="ja-JP" sz="1292" b="1" kern="100" dirty="0">
                <a:latin typeface="+mn-ea"/>
              </a:rPr>
              <a:t>パラレルに日常の中に融合</a:t>
            </a:r>
            <a:r>
              <a:rPr lang="ja-JP" altLang="ja-JP" sz="1292" kern="100" dirty="0">
                <a:latin typeface="+mn-ea"/>
              </a:rPr>
              <a:t>していく。（あるいは目標を重ね合わせる、折り合いをつけていく）</a:t>
            </a:r>
          </a:p>
          <a:p>
            <a:endParaRPr kumimoji="1" lang="en-US" altLang="ja-JP" sz="1477" dirty="0">
              <a:latin typeface="+mn-ea"/>
            </a:endParaRPr>
          </a:p>
          <a:p>
            <a:pPr algn="just"/>
            <a:endParaRPr kumimoji="1" lang="en-US" altLang="ja-JP" sz="1477" dirty="0">
              <a:latin typeface="+mn-ea"/>
            </a:endParaRPr>
          </a:p>
          <a:p>
            <a:endParaRPr kumimoji="1" lang="en-US" altLang="ja-JP" sz="1662" dirty="0"/>
          </a:p>
          <a:p>
            <a:endParaRPr kumimoji="1" lang="en-US" altLang="ja-JP" sz="1662" dirty="0"/>
          </a:p>
          <a:p>
            <a:endParaRPr kumimoji="1" lang="en-US" altLang="ja-JP" sz="1662" dirty="0"/>
          </a:p>
          <a:p>
            <a:endParaRPr kumimoji="1" lang="ja-JP" altLang="en-US" sz="1662" dirty="0"/>
          </a:p>
        </p:txBody>
      </p:sp>
      <p:sp>
        <p:nvSpPr>
          <p:cNvPr id="5" name="テキスト ボックス 4">
            <a:extLst>
              <a:ext uri="{FF2B5EF4-FFF2-40B4-BE49-F238E27FC236}">
                <a16:creationId xmlns:a16="http://schemas.microsoft.com/office/drawing/2014/main" id="{4B8CD8EF-E20A-4EBD-947E-58DE102A98B6}"/>
              </a:ext>
            </a:extLst>
          </p:cNvPr>
          <p:cNvSpPr txBox="1"/>
          <p:nvPr/>
        </p:nvSpPr>
        <p:spPr>
          <a:xfrm>
            <a:off x="196947" y="355890"/>
            <a:ext cx="2468946" cy="348109"/>
          </a:xfrm>
          <a:prstGeom prst="rect">
            <a:avLst/>
          </a:prstGeom>
          <a:noFill/>
        </p:spPr>
        <p:txBody>
          <a:bodyPr wrap="none" rtlCol="0">
            <a:spAutoFit/>
          </a:bodyPr>
          <a:lstStyle/>
          <a:p>
            <a:r>
              <a:rPr kumimoji="1" lang="ja-JP" altLang="en-US" sz="1662" b="1" dirty="0"/>
              <a:t>人生</a:t>
            </a:r>
            <a:r>
              <a:rPr kumimoji="1" lang="en-US" altLang="ja-JP" sz="1662" b="1" dirty="0"/>
              <a:t>100</a:t>
            </a:r>
            <a:r>
              <a:rPr kumimoji="1" lang="ja-JP" altLang="en-US" sz="1662" b="1" dirty="0"/>
              <a:t>年時代の働き方</a:t>
            </a:r>
          </a:p>
        </p:txBody>
      </p:sp>
      <p:cxnSp>
        <p:nvCxnSpPr>
          <p:cNvPr id="6" name="直線コネクタ 5">
            <a:extLst>
              <a:ext uri="{FF2B5EF4-FFF2-40B4-BE49-F238E27FC236}">
                <a16:creationId xmlns:a16="http://schemas.microsoft.com/office/drawing/2014/main" id="{E15E4573-C0B9-4EE4-BAC4-873E16ED9489}"/>
              </a:ext>
            </a:extLst>
          </p:cNvPr>
          <p:cNvCxnSpPr>
            <a:cxnSpLocks/>
          </p:cNvCxnSpPr>
          <p:nvPr/>
        </p:nvCxnSpPr>
        <p:spPr>
          <a:xfrm>
            <a:off x="0" y="780625"/>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0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1DC21D8-0461-4149-B270-5A998E8DD4D7}"/>
              </a:ext>
            </a:extLst>
          </p:cNvPr>
          <p:cNvGraphicFramePr>
            <a:graphicFrameLocks noGrp="1"/>
          </p:cNvGraphicFramePr>
          <p:nvPr/>
        </p:nvGraphicFramePr>
        <p:xfrm>
          <a:off x="307479" y="1073666"/>
          <a:ext cx="8565215" cy="5279391"/>
        </p:xfrm>
        <a:graphic>
          <a:graphicData uri="http://schemas.openxmlformats.org/drawingml/2006/table">
            <a:tbl>
              <a:tblPr firstRow="1" firstCol="1" bandRow="1">
                <a:tableStyleId>{5C22544A-7EE6-4342-B048-85BDC9FD1C3A}</a:tableStyleId>
              </a:tblPr>
              <a:tblGrid>
                <a:gridCol w="3146920">
                  <a:extLst>
                    <a:ext uri="{9D8B030D-6E8A-4147-A177-3AD203B41FA5}">
                      <a16:colId xmlns:a16="http://schemas.microsoft.com/office/drawing/2014/main" val="3725844583"/>
                    </a:ext>
                  </a:extLst>
                </a:gridCol>
                <a:gridCol w="5418295">
                  <a:extLst>
                    <a:ext uri="{9D8B030D-6E8A-4147-A177-3AD203B41FA5}">
                      <a16:colId xmlns:a16="http://schemas.microsoft.com/office/drawing/2014/main" val="1899899603"/>
                    </a:ext>
                  </a:extLst>
                </a:gridCol>
              </a:tblGrid>
              <a:tr h="179495">
                <a:tc>
                  <a:txBody>
                    <a:bodyPr/>
                    <a:lstStyle/>
                    <a:p>
                      <a:pPr algn="just"/>
                      <a:r>
                        <a:rPr lang="ja-JP" sz="1000" kern="100">
                          <a:effectLst/>
                          <a:latin typeface="+mn-ea"/>
                          <a:ea typeface="+mn-ea"/>
                        </a:rPr>
                        <a:t>着目する都市・インフラ</a:t>
                      </a:r>
                      <a:endParaRPr lang="ja-JP" sz="1000" kern="100">
                        <a:effectLst/>
                        <a:latin typeface="+mn-ea"/>
                        <a:ea typeface="+mn-ea"/>
                        <a:cs typeface="Times New Roman" panose="02020603050405020304" pitchFamily="18" charset="0"/>
                      </a:endParaRPr>
                    </a:p>
                  </a:txBody>
                  <a:tcPr marL="61014" marR="61014" marT="0" marB="0" anchor="ctr"/>
                </a:tc>
                <a:tc>
                  <a:txBody>
                    <a:bodyPr/>
                    <a:lstStyle/>
                    <a:p>
                      <a:pPr algn="just"/>
                      <a:r>
                        <a:rPr lang="en-US" sz="1000" kern="100">
                          <a:effectLst/>
                          <a:latin typeface="+mn-ea"/>
                          <a:ea typeface="+mn-ea"/>
                        </a:rPr>
                        <a:t> </a:t>
                      </a:r>
                      <a:endParaRPr lang="ja-JP" sz="1000" kern="10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203330387"/>
                  </a:ext>
                </a:extLst>
              </a:tr>
              <a:tr h="1269212">
                <a:tc>
                  <a:txBody>
                    <a:bodyPr/>
                    <a:lstStyle/>
                    <a:p>
                      <a:pPr algn="just"/>
                      <a:r>
                        <a:rPr lang="ja-JP" sz="1000" kern="100" dirty="0">
                          <a:effectLst/>
                          <a:latin typeface="+mn-ea"/>
                          <a:ea typeface="+mn-ea"/>
                        </a:rPr>
                        <a:t>駅前広場、公園、空き店舗（空き家）、道路、路地空間　</a:t>
                      </a:r>
                    </a:p>
                    <a:p>
                      <a:pPr algn="just"/>
                      <a:r>
                        <a:rPr lang="ja-JP" sz="1000" kern="100" dirty="0">
                          <a:effectLst/>
                          <a:latin typeface="+mn-ea"/>
                          <a:ea typeface="+mn-ea"/>
                        </a:rPr>
                        <a:t>椅子</a:t>
                      </a:r>
                    </a:p>
                    <a:p>
                      <a:pPr algn="just"/>
                      <a:r>
                        <a:rPr lang="ja-JP" sz="1000" kern="100" dirty="0">
                          <a:effectLst/>
                          <a:latin typeface="+mn-ea"/>
                          <a:ea typeface="+mn-ea"/>
                        </a:rPr>
                        <a:t>自然</a:t>
                      </a:r>
                    </a:p>
                    <a:p>
                      <a:pPr algn="just"/>
                      <a:r>
                        <a:rPr lang="ja-JP" sz="1000" kern="100" dirty="0">
                          <a:effectLst/>
                          <a:latin typeface="+mn-ea"/>
                          <a:ea typeface="+mn-ea"/>
                        </a:rPr>
                        <a:t>※事例：根津にあるアイソメという地域サロン</a:t>
                      </a:r>
                    </a:p>
                    <a:p>
                      <a:pPr algn="just"/>
                      <a:r>
                        <a:rPr lang="en-US" sz="1000" kern="100" dirty="0">
                          <a:effectLst/>
                          <a:latin typeface="+mn-ea"/>
                          <a:ea typeface="+mn-ea"/>
                        </a:rPr>
                        <a:t> </a:t>
                      </a:r>
                      <a:endParaRPr lang="ja-JP" sz="1000" kern="100" dirty="0">
                        <a:effectLst/>
                        <a:latin typeface="+mn-ea"/>
                        <a:ea typeface="+mn-ea"/>
                        <a:cs typeface="Times New Roman" panose="02020603050405020304" pitchFamily="18" charset="0"/>
                      </a:endParaRPr>
                    </a:p>
                  </a:txBody>
                  <a:tcPr marL="61014" marR="61014" marT="0" marB="0" anchor="ctr"/>
                </a:tc>
                <a:tc>
                  <a:txBody>
                    <a:bodyPr/>
                    <a:lstStyle/>
                    <a:p>
                      <a:pPr algn="just"/>
                      <a:r>
                        <a:rPr lang="ja-JP" sz="1000" kern="100" dirty="0">
                          <a:effectLst/>
                          <a:latin typeface="+mn-ea"/>
                          <a:ea typeface="+mn-ea"/>
                        </a:rPr>
                        <a:t>ヒトと情報が集まるところに、リアルとバーチャルの共存による相乗効果を期待したい</a:t>
                      </a:r>
                    </a:p>
                    <a:p>
                      <a:pPr algn="just"/>
                      <a:r>
                        <a:rPr lang="ja-JP" sz="1000" kern="100" dirty="0">
                          <a:effectLst/>
                          <a:latin typeface="+mn-ea"/>
                          <a:ea typeface="+mn-ea"/>
                        </a:rPr>
                        <a:t>商業的価値の高い一等地を、新たな価値創造のために開放して、質の高い成熟社会を目指したい</a:t>
                      </a:r>
                    </a:p>
                    <a:p>
                      <a:pPr algn="just"/>
                      <a:r>
                        <a:rPr lang="ja-JP" sz="1000" kern="100" dirty="0">
                          <a:effectLst/>
                          <a:latin typeface="+mn-ea"/>
                          <a:ea typeface="+mn-ea"/>
                        </a:rPr>
                        <a:t>駅まちデザイン検討会にて都市アセットという概念で境界を越えた議論がされている　小さな事例で具現化ができないか</a:t>
                      </a:r>
                    </a:p>
                  </a:txBody>
                  <a:tcPr marL="61014" marR="61014" marT="0" marB="0" anchor="ctr"/>
                </a:tc>
                <a:extLst>
                  <a:ext uri="{0D108BD9-81ED-4DB2-BD59-A6C34878D82A}">
                    <a16:rowId xmlns:a16="http://schemas.microsoft.com/office/drawing/2014/main" val="4201800788"/>
                  </a:ext>
                </a:extLst>
              </a:tr>
              <a:tr h="538489">
                <a:tc>
                  <a:txBody>
                    <a:bodyPr/>
                    <a:lstStyle/>
                    <a:p>
                      <a:pPr algn="just"/>
                      <a:r>
                        <a:rPr lang="ja-JP" sz="1000" kern="100" dirty="0">
                          <a:effectLst/>
                          <a:latin typeface="+mn-ea"/>
                          <a:ea typeface="+mn-ea"/>
                        </a:rPr>
                        <a:t>特定目的に特化したスペース</a:t>
                      </a:r>
                      <a:endParaRPr lang="en-US" altLang="ja-JP" sz="1000" kern="100" dirty="0">
                        <a:effectLst/>
                        <a:latin typeface="+mn-ea"/>
                        <a:ea typeface="+mn-ea"/>
                      </a:endParaRPr>
                    </a:p>
                    <a:p>
                      <a:pPr algn="just"/>
                      <a:r>
                        <a:rPr lang="ja-JP" sz="1000" kern="100" dirty="0">
                          <a:effectLst/>
                          <a:latin typeface="+mn-ea"/>
                          <a:ea typeface="+mn-ea"/>
                        </a:rPr>
                        <a:t>（例えばオフィス）</a:t>
                      </a:r>
                    </a:p>
                  </a:txBody>
                  <a:tcPr marL="61014" marR="61014" marT="0" marB="0" anchor="ctr"/>
                </a:tc>
                <a:tc>
                  <a:txBody>
                    <a:bodyPr/>
                    <a:lstStyle/>
                    <a:p>
                      <a:pPr algn="just"/>
                      <a:r>
                        <a:rPr lang="en-US" sz="1000" kern="100" dirty="0">
                          <a:effectLst/>
                          <a:latin typeface="+mn-ea"/>
                          <a:ea typeface="+mn-ea"/>
                        </a:rPr>
                        <a:t> </a:t>
                      </a:r>
                      <a:r>
                        <a:rPr lang="ja-JP" altLang="en-US" sz="1000" kern="100" dirty="0">
                          <a:effectLst/>
                          <a:latin typeface="+mn-ea"/>
                          <a:ea typeface="+mn-ea"/>
                          <a:cs typeface="Times New Roman" panose="02020603050405020304" pitchFamily="18" charset="0"/>
                        </a:rPr>
                        <a:t>人生形成やキャリア形成支援もワークスペースの役割になるなど</a:t>
                      </a:r>
                      <a:endParaRPr lang="en-US" altLang="ja-JP" sz="1000" kern="100" dirty="0">
                        <a:effectLst/>
                        <a:latin typeface="+mn-ea"/>
                        <a:ea typeface="+mn-ea"/>
                        <a:cs typeface="Times New Roman" panose="02020603050405020304" pitchFamily="18" charset="0"/>
                      </a:endParaRPr>
                    </a:p>
                    <a:p>
                      <a:pPr algn="just"/>
                      <a:r>
                        <a:rPr lang="ja-JP" altLang="en-US" sz="1000" kern="100" dirty="0">
                          <a:effectLst/>
                          <a:latin typeface="+mn-ea"/>
                          <a:ea typeface="+mn-ea"/>
                          <a:cs typeface="Times New Roman" panose="02020603050405020304" pitchFamily="18" charset="0"/>
                        </a:rPr>
                        <a:t>新しい仕事をつくったり、出あったりする場所</a:t>
                      </a:r>
                      <a:endParaRPr lang="en-US" alt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3574680581"/>
                  </a:ext>
                </a:extLst>
              </a:tr>
              <a:tr h="525164">
                <a:tc>
                  <a:txBody>
                    <a:bodyPr/>
                    <a:lstStyle/>
                    <a:p>
                      <a:pPr algn="just"/>
                      <a:r>
                        <a:rPr lang="ja-JP" altLang="en-US" sz="1000" kern="100" dirty="0">
                          <a:effectLst/>
                          <a:latin typeface="+mn-ea"/>
                          <a:ea typeface="+mn-ea"/>
                        </a:rPr>
                        <a:t>コワーキングスペース</a:t>
                      </a:r>
                      <a:endParaRPr lang="ja-JP" sz="1000" kern="100" dirty="0">
                        <a:effectLst/>
                        <a:latin typeface="+mn-ea"/>
                        <a:ea typeface="+mn-ea"/>
                      </a:endParaRPr>
                    </a:p>
                  </a:txBody>
                  <a:tcPr marL="61014" marR="61014" marT="0" marB="0" anchor="ctr"/>
                </a:tc>
                <a:tc>
                  <a:txBody>
                    <a:bodyPr/>
                    <a:lstStyle/>
                    <a:p>
                      <a:pPr algn="just"/>
                      <a:r>
                        <a:rPr lang="ja-JP" altLang="en-US" sz="1000" kern="100" dirty="0">
                          <a:effectLst/>
                          <a:latin typeface="+mn-ea"/>
                          <a:ea typeface="+mn-ea"/>
                          <a:cs typeface="Times New Roman" panose="02020603050405020304" pitchFamily="18" charset="0"/>
                        </a:rPr>
                        <a:t>みんなと働く、今まで働いたことのない人と交流</a:t>
                      </a:r>
                      <a:endParaRPr lang="en-US" altLang="ja-JP" sz="1000" kern="100" dirty="0">
                        <a:effectLst/>
                        <a:latin typeface="+mn-ea"/>
                        <a:ea typeface="+mn-ea"/>
                        <a:cs typeface="Times New Roman" panose="02020603050405020304" pitchFamily="18" charset="0"/>
                      </a:endParaRPr>
                    </a:p>
                    <a:p>
                      <a:pPr algn="just"/>
                      <a:r>
                        <a:rPr lang="ja-JP" altLang="en-US" sz="1000" kern="100" dirty="0">
                          <a:effectLst/>
                          <a:latin typeface="+mn-ea"/>
                          <a:ea typeface="+mn-ea"/>
                          <a:cs typeface="Times New Roman" panose="02020603050405020304" pitchFamily="18" charset="0"/>
                        </a:rPr>
                        <a:t>ワーケーション</a:t>
                      </a:r>
                      <a:endParaRPr lang="en-US" alt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2303544156"/>
                  </a:ext>
                </a:extLst>
              </a:tr>
              <a:tr h="54807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n-ea"/>
                          <a:ea typeface="+mn-ea"/>
                          <a:cs typeface="Times New Roman" panose="02020603050405020304" pitchFamily="18" charset="0"/>
                        </a:rPr>
                        <a:t>多言語対応・他民族の習慣への対応（サービス・</a:t>
                      </a:r>
                      <a:r>
                        <a:rPr lang="en-US" altLang="ja-JP" sz="1000" kern="100" dirty="0">
                          <a:effectLst/>
                          <a:latin typeface="+mn-ea"/>
                          <a:ea typeface="+mn-ea"/>
                          <a:cs typeface="Times New Roman" panose="02020603050405020304" pitchFamily="18" charset="0"/>
                        </a:rPr>
                        <a:t>ICT</a:t>
                      </a:r>
                      <a:r>
                        <a:rPr lang="ja-JP" altLang="en-US" sz="1000" kern="100" dirty="0">
                          <a:effectLst/>
                          <a:latin typeface="+mn-ea"/>
                          <a:ea typeface="+mn-ea"/>
                          <a:cs typeface="Times New Roman" panose="02020603050405020304" pitchFamily="18" charset="0"/>
                        </a:rPr>
                        <a:t>）</a:t>
                      </a:r>
                      <a:endParaRPr lang="ja-JP" altLang="ja-JP" sz="1000" kern="100" dirty="0">
                        <a:effectLst/>
                        <a:latin typeface="+mn-ea"/>
                        <a:ea typeface="+mn-ea"/>
                        <a:cs typeface="Times New Roman" panose="02020603050405020304" pitchFamily="18" charset="0"/>
                      </a:endParaRPr>
                    </a:p>
                  </a:txBody>
                  <a:tcPr marL="61014" marR="61014" marT="0" marB="0" anchor="ctr"/>
                </a:tc>
                <a:tc>
                  <a:txBody>
                    <a:bodyPr/>
                    <a:lstStyle/>
                    <a:p>
                      <a:pPr algn="just"/>
                      <a:endParaRPr 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977750707"/>
                  </a:ext>
                </a:extLst>
              </a:tr>
              <a:tr h="688894">
                <a:tc>
                  <a:txBody>
                    <a:bodyPr/>
                    <a:lstStyle/>
                    <a:p>
                      <a:pPr algn="just"/>
                      <a:r>
                        <a:rPr lang="ja-JP" sz="1000" kern="100" dirty="0">
                          <a:effectLst/>
                          <a:latin typeface="+mn-ea"/>
                          <a:ea typeface="+mn-ea"/>
                        </a:rPr>
                        <a:t>生活拠点利用の経済的負荷の軽減化。</a:t>
                      </a:r>
                    </a:p>
                    <a:p>
                      <a:pPr algn="just"/>
                      <a:r>
                        <a:rPr lang="ja-JP" sz="1000" kern="100" dirty="0">
                          <a:effectLst/>
                          <a:latin typeface="+mn-ea"/>
                          <a:ea typeface="+mn-ea"/>
                        </a:rPr>
                        <a:t>都市部というより沿岸部や山間部の生活拠点化。</a:t>
                      </a:r>
                    </a:p>
                    <a:p>
                      <a:pPr algn="just"/>
                      <a:r>
                        <a:rPr lang="ja-JP" sz="1000" kern="100" dirty="0">
                          <a:effectLst/>
                          <a:latin typeface="+mn-ea"/>
                          <a:ea typeface="+mn-ea"/>
                        </a:rPr>
                        <a:t>ストレスのない通信能力</a:t>
                      </a:r>
                    </a:p>
                  </a:txBody>
                  <a:tcPr marL="61014" marR="61014" marT="0" marB="0" anchor="ctr"/>
                </a:tc>
                <a:tc>
                  <a:txBody>
                    <a:bodyPr/>
                    <a:lstStyle/>
                    <a:p>
                      <a:pPr algn="just"/>
                      <a:r>
                        <a:rPr lang="en-US" sz="1000" kern="100" dirty="0">
                          <a:effectLst/>
                          <a:latin typeface="+mn-ea"/>
                          <a:ea typeface="+mn-ea"/>
                        </a:rPr>
                        <a:t> </a:t>
                      </a:r>
                      <a:endParaRPr 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563536538"/>
                  </a:ext>
                </a:extLst>
              </a:tr>
              <a:tr h="510022">
                <a:tc>
                  <a:txBody>
                    <a:bodyPr/>
                    <a:lstStyle/>
                    <a:p>
                      <a:pPr algn="just"/>
                      <a:r>
                        <a:rPr lang="ja-JP" altLang="en-US" sz="1000" kern="100" dirty="0">
                          <a:effectLst/>
                          <a:latin typeface="+mn-ea"/>
                          <a:ea typeface="+mn-ea"/>
                        </a:rPr>
                        <a:t>空き家や学校、公共施設</a:t>
                      </a:r>
                      <a:endParaRPr lang="ja-JP" sz="1000" kern="100" dirty="0">
                        <a:effectLst/>
                        <a:latin typeface="+mn-ea"/>
                        <a:ea typeface="+mn-ea"/>
                      </a:endParaRPr>
                    </a:p>
                  </a:txBody>
                  <a:tcPr marL="61014" marR="61014" marT="0" marB="0" anchor="ctr"/>
                </a:tc>
                <a:tc>
                  <a:txBody>
                    <a:bodyPr/>
                    <a:lstStyle/>
                    <a:p>
                      <a:pPr algn="just"/>
                      <a:r>
                        <a:rPr lang="ja-JP" altLang="en-US" sz="1000" kern="100" dirty="0">
                          <a:effectLst/>
                          <a:latin typeface="+mn-ea"/>
                          <a:ea typeface="+mn-ea"/>
                          <a:cs typeface="Times New Roman" panose="02020603050405020304" pitchFamily="18" charset="0"/>
                        </a:rPr>
                        <a:t>人生のステージ間の移行、パラレルな暮らしを支援する役割</a:t>
                      </a:r>
                      <a:endParaRPr 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924078980"/>
                  </a:ext>
                </a:extLst>
              </a:tr>
              <a:tr h="510022">
                <a:tc>
                  <a:txBody>
                    <a:bodyPr/>
                    <a:lstStyle/>
                    <a:p>
                      <a:pPr algn="just"/>
                      <a:r>
                        <a:rPr lang="ja-JP" altLang="ja-JP" sz="1000" kern="100" dirty="0">
                          <a:effectLst/>
                          <a:latin typeface="+mn-ea"/>
                          <a:ea typeface="+mn-ea"/>
                        </a:rPr>
                        <a:t>交通インフラ（特にマストラ）</a:t>
                      </a:r>
                    </a:p>
                  </a:txBody>
                  <a:tcPr marL="61014" marR="61014" marT="0" marB="0" anchor="ctr"/>
                </a:tc>
                <a:tc>
                  <a:txBody>
                    <a:bodyPr/>
                    <a:lstStyle/>
                    <a:p>
                      <a:pPr algn="just"/>
                      <a:endParaRPr lang="en-US" alt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1419474651"/>
                  </a:ext>
                </a:extLst>
              </a:tr>
              <a:tr h="510022">
                <a:tc>
                  <a:txBody>
                    <a:bodyPr/>
                    <a:lstStyle/>
                    <a:p>
                      <a:pPr algn="just"/>
                      <a:r>
                        <a:rPr lang="ja-JP" altLang="en-US" sz="1000" kern="100" dirty="0">
                          <a:effectLst/>
                          <a:latin typeface="+mn-ea"/>
                          <a:ea typeface="+mn-ea"/>
                        </a:rPr>
                        <a:t>ストレスのない通信インフラ</a:t>
                      </a:r>
                      <a:endParaRPr lang="ja-JP" sz="1000" kern="100" dirty="0">
                        <a:effectLst/>
                        <a:latin typeface="+mn-ea"/>
                        <a:ea typeface="+mn-ea"/>
                      </a:endParaRPr>
                    </a:p>
                  </a:txBody>
                  <a:tcPr marL="61014" marR="61014" marT="0" marB="0" anchor="ctr"/>
                </a:tc>
                <a:tc>
                  <a:txBody>
                    <a:bodyPr/>
                    <a:lstStyle/>
                    <a:p>
                      <a:pPr algn="just"/>
                      <a:r>
                        <a:rPr lang="ja-JP" altLang="en-US" sz="1000" kern="100" dirty="0">
                          <a:effectLst/>
                          <a:latin typeface="+mn-ea"/>
                          <a:ea typeface="+mn-ea"/>
                          <a:cs typeface="Times New Roman" panose="02020603050405020304" pitchFamily="18" charset="0"/>
                        </a:rPr>
                        <a:t>場所と時間を選ばないで働くための必須項目</a:t>
                      </a:r>
                      <a:endParaRPr lang="en-US" altLang="ja-JP" sz="1000" kern="100" dirty="0">
                        <a:effectLst/>
                        <a:latin typeface="+mn-ea"/>
                        <a:ea typeface="+mn-ea"/>
                        <a:cs typeface="Times New Roman" panose="02020603050405020304" pitchFamily="18" charset="0"/>
                      </a:endParaRPr>
                    </a:p>
                  </a:txBody>
                  <a:tcPr marL="61014" marR="61014" marT="0" marB="0" anchor="ctr"/>
                </a:tc>
                <a:extLst>
                  <a:ext uri="{0D108BD9-81ED-4DB2-BD59-A6C34878D82A}">
                    <a16:rowId xmlns:a16="http://schemas.microsoft.com/office/drawing/2014/main" val="3715160308"/>
                  </a:ext>
                </a:extLst>
              </a:tr>
            </a:tbl>
          </a:graphicData>
        </a:graphic>
      </p:graphicFrame>
      <p:sp>
        <p:nvSpPr>
          <p:cNvPr id="5" name="テキスト ボックス 4">
            <a:extLst>
              <a:ext uri="{FF2B5EF4-FFF2-40B4-BE49-F238E27FC236}">
                <a16:creationId xmlns:a16="http://schemas.microsoft.com/office/drawing/2014/main" id="{F4C5C22D-1961-4290-BF76-78480DA1D35A}"/>
              </a:ext>
            </a:extLst>
          </p:cNvPr>
          <p:cNvSpPr txBox="1"/>
          <p:nvPr/>
        </p:nvSpPr>
        <p:spPr>
          <a:xfrm>
            <a:off x="134649" y="378233"/>
            <a:ext cx="2529860" cy="348109"/>
          </a:xfrm>
          <a:prstGeom prst="rect">
            <a:avLst/>
          </a:prstGeom>
          <a:noFill/>
        </p:spPr>
        <p:txBody>
          <a:bodyPr wrap="none" rtlCol="0">
            <a:spAutoFit/>
          </a:bodyPr>
          <a:lstStyle/>
          <a:p>
            <a:r>
              <a:rPr kumimoji="1" lang="ja-JP" altLang="en-US" sz="1662" b="1" dirty="0"/>
              <a:t>着目する都市・インフラ</a:t>
            </a:r>
          </a:p>
        </p:txBody>
      </p:sp>
      <p:cxnSp>
        <p:nvCxnSpPr>
          <p:cNvPr id="6" name="直線コネクタ 5">
            <a:extLst>
              <a:ext uri="{FF2B5EF4-FFF2-40B4-BE49-F238E27FC236}">
                <a16:creationId xmlns:a16="http://schemas.microsoft.com/office/drawing/2014/main" id="{17CD3C88-8968-4414-BC4A-8A9B044F1B59}"/>
              </a:ext>
            </a:extLst>
          </p:cNvPr>
          <p:cNvCxnSpPr>
            <a:cxnSpLocks/>
          </p:cNvCxnSpPr>
          <p:nvPr/>
        </p:nvCxnSpPr>
        <p:spPr>
          <a:xfrm>
            <a:off x="0" y="780625"/>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65681"/>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30370</TotalTime>
  <Words>2731</Words>
  <Application>Microsoft Office PowerPoint</Application>
  <PresentationFormat>画面に合わせる (4:3)</PresentationFormat>
  <Paragraphs>237</Paragraphs>
  <Slides>23</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ＭＳ 明朝</vt:lpstr>
      <vt:lpstr>メイリオ</vt:lpstr>
      <vt:lpstr>游ゴシック</vt:lpstr>
      <vt:lpstr>游ゴシック Light</vt:lpstr>
      <vt:lpstr>Arial</vt:lpstr>
      <vt:lpstr>Times New Roman</vt:lpstr>
      <vt:lpstr>Office テーマ</vt:lpstr>
      <vt:lpstr>PowerPoint プレゼンテーション</vt:lpstr>
      <vt:lpstr>人生１００年時代の働き方と仕事を創出する 都市・インフラとは？</vt:lpstr>
      <vt:lpstr>人生１００年時代の働き方と仕事を創出する 都市・インフラ</vt:lpstr>
      <vt:lpstr>人生１００年時代の働き方と仕事を創出する都市・インフラとは？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人生１００年時代の働き方と仕事を創出する都市・インフラとは？</vt:lpstr>
      <vt:lpstr>人生１００年時代の働き方と仕事を創出する都市・インフラとは？</vt:lpstr>
      <vt:lpstr>グラデーションのある働き方の変化を可能とする 仕事と都市・インフラとは？</vt:lpstr>
      <vt:lpstr>全体フリーディスカッション</vt:lpstr>
      <vt:lpstr>人生１００年時代の働き方と仕事を創出する都市・インフラとは？</vt:lpstr>
      <vt:lpstr>テーマ別ディスカッション</vt:lpstr>
      <vt:lpstr>　人生100年時代には、組織や制度に身をゆだねるのではなくて、自らが自分のキャリアや働き方を選択するようになり、新たな仕事へのシフトや副業を開始する人が増加すると予想される。しかしこのような働き方のシフトは、これまでの転職とは異なり、スイッチが切り替わるように起こる変化ではない。出会いや学習を通じて、新しい仕事や副業の種を育て、徐々に次の仕事や活動へとシフトしていくことになるだろう。 　このようなグラデーション型の「働き方や仕事」のシフトを支えていくためには、都市の中にどのよう場や機能を整備していくべきだろうか。都市・インフラの空間像、社会的な仕組み、サービスの在り方などに加えて、変化を取り入れる際の課題を考えてほしい。</vt:lpstr>
      <vt:lpstr>１）働き方や仕事のグラデーション型の変化として何を期待するか。変化してほしいのは、仕事の内容なのか、働く場所なのか、働く時間なのか。どれくらい元の働き方から変化していくことを望むか。どれくらいのペースでグラデーションは変化していくのか。どのような仕事であれば忙しく働いていてもさらに追加して行いたいと思うか。新たな仕事の対価として何を求めるのか。   ２）どのようにグラデーション型の変化を人生に取り入れたいと思うか。変化のきっかけは何であるのか。自分で積極的に変化を行うのか、偶然的に変化は生まれていくものか。人生のどのタイミングでそのような経験を行いたいか。   ３）上記の仕事・働き方を生み出す都市・インフラとしてどのようなものが考えられるか。どんな課題を解決する仕組みを持っているのか。どのような場であれば私たちは参加したいと思うのか。それはどんな場所で、どんなデザインで何が配置されているか。誰が場を整備して、どんなルール（参加資格、料金設定）があるのか。</vt:lpstr>
      <vt:lpstr>PowerPoint プレゼンテーション</vt:lpstr>
      <vt:lpstr>未来の働き方と仕事のアイデア</vt:lpstr>
      <vt:lpstr>PowerPoint プレゼンテーション</vt:lpstr>
      <vt:lpstr>PowerPoint プレゼンテーション</vt:lpstr>
      <vt:lpstr>○タイムスケジュールと進行 　ワークショップの全体時間は３時間(15:00-18:00)です。進行や時間配分はグループ座長に一任させていただきます（必要であれば分割ルームを設定いたします）。 　事務局からはチーム内で行っていただきたい議題（ワーク）を数点提示させていただきます。この議題を中心に自由に議論を行ってください。   ○本日議論していただきたいこと 　 （work1）これからのワークショップの目標の設定 　 （work2）各テーマに関する議論   ○本日の記録とその共有について 　議論いただいた内容はビデオ記録を残すだけでなく、書き起こしを事務局で行います。これらの結果は人生１００年のホームページでアーカイブさせていただきます。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sakamura.kei.aa@outlook.jp</dc:creator>
  <cp:lastModifiedBy>KANSYA-JIMU</cp:lastModifiedBy>
  <cp:revision>1079</cp:revision>
  <cp:lastPrinted>2021-07-06T08:38:27Z</cp:lastPrinted>
  <dcterms:created xsi:type="dcterms:W3CDTF">2018-06-24T08:41:42Z</dcterms:created>
  <dcterms:modified xsi:type="dcterms:W3CDTF">2021-07-08T04:49:44Z</dcterms:modified>
</cp:coreProperties>
</file>