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3"/>
  </p:notesMasterIdLst>
  <p:sldIdLst>
    <p:sldId id="459" r:id="rId2"/>
    <p:sldId id="765" r:id="rId3"/>
    <p:sldId id="766" r:id="rId4"/>
    <p:sldId id="790" r:id="rId5"/>
    <p:sldId id="788" r:id="rId6"/>
    <p:sldId id="805" r:id="rId7"/>
    <p:sldId id="806" r:id="rId8"/>
    <p:sldId id="807" r:id="rId9"/>
    <p:sldId id="808" r:id="rId10"/>
    <p:sldId id="811" r:id="rId11"/>
    <p:sldId id="812" r:id="rId12"/>
    <p:sldId id="809" r:id="rId13"/>
    <p:sldId id="810" r:id="rId14"/>
    <p:sldId id="803" r:id="rId15"/>
    <p:sldId id="796" r:id="rId16"/>
    <p:sldId id="797" r:id="rId17"/>
    <p:sldId id="767" r:id="rId18"/>
    <p:sldId id="770" r:id="rId19"/>
    <p:sldId id="793" r:id="rId20"/>
    <p:sldId id="791" r:id="rId21"/>
    <p:sldId id="802" r:id="rId22"/>
    <p:sldId id="783" r:id="rId23"/>
    <p:sldId id="813" r:id="rId24"/>
    <p:sldId id="814" r:id="rId25"/>
    <p:sldId id="815" r:id="rId26"/>
    <p:sldId id="780" r:id="rId27"/>
    <p:sldId id="798" r:id="rId28"/>
    <p:sldId id="801" r:id="rId29"/>
    <p:sldId id="800" r:id="rId30"/>
    <p:sldId id="799" r:id="rId31"/>
    <p:sldId id="768" r:id="rId32"/>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1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kamura.kei.aa@outlook.jp"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67" autoAdjust="0"/>
    <p:restoredTop sz="88184" autoAdjust="0"/>
  </p:normalViewPr>
  <p:slideViewPr>
    <p:cSldViewPr snapToGrid="0">
      <p:cViewPr varScale="1">
        <p:scale>
          <a:sx n="112" d="100"/>
          <a:sy n="112" d="100"/>
        </p:scale>
        <p:origin x="1236" y="102"/>
      </p:cViewPr>
      <p:guideLst>
        <p:guide orient="horz" pos="3612"/>
        <p:guide pos="2880"/>
      </p:guideLst>
    </p:cSldViewPr>
  </p:slideViewPr>
  <p:notesTextViewPr>
    <p:cViewPr>
      <p:scale>
        <a:sx n="1" d="1"/>
        <a:sy n="1" d="1"/>
      </p:scale>
      <p:origin x="0" y="0"/>
    </p:cViewPr>
  </p:notesTextViewPr>
  <p:notesViewPr>
    <p:cSldViewPr snapToGrid="0" showGuides="1">
      <p:cViewPr varScale="1">
        <p:scale>
          <a:sx n="66" d="100"/>
          <a:sy n="66" d="100"/>
        </p:scale>
        <p:origin x="2571" y="6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3B745186-FE41-4A88-B4D0-51219F2A53EA}" type="datetimeFigureOut">
              <a:rPr kumimoji="1" lang="ja-JP" altLang="en-US" smtClean="0"/>
              <a:t>2021/7/8</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56624E4A-88ED-4CF1-BA9D-2C78ABA53C8F}" type="slidenum">
              <a:rPr kumimoji="1" lang="ja-JP" altLang="en-US" smtClean="0"/>
              <a:t>‹#›</a:t>
            </a:fld>
            <a:endParaRPr kumimoji="1" lang="ja-JP" altLang="en-US"/>
          </a:p>
        </p:txBody>
      </p:sp>
    </p:spTree>
    <p:extLst>
      <p:ext uri="{BB962C8B-B14F-4D97-AF65-F5344CB8AC3E}">
        <p14:creationId xmlns:p14="http://schemas.microsoft.com/office/powerpoint/2010/main" val="31307498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7763" y="1233488"/>
            <a:ext cx="44402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B2758AD-138C-DE49-A908-48258F27A13C}" type="slidenum">
              <a:rPr kumimoji="1" lang="ja-JP" altLang="en-US" smtClean="0"/>
              <a:t>1</a:t>
            </a:fld>
            <a:endParaRPr kumimoji="1" lang="ja-JP" altLang="en-US"/>
          </a:p>
        </p:txBody>
      </p:sp>
    </p:spTree>
    <p:extLst>
      <p:ext uri="{BB962C8B-B14F-4D97-AF65-F5344CB8AC3E}">
        <p14:creationId xmlns:p14="http://schemas.microsoft.com/office/powerpoint/2010/main" val="3058556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686050" y="1387369"/>
            <a:ext cx="5829300" cy="2706413"/>
          </a:xfrm>
        </p:spPr>
        <p:txBody>
          <a:bodyPr anchor="ctr">
            <a:normAutofit/>
          </a:bodyPr>
          <a:lstStyle>
            <a:lvl1pPr algn="l">
              <a:lnSpc>
                <a:spcPts val="7200"/>
              </a:lnSpc>
              <a:defRPr sz="4800" b="1"/>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3810000" y="4321996"/>
            <a:ext cx="4705350" cy="1655762"/>
          </a:xfrm>
        </p:spPr>
        <p:txBody>
          <a:bodyPr anchor="ctr">
            <a:normAutofit/>
          </a:bodyPr>
          <a:lstStyle>
            <a:lvl1pPr marL="0" indent="0" algn="l">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8" name="日付プレースホルダー 7">
            <a:extLst>
              <a:ext uri="{FF2B5EF4-FFF2-40B4-BE49-F238E27FC236}">
                <a16:creationId xmlns:a16="http://schemas.microsoft.com/office/drawing/2014/main" id="{A759A18E-6B27-455A-B96C-E60C6C2048B4}"/>
              </a:ext>
            </a:extLst>
          </p:cNvPr>
          <p:cNvSpPr>
            <a:spLocks noGrp="1"/>
          </p:cNvSpPr>
          <p:nvPr>
            <p:ph type="dt" sz="half" idx="10"/>
          </p:nvPr>
        </p:nvSpPr>
        <p:spPr/>
        <p:txBody>
          <a:bodyPr/>
          <a:lstStyle/>
          <a:p>
            <a:fld id="{F505EA5E-8A90-4266-8F9E-FAFAAA98FA6B}" type="datetime1">
              <a:rPr kumimoji="1" lang="ja-JP" altLang="en-US" smtClean="0"/>
              <a:t>2021/7/8</a:t>
            </a:fld>
            <a:endParaRPr kumimoji="1" lang="ja-JP" altLang="en-US"/>
          </a:p>
        </p:txBody>
      </p:sp>
      <p:sp>
        <p:nvSpPr>
          <p:cNvPr id="9" name="フッター プレースホルダー 8">
            <a:extLst>
              <a:ext uri="{FF2B5EF4-FFF2-40B4-BE49-F238E27FC236}">
                <a16:creationId xmlns:a16="http://schemas.microsoft.com/office/drawing/2014/main" id="{DAB6658B-7090-4DB8-BB2A-62BBD6445714}"/>
              </a:ext>
            </a:extLst>
          </p:cNvPr>
          <p:cNvSpPr>
            <a:spLocks noGrp="1"/>
          </p:cNvSpPr>
          <p:nvPr>
            <p:ph type="ftr" sz="quarter" idx="11"/>
          </p:nvPr>
        </p:nvSpPr>
        <p:spPr/>
        <p:txBody>
          <a:bodyPr/>
          <a:lstStyle/>
          <a:p>
            <a:endParaRPr kumimoji="1" lang="ja-JP" altLang="en-US"/>
          </a:p>
        </p:txBody>
      </p:sp>
      <p:sp>
        <p:nvSpPr>
          <p:cNvPr id="10" name="スライド番号プレースホルダー 9">
            <a:extLst>
              <a:ext uri="{FF2B5EF4-FFF2-40B4-BE49-F238E27FC236}">
                <a16:creationId xmlns:a16="http://schemas.microsoft.com/office/drawing/2014/main" id="{2B6D4FAA-BA02-4CD4-858A-AE2E11CA6D04}"/>
              </a:ext>
            </a:extLst>
          </p:cNvPr>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24744053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1EA4E8-A26B-49AE-83D3-7EE4C9829F6C}" type="datetime1">
              <a:rPr kumimoji="1" lang="ja-JP" altLang="en-US" smtClean="0"/>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42021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BD02FA0-D86F-458D-A5EE-E698DCEE2115}" type="datetime1">
              <a:rPr kumimoji="1" lang="ja-JP" altLang="en-US" smtClean="0"/>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83951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タイトル スライド">
    <p:spTree>
      <p:nvGrpSpPr>
        <p:cNvPr id="1" name=""/>
        <p:cNvGrpSpPr/>
        <p:nvPr/>
      </p:nvGrpSpPr>
      <p:grpSpPr>
        <a:xfrm>
          <a:off x="0" y="0"/>
          <a:ext cx="0" cy="0"/>
          <a:chOff x="0" y="0"/>
          <a:chExt cx="0" cy="0"/>
        </a:xfrm>
      </p:grpSpPr>
      <p:sp>
        <p:nvSpPr>
          <p:cNvPr id="2" name="正方形/長方形 1"/>
          <p:cNvSpPr/>
          <p:nvPr userDrawn="1"/>
        </p:nvSpPr>
        <p:spPr>
          <a:xfrm>
            <a:off x="0" y="0"/>
            <a:ext cx="9144000" cy="134938"/>
          </a:xfrm>
          <a:prstGeom prst="rect">
            <a:avLst/>
          </a:prstGeom>
          <a:solidFill>
            <a:srgbClr val="987D1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800" dirty="0"/>
          </a:p>
        </p:txBody>
      </p:sp>
      <p:pic>
        <p:nvPicPr>
          <p:cNvPr id="3" name="図 2" descr="flag_l.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7071" y="0"/>
            <a:ext cx="1109861" cy="1547220"/>
          </a:xfrm>
          <a:prstGeom prst="rect">
            <a:avLst/>
          </a:prstGeom>
        </p:spPr>
      </p:pic>
    </p:spTree>
    <p:extLst>
      <p:ext uri="{BB962C8B-B14F-4D97-AF65-F5344CB8AC3E}">
        <p14:creationId xmlns:p14="http://schemas.microsoft.com/office/powerpoint/2010/main" val="30429729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F7EBB140-F96E-4E52-82C1-3390A4FD3730}" type="datetime1">
              <a:rPr kumimoji="1" lang="ja-JP" altLang="en-US" smtClean="0"/>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9" name="Text Placeholder 2">
            <a:extLst>
              <a:ext uri="{FF2B5EF4-FFF2-40B4-BE49-F238E27FC236}">
                <a16:creationId xmlns:a16="http://schemas.microsoft.com/office/drawing/2014/main" id="{B0C9B4AE-1369-4653-A6D9-1A042E704F8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277231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F7EBB140-F96E-4E52-82C1-3390A4FD3730}" type="datetime1">
              <a:rPr kumimoji="1" lang="ja-JP" altLang="en-US" smtClean="0"/>
              <a:t>2021/7/8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9" name="Text Placeholder 2">
            <a:extLst>
              <a:ext uri="{FF2B5EF4-FFF2-40B4-BE49-F238E27FC236}">
                <a16:creationId xmlns:a16="http://schemas.microsoft.com/office/drawing/2014/main" id="{B0C9B4AE-1369-4653-A6D9-1A042E704F8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Tree>
    <p:extLst>
      <p:ext uri="{BB962C8B-B14F-4D97-AF65-F5344CB8AC3E}">
        <p14:creationId xmlns:p14="http://schemas.microsoft.com/office/powerpoint/2010/main" val="216846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A319A25F-64FE-4932-9D3F-FD23CCF62628}"/>
              </a:ext>
            </a:extLst>
          </p:cNvPr>
          <p:cNvSpPr>
            <a:spLocks noGrp="1"/>
          </p:cNvSpPr>
          <p:nvPr>
            <p:ph type="dt" sz="half" idx="10"/>
          </p:nvPr>
        </p:nvSpPr>
        <p:spPr/>
        <p:txBody>
          <a:bodyPr/>
          <a:lstStyle/>
          <a:p>
            <a:fld id="{E204D6E1-94CC-45D1-9043-540CDCF0D978}" type="datetime1">
              <a:rPr kumimoji="1" lang="ja-JP" altLang="en-US" smtClean="0"/>
              <a:t>2021/7/8</a:t>
            </a:fld>
            <a:endParaRPr kumimoji="1" lang="ja-JP" altLang="en-US"/>
          </a:p>
        </p:txBody>
      </p:sp>
      <p:sp>
        <p:nvSpPr>
          <p:cNvPr id="8" name="フッター プレースホルダー 7">
            <a:extLst>
              <a:ext uri="{FF2B5EF4-FFF2-40B4-BE49-F238E27FC236}">
                <a16:creationId xmlns:a16="http://schemas.microsoft.com/office/drawing/2014/main" id="{2ACAE143-6717-451B-98C0-996618F4757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9EFF15D-7911-4A6F-918A-FAA28D01A0AF}"/>
              </a:ext>
            </a:extLst>
          </p:cNvPr>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11" name="Text Placeholder 2">
            <a:extLst>
              <a:ext uri="{FF2B5EF4-FFF2-40B4-BE49-F238E27FC236}">
                <a16:creationId xmlns:a16="http://schemas.microsoft.com/office/drawing/2014/main" id="{C1B7DF66-B379-4DBF-A47E-6D8D2AE5E325}"/>
              </a:ext>
            </a:extLst>
          </p:cNvPr>
          <p:cNvSpPr>
            <a:spLocks noGrp="1"/>
          </p:cNvSpPr>
          <p:nvPr>
            <p:ph type="body" idx="13"/>
          </p:nvPr>
        </p:nvSpPr>
        <p:spPr>
          <a:xfrm>
            <a:off x="623889" y="214423"/>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10" name="Content Placeholder 2">
            <a:extLst>
              <a:ext uri="{FF2B5EF4-FFF2-40B4-BE49-F238E27FC236}">
                <a16:creationId xmlns:a16="http://schemas.microsoft.com/office/drawing/2014/main" id="{8404907C-A052-4EF1-834D-29B68B32818C}"/>
              </a:ext>
            </a:extLst>
          </p:cNvPr>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2204909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07750C-0DA4-49D9-93AC-F66177087D9E}" type="datetime1">
              <a:rPr kumimoji="1" lang="ja-JP" altLang="en-US" smtClean="0"/>
              <a:t>2021/7/8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
        <p:nvSpPr>
          <p:cNvPr id="6" name="Text Placeholder 2">
            <a:extLst>
              <a:ext uri="{FF2B5EF4-FFF2-40B4-BE49-F238E27FC236}">
                <a16:creationId xmlns:a16="http://schemas.microsoft.com/office/drawing/2014/main" id="{A1B77E1A-B37F-44A4-8EFD-5D2872D35BC3}"/>
              </a:ext>
            </a:extLst>
          </p:cNvPr>
          <p:cNvSpPr>
            <a:spLocks noGrp="1"/>
          </p:cNvSpPr>
          <p:nvPr>
            <p:ph type="body" idx="13"/>
          </p:nvPr>
        </p:nvSpPr>
        <p:spPr>
          <a:xfrm>
            <a:off x="623889" y="230187"/>
            <a:ext cx="7948612" cy="542925"/>
          </a:xfrm>
        </p:spPr>
        <p:txBody>
          <a:bodyPr anchor="ctr">
            <a:normAutofit/>
          </a:bodyPr>
          <a:lstStyle>
            <a:lvl1pPr marL="0" indent="0" algn="l">
              <a:buNone/>
              <a:defRPr sz="2000" b="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dirty="0"/>
              <a:t>マスター テキストの書式設定</a:t>
            </a:r>
          </a:p>
        </p:txBody>
      </p:sp>
      <p:sp>
        <p:nvSpPr>
          <p:cNvPr id="7" name="Content Placeholder 2">
            <a:extLst>
              <a:ext uri="{FF2B5EF4-FFF2-40B4-BE49-F238E27FC236}">
                <a16:creationId xmlns:a16="http://schemas.microsoft.com/office/drawing/2014/main" id="{721E432C-EA2D-4EBF-9FCC-1B3E9C65A645}"/>
              </a:ext>
            </a:extLst>
          </p:cNvPr>
          <p:cNvSpPr>
            <a:spLocks noGrp="1"/>
          </p:cNvSpPr>
          <p:nvPr>
            <p:ph idx="1"/>
          </p:nvPr>
        </p:nvSpPr>
        <p:spPr>
          <a:xfrm>
            <a:off x="628650" y="939801"/>
            <a:ext cx="7886700" cy="5282325"/>
          </a:xfrm>
        </p:spPr>
        <p:txBody>
          <a:bodyPr/>
          <a:lstStyle>
            <a:lvl1pPr>
              <a:defRPr sz="2800"/>
            </a:lvl1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356501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CFEEAF-38F8-4862-AB33-73CA29BDE519}" type="datetime1">
              <a:rPr kumimoji="1" lang="ja-JP" altLang="en-US" smtClean="0"/>
              <a:t>2021/7/8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83452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2"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CE06A06-4694-41B4-85C8-5C0244B8FCD3}" type="datetime1">
              <a:rPr kumimoji="1" lang="ja-JP" altLang="en-US" smtClean="0"/>
              <a:t>2021/7/8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330395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A34BD-4C24-41AB-97B9-9633702B90B2}" type="datetime1">
              <a:rPr kumimoji="1" lang="ja-JP" altLang="en-US" smtClean="0"/>
              <a:t>2021/7/8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44583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CCD6B91-A749-44C9-AD89-12B2616D4737}" type="datetime1">
              <a:rPr kumimoji="1" lang="ja-JP" altLang="en-US" smtClean="0"/>
              <a:t>2021/7/8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112044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7659B90-1F7A-4B12-B0A7-65C81DF665AB}" type="datetime1">
              <a:rPr kumimoji="1" lang="ja-JP" altLang="en-US" smtClean="0"/>
              <a:t>2021/7/8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7C27EC7-229D-48B3-A49A-EA085645C675}" type="slidenum">
              <a:rPr kumimoji="1" lang="ja-JP" altLang="en-US" smtClean="0"/>
              <a:t>‹#›</a:t>
            </a:fld>
            <a:endParaRPr kumimoji="1" lang="ja-JP" altLang="en-US"/>
          </a:p>
        </p:txBody>
      </p:sp>
    </p:spTree>
    <p:extLst>
      <p:ext uri="{BB962C8B-B14F-4D97-AF65-F5344CB8AC3E}">
        <p14:creationId xmlns:p14="http://schemas.microsoft.com/office/powerpoint/2010/main" val="367646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5EA5E-8A90-4266-8F9E-FAFAAA98FA6B}" type="datetime1">
              <a:rPr kumimoji="1" lang="ja-JP" altLang="en-US" smtClean="0"/>
              <a:t>2021/7/8</a:t>
            </a:fld>
            <a:endParaRPr kumimoji="1" lang="ja-JP" alt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27EC7-229D-48B3-A49A-EA085645C675}"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877A7133-B6A6-4DF2-9A03-4E76C5203A1C}"/>
              </a:ext>
            </a:extLst>
          </p:cNvPr>
          <p:cNvSpPr/>
          <p:nvPr userDrawn="1"/>
        </p:nvSpPr>
        <p:spPr>
          <a:xfrm>
            <a:off x="9002110" y="-1"/>
            <a:ext cx="141890" cy="3429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 name="正方形/長方形 7">
            <a:extLst>
              <a:ext uri="{FF2B5EF4-FFF2-40B4-BE49-F238E27FC236}">
                <a16:creationId xmlns:a16="http://schemas.microsoft.com/office/drawing/2014/main" id="{57A75C66-4543-47E1-826F-693DD5F07638}"/>
              </a:ext>
            </a:extLst>
          </p:cNvPr>
          <p:cNvSpPr/>
          <p:nvPr userDrawn="1"/>
        </p:nvSpPr>
        <p:spPr>
          <a:xfrm>
            <a:off x="9002110" y="3429003"/>
            <a:ext cx="14189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818085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4" r:id="rId5"/>
    <p:sldLayoutId id="2147483665" r:id="rId6"/>
    <p:sldLayoutId id="2147483667" r:id="rId7"/>
    <p:sldLayoutId id="2147483668" r:id="rId8"/>
    <p:sldLayoutId id="2147483669" r:id="rId9"/>
    <p:sldLayoutId id="2147483670" r:id="rId10"/>
    <p:sldLayoutId id="2147483671" r:id="rId11"/>
    <p:sldLayoutId id="2147483672" r:id="rId12"/>
    <p:sldLayoutId id="2147483716"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
          <p:cNvSpPr txBox="1">
            <a:spLocks/>
          </p:cNvSpPr>
          <p:nvPr/>
        </p:nvSpPr>
        <p:spPr>
          <a:xfrm>
            <a:off x="4" y="1753083"/>
            <a:ext cx="9143999" cy="803504"/>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1800" b="1" dirty="0">
                <a:solidFill>
                  <a:schemeClr val="tx1"/>
                </a:solidFill>
                <a:latin typeface="メイリオ" panose="020B0604030504040204" pitchFamily="50" charset="-128"/>
                <a:ea typeface="メイリオ" panose="020B0604030504040204" pitchFamily="50" charset="-128"/>
                <a:cs typeface="ＭＳ 明朝"/>
              </a:rPr>
              <a:t>東京工業大学　産学協働プログラム</a:t>
            </a:r>
            <a:endParaRPr lang="en-US" altLang="ja-JP" sz="1800" b="1" dirty="0">
              <a:solidFill>
                <a:schemeClr val="tx1"/>
              </a:solidFill>
              <a:latin typeface="メイリオ" panose="020B0604030504040204" pitchFamily="50" charset="-128"/>
              <a:ea typeface="メイリオ" panose="020B0604030504040204" pitchFamily="50" charset="-128"/>
              <a:cs typeface="ＭＳ 明朝"/>
            </a:endParaRPr>
          </a:p>
          <a:p>
            <a:pPr algn="ctr"/>
            <a:r>
              <a:rPr lang="ja-JP" altLang="en-US" sz="1800" b="1" dirty="0">
                <a:solidFill>
                  <a:schemeClr val="tx1"/>
                </a:solidFill>
                <a:latin typeface="メイリオ" panose="020B0604030504040204" pitchFamily="50" charset="-128"/>
                <a:ea typeface="メイリオ" panose="020B0604030504040204" pitchFamily="50" charset="-128"/>
                <a:cs typeface="ＭＳ 明朝"/>
              </a:rPr>
              <a:t>「人生</a:t>
            </a:r>
            <a:r>
              <a:rPr lang="en-US" altLang="ja-JP" sz="1800" b="1" dirty="0">
                <a:solidFill>
                  <a:schemeClr val="tx1"/>
                </a:solidFill>
                <a:latin typeface="メイリオ" panose="020B0604030504040204" pitchFamily="50" charset="-128"/>
                <a:ea typeface="メイリオ" panose="020B0604030504040204" pitchFamily="50" charset="-128"/>
                <a:cs typeface="ＭＳ 明朝"/>
              </a:rPr>
              <a:t>100</a:t>
            </a:r>
            <a:r>
              <a:rPr lang="ja-JP" altLang="en-US" sz="1800" b="1" dirty="0">
                <a:solidFill>
                  <a:schemeClr val="tx1"/>
                </a:solidFill>
                <a:latin typeface="メイリオ" panose="020B0604030504040204" pitchFamily="50" charset="-128"/>
                <a:ea typeface="メイリオ" panose="020B0604030504040204" pitchFamily="50" charset="-128"/>
                <a:cs typeface="ＭＳ 明朝"/>
              </a:rPr>
              <a:t>年時代の都市・インフラ学」</a:t>
            </a:r>
            <a:endParaRPr lang="en-US" altLang="ja-JP" sz="1800" b="1" dirty="0">
              <a:solidFill>
                <a:schemeClr val="tx1"/>
              </a:solidFill>
              <a:latin typeface="メイリオ" panose="020B0604030504040204" pitchFamily="50" charset="-128"/>
              <a:ea typeface="メイリオ" panose="020B0604030504040204" pitchFamily="50" charset="-128"/>
              <a:cs typeface="ＭＳ 明朝"/>
            </a:endParaRPr>
          </a:p>
        </p:txBody>
      </p:sp>
      <p:sp>
        <p:nvSpPr>
          <p:cNvPr id="3" name="タイトル 1">
            <a:extLst>
              <a:ext uri="{FF2B5EF4-FFF2-40B4-BE49-F238E27FC236}">
                <a16:creationId xmlns:a16="http://schemas.microsoft.com/office/drawing/2014/main" id="{12DBC542-3BE3-4564-A33E-509E5CDE49B3}"/>
              </a:ext>
            </a:extLst>
          </p:cNvPr>
          <p:cNvSpPr txBox="1">
            <a:spLocks/>
          </p:cNvSpPr>
          <p:nvPr/>
        </p:nvSpPr>
        <p:spPr>
          <a:xfrm>
            <a:off x="404326" y="3136584"/>
            <a:ext cx="8335348" cy="1695857"/>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2800" b="1" dirty="0">
                <a:solidFill>
                  <a:schemeClr val="tx1"/>
                </a:solidFill>
                <a:latin typeface="メイリオ" panose="020B0604030504040204" pitchFamily="50" charset="-128"/>
                <a:ea typeface="メイリオ" panose="020B0604030504040204" pitchFamily="50" charset="-128"/>
                <a:cs typeface="ＭＳ 明朝"/>
              </a:rPr>
              <a:t>人生１００年時代の豊かな</a:t>
            </a: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a:p>
            <a:pPr algn="ctr"/>
            <a:r>
              <a:rPr lang="ja-JP" altLang="en-US" sz="2800" b="1" dirty="0">
                <a:solidFill>
                  <a:schemeClr val="tx1"/>
                </a:solidFill>
                <a:latin typeface="メイリオ" panose="020B0604030504040204" pitchFamily="50" charset="-128"/>
                <a:ea typeface="メイリオ" panose="020B0604030504040204" pitchFamily="50" charset="-128"/>
                <a:cs typeface="ＭＳ 明朝"/>
              </a:rPr>
              <a:t>ライフシーン　</a:t>
            </a:r>
            <a:r>
              <a:rPr lang="en-US" altLang="ja-JP" sz="2800" b="1" dirty="0">
                <a:solidFill>
                  <a:schemeClr val="tx1"/>
                </a:solidFill>
                <a:latin typeface="メイリオ" panose="020B0604030504040204" pitchFamily="50" charset="-128"/>
                <a:ea typeface="メイリオ" panose="020B0604030504040204" pitchFamily="50" charset="-128"/>
                <a:cs typeface="ＭＳ 明朝"/>
              </a:rPr>
              <a:t>Vol.4</a:t>
            </a:r>
          </a:p>
          <a:p>
            <a:pPr algn="ct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a:p>
            <a:pPr algn="ctr"/>
            <a:endParaRPr lang="en-US" altLang="ja-JP" sz="2800" b="1" dirty="0">
              <a:solidFill>
                <a:schemeClr val="tx1"/>
              </a:solidFill>
              <a:latin typeface="メイリオ" panose="020B0604030504040204" pitchFamily="50" charset="-128"/>
              <a:ea typeface="メイリオ" panose="020B0604030504040204" pitchFamily="50" charset="-128"/>
              <a:cs typeface="ＭＳ 明朝"/>
            </a:endParaRPr>
          </a:p>
        </p:txBody>
      </p:sp>
      <p:sp>
        <p:nvSpPr>
          <p:cNvPr id="7" name="テキスト ボックス 6">
            <a:extLst>
              <a:ext uri="{FF2B5EF4-FFF2-40B4-BE49-F238E27FC236}">
                <a16:creationId xmlns:a16="http://schemas.microsoft.com/office/drawing/2014/main" id="{00078B19-1F8C-44E0-B3D6-7F048D0A5230}"/>
              </a:ext>
            </a:extLst>
          </p:cNvPr>
          <p:cNvSpPr txBox="1"/>
          <p:nvPr/>
        </p:nvSpPr>
        <p:spPr>
          <a:xfrm>
            <a:off x="3098850" y="6009912"/>
            <a:ext cx="5467435" cy="584775"/>
          </a:xfrm>
          <a:prstGeom prst="rect">
            <a:avLst/>
          </a:prstGeom>
          <a:noFill/>
        </p:spPr>
        <p:txBody>
          <a:bodyPr wrap="square" rtlCol="0">
            <a:spAutoFit/>
          </a:bodyPr>
          <a:lstStyle/>
          <a:p>
            <a:pPr algn="r"/>
            <a:r>
              <a:rPr kumimoji="1" lang="en-US" altLang="ja-JP" sz="1600" dirty="0"/>
              <a:t>2021</a:t>
            </a:r>
            <a:r>
              <a:rPr kumimoji="1" lang="ja-JP" altLang="en-US" sz="1600" dirty="0"/>
              <a:t>年</a:t>
            </a:r>
            <a:r>
              <a:rPr kumimoji="1" lang="en-US" altLang="ja-JP" sz="1600" dirty="0"/>
              <a:t>7</a:t>
            </a:r>
            <a:r>
              <a:rPr kumimoji="1" lang="ja-JP" altLang="en-US" sz="1600" dirty="0"/>
              <a:t>月</a:t>
            </a:r>
            <a:r>
              <a:rPr kumimoji="1" lang="en-US" altLang="ja-JP" sz="1600" dirty="0"/>
              <a:t>14</a:t>
            </a:r>
            <a:r>
              <a:rPr kumimoji="1" lang="ja-JP" altLang="en-US" sz="1600" dirty="0"/>
              <a:t>日</a:t>
            </a:r>
            <a:endParaRPr kumimoji="1" lang="en-US" altLang="ja-JP" sz="1600" dirty="0"/>
          </a:p>
          <a:p>
            <a:pPr algn="r"/>
            <a:r>
              <a:rPr kumimoji="1" lang="ja-JP" altLang="en-US" sz="1600" dirty="0"/>
              <a:t>資料作成：坂村圭</a:t>
            </a:r>
          </a:p>
        </p:txBody>
      </p:sp>
      <p:sp>
        <p:nvSpPr>
          <p:cNvPr id="8" name="タイトル 1">
            <a:extLst>
              <a:ext uri="{FF2B5EF4-FFF2-40B4-BE49-F238E27FC236}">
                <a16:creationId xmlns:a16="http://schemas.microsoft.com/office/drawing/2014/main" id="{1EF10CE2-B212-4432-972C-FE4035583DC8}"/>
              </a:ext>
            </a:extLst>
          </p:cNvPr>
          <p:cNvSpPr txBox="1">
            <a:spLocks/>
          </p:cNvSpPr>
          <p:nvPr/>
        </p:nvSpPr>
        <p:spPr>
          <a:xfrm>
            <a:off x="559840" y="4534212"/>
            <a:ext cx="8335349" cy="485589"/>
          </a:xfrm>
          <a:prstGeom prst="rect">
            <a:avLst/>
          </a:prstGeom>
          <a:noFill/>
          <a:effectLst/>
        </p:spPr>
        <p:txBody>
          <a:bodyPr/>
          <a:lstStyle>
            <a:lvl1pPr algn="l" defTabSz="914400" rtl="0" eaLnBrk="1" latinLnBrk="0" hangingPunct="1">
              <a:lnSpc>
                <a:spcPct val="100000"/>
              </a:lnSpc>
              <a:spcBef>
                <a:spcPct val="0"/>
              </a:spcBef>
              <a:buNone/>
              <a:defRPr kumimoji="1" sz="2000" b="0" i="0" kern="1200" cap="none" spc="0">
                <a:ln w="18415" cmpd="sng">
                  <a:noFill/>
                  <a:prstDash val="solid"/>
                </a:ln>
                <a:solidFill>
                  <a:schemeClr val="bg1"/>
                </a:solidFill>
                <a:effectLst/>
                <a:latin typeface="A-OTF 黎ミン Pro M"/>
                <a:ea typeface="A-OTF 黎ミン Pro M"/>
                <a:cs typeface="A-OTF 黎ミン Pro M"/>
              </a:defRPr>
            </a:lvl1pPr>
          </a:lstStyle>
          <a:p>
            <a:pPr algn="ctr"/>
            <a:r>
              <a:rPr lang="ja-JP" altLang="en-US" sz="1800" b="1" u="sng" dirty="0">
                <a:solidFill>
                  <a:srgbClr val="FF0000"/>
                </a:solidFill>
                <a:latin typeface="メイリオ" panose="020B0604030504040204" pitchFamily="50" charset="-128"/>
                <a:ea typeface="メイリオ" panose="020B0604030504040204" pitchFamily="50" charset="-128"/>
                <a:cs typeface="ＭＳ 明朝"/>
              </a:rPr>
              <a:t>チーム③：住まいと暮らし方</a:t>
            </a:r>
            <a:endParaRPr lang="en-US" altLang="ja-JP" sz="1800" b="1" u="sng" dirty="0">
              <a:solidFill>
                <a:srgbClr val="FF0000"/>
              </a:solidFill>
              <a:latin typeface="メイリオ" panose="020B0604030504040204" pitchFamily="50" charset="-128"/>
              <a:ea typeface="メイリオ" panose="020B0604030504040204" pitchFamily="50" charset="-128"/>
              <a:cs typeface="ＭＳ 明朝"/>
            </a:endParaRPr>
          </a:p>
        </p:txBody>
      </p:sp>
      <p:sp>
        <p:nvSpPr>
          <p:cNvPr id="9" name="テキスト ボックス 8">
            <a:extLst>
              <a:ext uri="{FF2B5EF4-FFF2-40B4-BE49-F238E27FC236}">
                <a16:creationId xmlns:a16="http://schemas.microsoft.com/office/drawing/2014/main" id="{0116EE5A-C702-4FAE-A528-5A8819D42BA6}"/>
              </a:ext>
            </a:extLst>
          </p:cNvPr>
          <p:cNvSpPr txBox="1"/>
          <p:nvPr/>
        </p:nvSpPr>
        <p:spPr>
          <a:xfrm>
            <a:off x="2560957" y="5019801"/>
            <a:ext cx="4570483" cy="646331"/>
          </a:xfrm>
          <a:prstGeom prst="rect">
            <a:avLst/>
          </a:prstGeom>
          <a:noFill/>
        </p:spPr>
        <p:txBody>
          <a:bodyPr wrap="none" rtlCol="0">
            <a:spAutoFit/>
          </a:bodyPr>
          <a:lstStyle/>
          <a:p>
            <a:pPr algn="ctr"/>
            <a:r>
              <a:rPr kumimoji="1" lang="ja-JP" altLang="en-US" sz="1800" dirty="0"/>
              <a:t>座長：永野敏幸（株式会社佐藤総合計画）</a:t>
            </a:r>
            <a:endParaRPr kumimoji="1" lang="en-US" altLang="ja-JP" sz="1800" dirty="0"/>
          </a:p>
          <a:p>
            <a:pPr algn="ctr"/>
            <a:r>
              <a:rPr kumimoji="1" lang="ja-JP" altLang="en-US" sz="1800" dirty="0"/>
              <a:t>担当教員：浅輪貴史</a:t>
            </a:r>
            <a:endParaRPr kumimoji="1" lang="ja-JP" altLang="en-US" dirty="0"/>
          </a:p>
        </p:txBody>
      </p:sp>
    </p:spTree>
    <p:extLst>
      <p:ext uri="{BB962C8B-B14F-4D97-AF65-F5344CB8AC3E}">
        <p14:creationId xmlns:p14="http://schemas.microsoft.com/office/powerpoint/2010/main" val="2331420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8" y="396241"/>
            <a:ext cx="6886933"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中間発表のふり返り</a:t>
            </a:r>
            <a:endParaRPr lang="en-US" altLang="ja-JP" sz="2000" dirty="0">
              <a:solidFill>
                <a:schemeClr val="tx1">
                  <a:lumMod val="75000"/>
                  <a:lumOff val="25000"/>
                </a:schemeClr>
              </a:solidFill>
            </a:endParaRPr>
          </a:p>
        </p:txBody>
      </p:sp>
      <p:pic>
        <p:nvPicPr>
          <p:cNvPr id="3" name="図 2">
            <a:extLst>
              <a:ext uri="{FF2B5EF4-FFF2-40B4-BE49-F238E27FC236}">
                <a16:creationId xmlns:a16="http://schemas.microsoft.com/office/drawing/2014/main" id="{EED61C88-92CF-4DE1-9367-9299A472BAB4}"/>
              </a:ext>
            </a:extLst>
          </p:cNvPr>
          <p:cNvPicPr>
            <a:picLocks noChangeAspect="1"/>
          </p:cNvPicPr>
          <p:nvPr/>
        </p:nvPicPr>
        <p:blipFill>
          <a:blip r:embed="rId2"/>
          <a:stretch>
            <a:fillRect/>
          </a:stretch>
        </p:blipFill>
        <p:spPr>
          <a:xfrm>
            <a:off x="0" y="1071883"/>
            <a:ext cx="9144000" cy="5175849"/>
          </a:xfrm>
          <a:prstGeom prst="rect">
            <a:avLst/>
          </a:prstGeom>
        </p:spPr>
      </p:pic>
    </p:spTree>
    <p:extLst>
      <p:ext uri="{BB962C8B-B14F-4D97-AF65-F5344CB8AC3E}">
        <p14:creationId xmlns:p14="http://schemas.microsoft.com/office/powerpoint/2010/main" val="1879959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8" y="396241"/>
            <a:ext cx="6886933"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中間発表のふり返り</a:t>
            </a:r>
            <a:endParaRPr lang="en-US" altLang="ja-JP" sz="2000" dirty="0">
              <a:solidFill>
                <a:schemeClr val="tx1">
                  <a:lumMod val="75000"/>
                  <a:lumOff val="25000"/>
                </a:schemeClr>
              </a:solidFill>
            </a:endParaRPr>
          </a:p>
        </p:txBody>
      </p:sp>
      <p:pic>
        <p:nvPicPr>
          <p:cNvPr id="3" name="図 2">
            <a:extLst>
              <a:ext uri="{FF2B5EF4-FFF2-40B4-BE49-F238E27FC236}">
                <a16:creationId xmlns:a16="http://schemas.microsoft.com/office/drawing/2014/main" id="{FE1BCA95-DAC1-49B8-885B-7726A853042F}"/>
              </a:ext>
            </a:extLst>
          </p:cNvPr>
          <p:cNvPicPr>
            <a:picLocks noChangeAspect="1"/>
          </p:cNvPicPr>
          <p:nvPr/>
        </p:nvPicPr>
        <p:blipFill>
          <a:blip r:embed="rId2"/>
          <a:stretch>
            <a:fillRect/>
          </a:stretch>
        </p:blipFill>
        <p:spPr>
          <a:xfrm>
            <a:off x="0" y="1071883"/>
            <a:ext cx="9144000" cy="5179411"/>
          </a:xfrm>
          <a:prstGeom prst="rect">
            <a:avLst/>
          </a:prstGeom>
        </p:spPr>
      </p:pic>
    </p:spTree>
    <p:extLst>
      <p:ext uri="{BB962C8B-B14F-4D97-AF65-F5344CB8AC3E}">
        <p14:creationId xmlns:p14="http://schemas.microsoft.com/office/powerpoint/2010/main" val="200869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8" y="396241"/>
            <a:ext cx="6886933"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中間発表のふり返り</a:t>
            </a:r>
            <a:endParaRPr lang="en-US" altLang="ja-JP" sz="2000" dirty="0">
              <a:solidFill>
                <a:schemeClr val="tx1">
                  <a:lumMod val="75000"/>
                  <a:lumOff val="25000"/>
                </a:schemeClr>
              </a:solidFill>
            </a:endParaRPr>
          </a:p>
        </p:txBody>
      </p:sp>
      <p:pic>
        <p:nvPicPr>
          <p:cNvPr id="3" name="図 2">
            <a:extLst>
              <a:ext uri="{FF2B5EF4-FFF2-40B4-BE49-F238E27FC236}">
                <a16:creationId xmlns:a16="http://schemas.microsoft.com/office/drawing/2014/main" id="{938FCCA1-8938-41DB-BB18-BEBE0A3E73E7}"/>
              </a:ext>
            </a:extLst>
          </p:cNvPr>
          <p:cNvPicPr>
            <a:picLocks noChangeAspect="1"/>
          </p:cNvPicPr>
          <p:nvPr/>
        </p:nvPicPr>
        <p:blipFill>
          <a:blip r:embed="rId2"/>
          <a:stretch>
            <a:fillRect/>
          </a:stretch>
        </p:blipFill>
        <p:spPr>
          <a:xfrm>
            <a:off x="0" y="1149912"/>
            <a:ext cx="9144000" cy="5175849"/>
          </a:xfrm>
          <a:prstGeom prst="rect">
            <a:avLst/>
          </a:prstGeom>
        </p:spPr>
      </p:pic>
    </p:spTree>
    <p:extLst>
      <p:ext uri="{BB962C8B-B14F-4D97-AF65-F5344CB8AC3E}">
        <p14:creationId xmlns:p14="http://schemas.microsoft.com/office/powerpoint/2010/main" val="180934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8" y="396241"/>
            <a:ext cx="6886933"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中間発表のふり返り</a:t>
            </a:r>
            <a:endParaRPr lang="en-US" altLang="ja-JP" sz="2000" dirty="0">
              <a:solidFill>
                <a:schemeClr val="tx1">
                  <a:lumMod val="75000"/>
                  <a:lumOff val="25000"/>
                </a:schemeClr>
              </a:solidFill>
            </a:endParaRPr>
          </a:p>
        </p:txBody>
      </p:sp>
      <p:pic>
        <p:nvPicPr>
          <p:cNvPr id="3" name="図 2">
            <a:extLst>
              <a:ext uri="{FF2B5EF4-FFF2-40B4-BE49-F238E27FC236}">
                <a16:creationId xmlns:a16="http://schemas.microsoft.com/office/drawing/2014/main" id="{441CDCEE-F73A-4FFE-B07A-3BBB6BB6B16B}"/>
              </a:ext>
            </a:extLst>
          </p:cNvPr>
          <p:cNvPicPr>
            <a:picLocks noChangeAspect="1"/>
          </p:cNvPicPr>
          <p:nvPr/>
        </p:nvPicPr>
        <p:blipFill>
          <a:blip r:embed="rId2"/>
          <a:stretch>
            <a:fillRect/>
          </a:stretch>
        </p:blipFill>
        <p:spPr>
          <a:xfrm>
            <a:off x="0" y="1071883"/>
            <a:ext cx="9144000" cy="5175849"/>
          </a:xfrm>
          <a:prstGeom prst="rect">
            <a:avLst/>
          </a:prstGeom>
        </p:spPr>
      </p:pic>
    </p:spTree>
    <p:extLst>
      <p:ext uri="{BB962C8B-B14F-4D97-AF65-F5344CB8AC3E}">
        <p14:creationId xmlns:p14="http://schemas.microsoft.com/office/powerpoint/2010/main" val="575487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8" y="396241"/>
            <a:ext cx="6886933"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中間発表のふり返り（担当教員からのフィードバック）</a:t>
            </a:r>
            <a:endParaRPr lang="en-US" altLang="ja-JP" sz="200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417D4F55-FCEA-46CE-9B8F-DC12ACBDFB30}"/>
              </a:ext>
            </a:extLst>
          </p:cNvPr>
          <p:cNvSpPr txBox="1">
            <a:spLocks/>
          </p:cNvSpPr>
          <p:nvPr/>
        </p:nvSpPr>
        <p:spPr>
          <a:xfrm>
            <a:off x="355598" y="1065864"/>
            <a:ext cx="8552232" cy="5630053"/>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fontScale="92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00000"/>
              </a:lnSpc>
            </a:pPr>
            <a:r>
              <a:rPr lang="ja-JP" altLang="en-US" sz="1100" u="sng" dirty="0">
                <a:solidFill>
                  <a:schemeClr val="tx1">
                    <a:lumMod val="75000"/>
                    <a:lumOff val="25000"/>
                  </a:schemeClr>
                </a:solidFill>
              </a:rPr>
              <a:t>野原先生：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「選択肢のあること」そのものが、心理的に人を豊かにするということはとても人間的ですね。</a:t>
            </a:r>
          </a:p>
          <a:p>
            <a:pPr>
              <a:lnSpc>
                <a:spcPct val="100000"/>
              </a:lnSpc>
            </a:pPr>
            <a:r>
              <a:rPr lang="ja-JP" altLang="en-US" sz="1100" b="0" dirty="0">
                <a:solidFill>
                  <a:schemeClr val="tx1">
                    <a:lumMod val="75000"/>
                    <a:lumOff val="25000"/>
                  </a:schemeClr>
                </a:solidFill>
              </a:rPr>
              <a:t>実際に何を選ぶのか、とは別の豊かさなのかと考えさせられました。</a:t>
            </a:r>
            <a:endParaRPr lang="en-US" altLang="ja-JP" sz="1100" b="0" dirty="0">
              <a:solidFill>
                <a:schemeClr val="tx1">
                  <a:lumMod val="75000"/>
                  <a:lumOff val="25000"/>
                </a:schemeClr>
              </a:solidFill>
            </a:endParaRPr>
          </a:p>
          <a:p>
            <a:pPr>
              <a:lnSpc>
                <a:spcPct val="100000"/>
              </a:lnSpc>
            </a:pPr>
            <a:endParaRPr lang="en-US" altLang="ja-JP" sz="1100" b="0"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真野先生：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・「住まいと暮らし方」というテーマは普遍的ですが、戦後や高度成長期、バブル期などのどの時代とも異なる未来を想像していくとどうなるのでしょうか。</a:t>
            </a:r>
          </a:p>
          <a:p>
            <a:pPr>
              <a:lnSpc>
                <a:spcPct val="100000"/>
              </a:lnSpc>
            </a:pPr>
            <a:r>
              <a:rPr lang="ja-JP" altLang="en-US" sz="1100" b="0" dirty="0">
                <a:solidFill>
                  <a:schemeClr val="tx1">
                    <a:lumMod val="75000"/>
                    <a:lumOff val="25000"/>
                  </a:schemeClr>
                </a:solidFill>
              </a:rPr>
              <a:t>・「顧客満足度を高める」という見方は、本プログラムに属する集団ならではの見方かもしれませんが、これもまた常識的な視点かもしれません。</a:t>
            </a:r>
          </a:p>
          <a:p>
            <a:pPr>
              <a:lnSpc>
                <a:spcPct val="100000"/>
              </a:lnSpc>
            </a:pPr>
            <a:r>
              <a:rPr lang="ja-JP" altLang="en-US" sz="1100" b="0" dirty="0">
                <a:solidFill>
                  <a:schemeClr val="tx1">
                    <a:lumMod val="75000"/>
                    <a:lumOff val="25000"/>
                  </a:schemeClr>
                </a:solidFill>
              </a:rPr>
              <a:t>・「土着性・選択性・画一性が変わる」「常識的なところが変わる」という部分に注目しています。常識の中身が変化するということなのか、常識にとらわれない視野やアイディアが次々と形になっていくのかなど。</a:t>
            </a:r>
          </a:p>
          <a:p>
            <a:pPr>
              <a:lnSpc>
                <a:spcPct val="100000"/>
              </a:lnSpc>
            </a:pPr>
            <a:r>
              <a:rPr lang="ja-JP" altLang="en-US" sz="1100" b="0" dirty="0">
                <a:solidFill>
                  <a:schemeClr val="tx1">
                    <a:lumMod val="75000"/>
                    <a:lumOff val="25000"/>
                  </a:schemeClr>
                </a:solidFill>
              </a:rPr>
              <a:t>・最終的には「住まい」の領域や考え方の拡張とともに提案の展開につながれば良いと思います。</a:t>
            </a:r>
          </a:p>
          <a:p>
            <a:pPr>
              <a:lnSpc>
                <a:spcPct val="100000"/>
              </a:lnSpc>
            </a:pPr>
            <a:r>
              <a:rPr lang="ja-JP" altLang="en-US" sz="1100" b="0" dirty="0">
                <a:solidFill>
                  <a:schemeClr val="tx1">
                    <a:lumMod val="75000"/>
                    <a:lumOff val="25000"/>
                  </a:schemeClr>
                </a:solidFill>
              </a:rPr>
              <a:t>・提案方針</a:t>
            </a:r>
            <a:r>
              <a:rPr lang="en-US" altLang="ja-JP" sz="1100" b="0" dirty="0">
                <a:solidFill>
                  <a:schemeClr val="tx1">
                    <a:lumMod val="75000"/>
                    <a:lumOff val="25000"/>
                  </a:schemeClr>
                </a:solidFill>
              </a:rPr>
              <a:t>3</a:t>
            </a:r>
            <a:r>
              <a:rPr lang="ja-JP" altLang="en-US" sz="1100" b="0" dirty="0">
                <a:solidFill>
                  <a:schemeClr val="tx1">
                    <a:lumMod val="75000"/>
                    <a:lumOff val="25000"/>
                  </a:schemeClr>
                </a:solidFill>
              </a:rPr>
              <a:t>）のケースに注目しています。</a:t>
            </a:r>
            <a:endParaRPr lang="en-US" altLang="ja-JP" sz="1100" b="0" dirty="0">
              <a:solidFill>
                <a:schemeClr val="tx1">
                  <a:lumMod val="75000"/>
                  <a:lumOff val="25000"/>
                </a:schemeClr>
              </a:solidFill>
            </a:endParaRPr>
          </a:p>
          <a:p>
            <a:pPr>
              <a:lnSpc>
                <a:spcPct val="100000"/>
              </a:lnSpc>
            </a:pPr>
            <a:endParaRPr lang="en-US" altLang="ja-JP" sz="1100" u="sng"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浅輪先生：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ご発表をいただきありがとうございました。私は担当教員ですので、今後議論させていただければと思いますが、住まい・暮らしの拠点をより主体的に選べることで、今まで以上に地域への愛着・コミュニティが強化されるという点は、重要なポイントと思いました。二拠点でも別荘コミュニティというものもありますし、地域の祭りに毎年参加して、伝統文化の担い手不足を解消するなどもあるかもしれませんね。都市と地方との関係にもつながるかと思います。</a:t>
            </a:r>
          </a:p>
          <a:p>
            <a:pPr>
              <a:lnSpc>
                <a:spcPct val="100000"/>
              </a:lnSpc>
            </a:pPr>
            <a:r>
              <a:rPr lang="ja-JP" altLang="en-US" sz="1100" b="0" dirty="0">
                <a:solidFill>
                  <a:schemeClr val="tx1">
                    <a:lumMod val="75000"/>
                    <a:lumOff val="25000"/>
                  </a:schemeClr>
                </a:solidFill>
              </a:rPr>
              <a:t>また、住まいのサブスクなどがうまく機能する、具体の仕組みのイメージを作ることも面白いかと思いました（永野さんとは少しお話をしたポイント制など？）。</a:t>
            </a:r>
            <a:endParaRPr lang="en-US" altLang="ja-JP" sz="1100" b="0" dirty="0">
              <a:solidFill>
                <a:schemeClr val="tx1">
                  <a:lumMod val="75000"/>
                  <a:lumOff val="25000"/>
                </a:schemeClr>
              </a:solidFill>
            </a:endParaRPr>
          </a:p>
          <a:p>
            <a:pPr>
              <a:lnSpc>
                <a:spcPct val="100000"/>
              </a:lnSpc>
            </a:pPr>
            <a:endParaRPr lang="en-US" altLang="ja-JP" sz="1100" b="0"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室町先生：</a:t>
            </a:r>
            <a:endParaRPr lang="en-US" altLang="ja-JP" sz="1100" u="sng" dirty="0">
              <a:solidFill>
                <a:schemeClr val="tx1">
                  <a:lumMod val="75000"/>
                  <a:lumOff val="25000"/>
                </a:schemeClr>
              </a:solidFill>
            </a:endParaRPr>
          </a:p>
          <a:p>
            <a:pPr>
              <a:lnSpc>
                <a:spcPct val="100000"/>
              </a:lnSpc>
            </a:pPr>
            <a:r>
              <a:rPr lang="ja-JP" altLang="en-US" sz="1100" b="0" dirty="0">
                <a:solidFill>
                  <a:schemeClr val="tx1">
                    <a:lumMod val="75000"/>
                    <a:lumOff val="25000"/>
                  </a:schemeClr>
                </a:solidFill>
              </a:rPr>
              <a:t>多様な選択肢から選ぶことができる中にコミュニティの要素が考えられますが、中身が見えないコミュニティを選ぶのはなかなか難しいように思えました。それは自分に合ったコミュニティを選ぶということと思いますが、それではコミュニティ内の多様性は失われるような気がしますし、では多様性のあるコミュニティを選べばよいかと考えるとそれは特徴のあるコミュニティではないような気がするし、興味深いポイントです。</a:t>
            </a:r>
            <a:endParaRPr lang="en-US" altLang="ja-JP" sz="1100" b="0" dirty="0">
              <a:solidFill>
                <a:schemeClr val="tx1">
                  <a:lumMod val="75000"/>
                  <a:lumOff val="25000"/>
                </a:schemeClr>
              </a:solidFill>
            </a:endParaRPr>
          </a:p>
          <a:p>
            <a:pPr>
              <a:lnSpc>
                <a:spcPct val="100000"/>
              </a:lnSpc>
            </a:pPr>
            <a:endParaRPr lang="en-US" altLang="ja-JP" sz="1100" u="sng"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鼎先生：</a:t>
            </a:r>
          </a:p>
          <a:p>
            <a:pPr>
              <a:lnSpc>
                <a:spcPct val="100000"/>
              </a:lnSpc>
            </a:pPr>
            <a:r>
              <a:rPr lang="ja-JP" altLang="en-US" sz="1100" b="0" dirty="0">
                <a:solidFill>
                  <a:schemeClr val="tx1">
                    <a:lumMod val="75000"/>
                    <a:lumOff val="25000"/>
                  </a:schemeClr>
                </a:solidFill>
              </a:rPr>
              <a:t>大変興味深いご発表ありがとうございました。</a:t>
            </a:r>
          </a:p>
          <a:p>
            <a:pPr>
              <a:lnSpc>
                <a:spcPct val="100000"/>
              </a:lnSpc>
            </a:pPr>
            <a:r>
              <a:rPr lang="ja-JP" altLang="en-US" sz="1100" b="0" dirty="0">
                <a:solidFill>
                  <a:schemeClr val="tx1">
                    <a:lumMod val="75000"/>
                    <a:lumOff val="25000"/>
                  </a:schemeClr>
                </a:solidFill>
              </a:rPr>
              <a:t>たとえば</a:t>
            </a:r>
            <a:r>
              <a:rPr lang="en-US" altLang="ja-JP" sz="1100" b="0" dirty="0">
                <a:solidFill>
                  <a:schemeClr val="tx1">
                    <a:lumMod val="75000"/>
                    <a:lumOff val="25000"/>
                  </a:schemeClr>
                </a:solidFill>
              </a:rPr>
              <a:t>NHK</a:t>
            </a:r>
            <a:r>
              <a:rPr lang="ja-JP" altLang="en-US" sz="1100" b="0" dirty="0">
                <a:solidFill>
                  <a:schemeClr val="tx1">
                    <a:lumMod val="75000"/>
                    <a:lumOff val="25000"/>
                  </a:schemeClr>
                </a:solidFill>
              </a:rPr>
              <a:t>の朝ドラマで昭和が舞台になると、昭和風の家の中は、なにかとごちゃごちゃと色々な「モノ」が置いてありますよね。大きなものではタンスとか、小さい道具等としては色々な細かいものがあります。私の実家にも、そういったものがごちゃごちゃとありました。そういった「モノ」はどうなっていくイメージでしょうか？</a:t>
            </a:r>
            <a:endParaRPr lang="en-US" altLang="ja-JP" sz="1100" b="0" dirty="0">
              <a:solidFill>
                <a:schemeClr val="tx1">
                  <a:lumMod val="75000"/>
                  <a:lumOff val="25000"/>
                </a:schemeClr>
              </a:solidFill>
            </a:endParaRPr>
          </a:p>
          <a:p>
            <a:pPr>
              <a:lnSpc>
                <a:spcPct val="100000"/>
              </a:lnSpc>
            </a:pPr>
            <a:endParaRPr lang="en-US" altLang="ja-JP" sz="1100" u="sng" dirty="0">
              <a:solidFill>
                <a:schemeClr val="tx1">
                  <a:lumMod val="75000"/>
                  <a:lumOff val="25000"/>
                </a:schemeClr>
              </a:solidFill>
            </a:endParaRPr>
          </a:p>
          <a:p>
            <a:pPr>
              <a:lnSpc>
                <a:spcPct val="100000"/>
              </a:lnSpc>
            </a:pPr>
            <a:r>
              <a:rPr lang="ja-JP" altLang="en-US" sz="1100" u="sng" dirty="0">
                <a:solidFill>
                  <a:schemeClr val="tx1">
                    <a:lumMod val="75000"/>
                    <a:lumOff val="25000"/>
                  </a:schemeClr>
                </a:solidFill>
              </a:rPr>
              <a:t>十代田先生：</a:t>
            </a:r>
          </a:p>
          <a:p>
            <a:pPr>
              <a:lnSpc>
                <a:spcPct val="100000"/>
              </a:lnSpc>
            </a:pPr>
            <a:r>
              <a:rPr lang="ja-JP" altLang="en-US" sz="1100" b="0" dirty="0">
                <a:solidFill>
                  <a:schemeClr val="tx1">
                    <a:lumMod val="75000"/>
                    <a:lumOff val="25000"/>
                  </a:schemeClr>
                </a:solidFill>
              </a:rPr>
              <a:t>・空間的、経済的、地域的流動性との関係（バランス）、どのような都市像、国土像を描くことになるのかまで論じると面白いのでは？</a:t>
            </a:r>
            <a:endParaRPr lang="en-US" altLang="ja-JP" sz="1100" b="0" dirty="0">
              <a:solidFill>
                <a:schemeClr val="tx1">
                  <a:lumMod val="75000"/>
                  <a:lumOff val="25000"/>
                </a:schemeClr>
              </a:solidFill>
            </a:endParaRPr>
          </a:p>
        </p:txBody>
      </p:sp>
    </p:spTree>
    <p:extLst>
      <p:ext uri="{BB962C8B-B14F-4D97-AF65-F5344CB8AC3E}">
        <p14:creationId xmlns:p14="http://schemas.microsoft.com/office/powerpoint/2010/main" val="48001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人生１００年時代の住まいと暮らし方を創出する都市・インフラとは？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人生１００年時代の住まいと暮らし方とは？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667502" y="1971861"/>
            <a:ext cx="3437964"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cxnSp>
        <p:nvCxnSpPr>
          <p:cNvPr id="11" name="直線矢印コネクタ 10">
            <a:extLst>
              <a:ext uri="{FF2B5EF4-FFF2-40B4-BE49-F238E27FC236}">
                <a16:creationId xmlns:a16="http://schemas.microsoft.com/office/drawing/2014/main" id="{71B6D654-A2A2-4CF2-A19A-C75C2C73C04E}"/>
              </a:ext>
            </a:extLst>
          </p:cNvPr>
          <p:cNvCxnSpPr>
            <a:cxnSpLocks/>
          </p:cNvCxnSpPr>
          <p:nvPr/>
        </p:nvCxnSpPr>
        <p:spPr>
          <a:xfrm>
            <a:off x="4572000" y="3837552"/>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タイトル 1">
            <a:extLst>
              <a:ext uri="{FF2B5EF4-FFF2-40B4-BE49-F238E27FC236}">
                <a16:creationId xmlns:a16="http://schemas.microsoft.com/office/drawing/2014/main" id="{270662D2-F2BE-4F7F-A620-C6DE459A3DF6}"/>
              </a:ext>
            </a:extLst>
          </p:cNvPr>
          <p:cNvSpPr txBox="1">
            <a:spLocks/>
          </p:cNvSpPr>
          <p:nvPr/>
        </p:nvSpPr>
        <p:spPr>
          <a:xfrm>
            <a:off x="255500" y="4487281"/>
            <a:ext cx="8666626"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(1) </a:t>
            </a:r>
            <a:r>
              <a:rPr lang="ja-JP" altLang="en-US" sz="1400" dirty="0">
                <a:solidFill>
                  <a:schemeClr val="tx1">
                    <a:lumMod val="75000"/>
                    <a:lumOff val="25000"/>
                  </a:schemeClr>
                </a:solidFill>
              </a:rPr>
              <a:t>こだわりの家具と共に短期間で多数の拠点を渡り歩く暮らしを支える住まいとサービスとは？</a:t>
            </a:r>
          </a:p>
        </p:txBody>
      </p:sp>
      <p:sp>
        <p:nvSpPr>
          <p:cNvPr id="13" name="タイトル 1">
            <a:extLst>
              <a:ext uri="{FF2B5EF4-FFF2-40B4-BE49-F238E27FC236}">
                <a16:creationId xmlns:a16="http://schemas.microsoft.com/office/drawing/2014/main" id="{D49975B3-5607-4551-B80A-E5D735608C8C}"/>
              </a:ext>
            </a:extLst>
          </p:cNvPr>
          <p:cNvSpPr txBox="1">
            <a:spLocks/>
          </p:cNvSpPr>
          <p:nvPr/>
        </p:nvSpPr>
        <p:spPr>
          <a:xfrm>
            <a:off x="4501406" y="3804174"/>
            <a:ext cx="1828800"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（問いの分割）</a:t>
            </a:r>
            <a:endParaRPr lang="en-US" altLang="ja-JP" sz="1600" dirty="0">
              <a:solidFill>
                <a:schemeClr val="tx1">
                  <a:lumMod val="75000"/>
                  <a:lumOff val="25000"/>
                </a:schemeClr>
              </a:solidFill>
            </a:endParaRPr>
          </a:p>
        </p:txBody>
      </p:sp>
      <p:sp>
        <p:nvSpPr>
          <p:cNvPr id="14" name="タイトル 1">
            <a:extLst>
              <a:ext uri="{FF2B5EF4-FFF2-40B4-BE49-F238E27FC236}">
                <a16:creationId xmlns:a16="http://schemas.microsoft.com/office/drawing/2014/main" id="{AA3ED7BF-79A9-4C2E-B77E-D0A57637B6CD}"/>
              </a:ext>
            </a:extLst>
          </p:cNvPr>
          <p:cNvSpPr txBox="1">
            <a:spLocks/>
          </p:cNvSpPr>
          <p:nvPr/>
        </p:nvSpPr>
        <p:spPr>
          <a:xfrm>
            <a:off x="255500" y="5120075"/>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(2) </a:t>
            </a:r>
            <a:r>
              <a:rPr lang="ja-JP" altLang="en-US" sz="1400" dirty="0">
                <a:solidFill>
                  <a:schemeClr val="tx1">
                    <a:lumMod val="75000"/>
                    <a:lumOff val="25000"/>
                  </a:schemeClr>
                </a:solidFill>
              </a:rPr>
              <a:t>増築、改築、減築を好きなタイミングで気軽に行える住まいとサービスとは？</a:t>
            </a:r>
          </a:p>
        </p:txBody>
      </p:sp>
      <p:sp>
        <p:nvSpPr>
          <p:cNvPr id="15" name="タイトル 1">
            <a:extLst>
              <a:ext uri="{FF2B5EF4-FFF2-40B4-BE49-F238E27FC236}">
                <a16:creationId xmlns:a16="http://schemas.microsoft.com/office/drawing/2014/main" id="{372FADFB-22E0-4F25-98DF-D9D3E8F34E27}"/>
              </a:ext>
            </a:extLst>
          </p:cNvPr>
          <p:cNvSpPr txBox="1">
            <a:spLocks/>
          </p:cNvSpPr>
          <p:nvPr/>
        </p:nvSpPr>
        <p:spPr>
          <a:xfrm>
            <a:off x="255500" y="5768810"/>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(3) </a:t>
            </a:r>
            <a:r>
              <a:rPr lang="ja-JP" altLang="en-US" sz="1400" dirty="0">
                <a:solidFill>
                  <a:schemeClr val="tx1">
                    <a:lumMod val="75000"/>
                    <a:lumOff val="25000"/>
                  </a:schemeClr>
                </a:solidFill>
              </a:rPr>
              <a:t>土着性を保ちながら引っ越しを行うための住まいとサービスとは？</a:t>
            </a:r>
          </a:p>
        </p:txBody>
      </p:sp>
    </p:spTree>
    <p:extLst>
      <p:ext uri="{BB962C8B-B14F-4D97-AF65-F5344CB8AC3E}">
        <p14:creationId xmlns:p14="http://schemas.microsoft.com/office/powerpoint/2010/main" val="1308105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人生１００年時代の住まいと暮らし方を創出する都市・インフラとは？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人生１００年時代の住まいと暮らし方とは？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588814" y="1971861"/>
            <a:ext cx="3437964"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sp>
        <p:nvSpPr>
          <p:cNvPr id="15" name="正方形/長方形 14">
            <a:extLst>
              <a:ext uri="{FF2B5EF4-FFF2-40B4-BE49-F238E27FC236}">
                <a16:creationId xmlns:a16="http://schemas.microsoft.com/office/drawing/2014/main" id="{A1F12029-D853-4D7B-8E54-26FFAAC09095}"/>
              </a:ext>
            </a:extLst>
          </p:cNvPr>
          <p:cNvSpPr/>
          <p:nvPr/>
        </p:nvSpPr>
        <p:spPr>
          <a:xfrm>
            <a:off x="5050618" y="4494668"/>
            <a:ext cx="2958352" cy="1284817"/>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BCCC3D21-C4ED-4AD5-81B2-9DA6FF6B7C4C}"/>
              </a:ext>
            </a:extLst>
          </p:cNvPr>
          <p:cNvSpPr txBox="1">
            <a:spLocks/>
          </p:cNvSpPr>
          <p:nvPr/>
        </p:nvSpPr>
        <p:spPr>
          <a:xfrm>
            <a:off x="5202597" y="4787558"/>
            <a:ext cx="2893780" cy="99192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2800"/>
              </a:lnSpc>
            </a:pPr>
            <a:r>
              <a:rPr lang="ja-JP" altLang="en-US" sz="1800" dirty="0">
                <a:solidFill>
                  <a:schemeClr val="tx1">
                    <a:lumMod val="75000"/>
                    <a:lumOff val="25000"/>
                  </a:schemeClr>
                </a:solidFill>
              </a:rPr>
              <a:t>広場、カフェ、</a:t>
            </a:r>
            <a:r>
              <a:rPr lang="en-US" altLang="ja-JP" sz="1800" dirty="0">
                <a:solidFill>
                  <a:schemeClr val="tx1">
                    <a:lumMod val="75000"/>
                    <a:lumOff val="25000"/>
                  </a:schemeClr>
                </a:solidFill>
              </a:rPr>
              <a:t>SNS</a:t>
            </a:r>
            <a:r>
              <a:rPr lang="ja-JP" altLang="en-US" sz="1800" dirty="0">
                <a:solidFill>
                  <a:schemeClr val="tx1">
                    <a:lumMod val="75000"/>
                    <a:lumOff val="25000"/>
                  </a:schemeClr>
                </a:solidFill>
              </a:rPr>
              <a:t>、</a:t>
            </a:r>
            <a:endParaRPr lang="en-US" altLang="ja-JP" sz="1800" dirty="0">
              <a:solidFill>
                <a:schemeClr val="tx1">
                  <a:lumMod val="75000"/>
                  <a:lumOff val="25000"/>
                </a:schemeClr>
              </a:solidFill>
            </a:endParaRPr>
          </a:p>
          <a:p>
            <a:pPr>
              <a:lnSpc>
                <a:spcPts val="2800"/>
              </a:lnSpc>
            </a:pPr>
            <a:r>
              <a:rPr lang="en-US" altLang="ja-JP" sz="1800" dirty="0">
                <a:solidFill>
                  <a:schemeClr val="tx1">
                    <a:lumMod val="75000"/>
                    <a:lumOff val="25000"/>
                  </a:schemeClr>
                </a:solidFill>
              </a:rPr>
              <a:t>20</a:t>
            </a:r>
            <a:r>
              <a:rPr lang="ja-JP" altLang="en-US" sz="1800" dirty="0">
                <a:solidFill>
                  <a:schemeClr val="tx1">
                    <a:lumMod val="75000"/>
                    <a:lumOff val="25000"/>
                  </a:schemeClr>
                </a:solidFill>
              </a:rPr>
              <a:t>代にとっての住居など</a:t>
            </a:r>
          </a:p>
        </p:txBody>
      </p:sp>
      <p:cxnSp>
        <p:nvCxnSpPr>
          <p:cNvPr id="21" name="直線コネクタ 20">
            <a:extLst>
              <a:ext uri="{FF2B5EF4-FFF2-40B4-BE49-F238E27FC236}">
                <a16:creationId xmlns:a16="http://schemas.microsoft.com/office/drawing/2014/main" id="{C9A35392-5647-4106-87E4-CEDB8461DE20}"/>
              </a:ext>
            </a:extLst>
          </p:cNvPr>
          <p:cNvCxnSpPr/>
          <p:nvPr/>
        </p:nvCxnSpPr>
        <p:spPr>
          <a:xfrm>
            <a:off x="5474200" y="3855726"/>
            <a:ext cx="2091018"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790A6C31-7D2A-444F-98FD-C86F8F858B86}"/>
              </a:ext>
            </a:extLst>
          </p:cNvPr>
          <p:cNvCxnSpPr>
            <a:cxnSpLocks/>
          </p:cNvCxnSpPr>
          <p:nvPr/>
        </p:nvCxnSpPr>
        <p:spPr>
          <a:xfrm>
            <a:off x="6476006" y="3992189"/>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タイトル 1">
            <a:extLst>
              <a:ext uri="{FF2B5EF4-FFF2-40B4-BE49-F238E27FC236}">
                <a16:creationId xmlns:a16="http://schemas.microsoft.com/office/drawing/2014/main" id="{29707296-BFF6-4078-978C-0955AD20725F}"/>
              </a:ext>
            </a:extLst>
          </p:cNvPr>
          <p:cNvSpPr txBox="1">
            <a:spLocks/>
          </p:cNvSpPr>
          <p:nvPr/>
        </p:nvSpPr>
        <p:spPr>
          <a:xfrm>
            <a:off x="5050618" y="4494668"/>
            <a:ext cx="2299448"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600" dirty="0">
                <a:solidFill>
                  <a:schemeClr val="tx1">
                    <a:lumMod val="75000"/>
                    <a:lumOff val="25000"/>
                  </a:schemeClr>
                </a:solidFill>
              </a:rPr>
              <a:t>（目標の制約の設定）</a:t>
            </a:r>
          </a:p>
        </p:txBody>
      </p:sp>
    </p:spTree>
    <p:extLst>
      <p:ext uri="{BB962C8B-B14F-4D97-AF65-F5344CB8AC3E}">
        <p14:creationId xmlns:p14="http://schemas.microsoft.com/office/powerpoint/2010/main" val="1230409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B273D-AC9D-41E5-8274-9D0F2B791303}"/>
              </a:ext>
            </a:extLst>
          </p:cNvPr>
          <p:cNvSpPr>
            <a:spLocks noGrp="1"/>
          </p:cNvSpPr>
          <p:nvPr>
            <p:ph type="ctrTitle"/>
          </p:nvPr>
        </p:nvSpPr>
        <p:spPr>
          <a:xfrm>
            <a:off x="890480" y="2458288"/>
            <a:ext cx="7363039" cy="934197"/>
          </a:xfrm>
          <a:ln>
            <a:noFill/>
          </a:ln>
        </p:spPr>
        <p:style>
          <a:lnRef idx="2">
            <a:schemeClr val="dk1"/>
          </a:lnRef>
          <a:fillRef idx="1">
            <a:schemeClr val="lt1"/>
          </a:fillRef>
          <a:effectRef idx="0">
            <a:schemeClr val="dk1"/>
          </a:effectRef>
          <a:fontRef idx="minor">
            <a:schemeClr val="dk1"/>
          </a:fontRef>
        </p:style>
        <p:txBody>
          <a:bodyPr>
            <a:normAutofit fontScale="90000"/>
          </a:bodyPr>
          <a:lstStyle/>
          <a:p>
            <a:pPr algn="ctr">
              <a:lnSpc>
                <a:spcPct val="150000"/>
              </a:lnSpc>
            </a:pPr>
            <a:r>
              <a:rPr lang="ja-JP" altLang="en-US" sz="2000" dirty="0">
                <a:solidFill>
                  <a:schemeClr val="tx1">
                    <a:lumMod val="75000"/>
                    <a:lumOff val="25000"/>
                  </a:schemeClr>
                </a:solidFill>
              </a:rPr>
              <a:t>人生１００年時代のペルソナと共に考える</a:t>
            </a:r>
            <a:br>
              <a:rPr lang="en-US" altLang="ja-JP" sz="2000" dirty="0">
                <a:solidFill>
                  <a:schemeClr val="tx1">
                    <a:lumMod val="75000"/>
                    <a:lumOff val="25000"/>
                  </a:schemeClr>
                </a:solidFill>
              </a:rPr>
            </a:br>
            <a:r>
              <a:rPr lang="ja-JP" altLang="en-US" sz="2000" dirty="0">
                <a:solidFill>
                  <a:schemeClr val="tx1">
                    <a:lumMod val="75000"/>
                    <a:lumOff val="25000"/>
                  </a:schemeClr>
                </a:solidFill>
              </a:rPr>
              <a:t>住まいと暮らし方とは？</a:t>
            </a:r>
            <a:endParaRPr lang="en-US" altLang="ja-JP" sz="2000" dirty="0">
              <a:solidFill>
                <a:schemeClr val="tx1">
                  <a:lumMod val="75000"/>
                  <a:lumOff val="25000"/>
                </a:schemeClr>
              </a:solidFill>
            </a:endParaRPr>
          </a:p>
        </p:txBody>
      </p:sp>
      <p:sp>
        <p:nvSpPr>
          <p:cNvPr id="3" name="字幕 2">
            <a:extLst>
              <a:ext uri="{FF2B5EF4-FFF2-40B4-BE49-F238E27FC236}">
                <a16:creationId xmlns:a16="http://schemas.microsoft.com/office/drawing/2014/main" id="{E22CE996-F7EE-4D7E-A22E-A747308EDC59}"/>
              </a:ext>
            </a:extLst>
          </p:cNvPr>
          <p:cNvSpPr>
            <a:spLocks noGrp="1"/>
          </p:cNvSpPr>
          <p:nvPr>
            <p:ph type="subTitle" idx="1"/>
          </p:nvPr>
        </p:nvSpPr>
        <p:spPr>
          <a:xfrm>
            <a:off x="2219325" y="2017728"/>
            <a:ext cx="4705350" cy="440558"/>
          </a:xfrm>
        </p:spPr>
        <p:txBody>
          <a:bodyPr>
            <a:normAutofit/>
          </a:bodyPr>
          <a:lstStyle/>
          <a:p>
            <a:pPr algn="ctr"/>
            <a:r>
              <a:rPr lang="ja-JP" altLang="en-US" sz="1600" b="1" dirty="0">
                <a:solidFill>
                  <a:schemeClr val="tx1">
                    <a:lumMod val="75000"/>
                    <a:lumOff val="25000"/>
                  </a:schemeClr>
                </a:solidFill>
              </a:rPr>
              <a:t>本日の中心的な議題（仮）</a:t>
            </a:r>
          </a:p>
        </p:txBody>
      </p:sp>
      <p:sp>
        <p:nvSpPr>
          <p:cNvPr id="4" name="コンテンツ プレースホルダー 1">
            <a:extLst>
              <a:ext uri="{FF2B5EF4-FFF2-40B4-BE49-F238E27FC236}">
                <a16:creationId xmlns:a16="http://schemas.microsoft.com/office/drawing/2014/main" id="{971DF3FA-EBE3-4485-9EDF-4902056665C8}"/>
              </a:ext>
            </a:extLst>
          </p:cNvPr>
          <p:cNvSpPr txBox="1">
            <a:spLocks/>
          </p:cNvSpPr>
          <p:nvPr/>
        </p:nvSpPr>
        <p:spPr>
          <a:xfrm>
            <a:off x="1005840" y="3659295"/>
            <a:ext cx="7132320" cy="1234301"/>
          </a:xfrm>
          <a:prstGeom prst="rect">
            <a:avLst/>
          </a:prstGeom>
          <a:solidFill>
            <a:schemeClr val="lt1"/>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 どんな住まいの移り変わりを経験するか</a:t>
            </a:r>
            <a:endParaRPr lang="en-US" altLang="ja-JP" sz="1400" b="1" dirty="0">
              <a:solidFill>
                <a:schemeClr val="tx1">
                  <a:lumMod val="75000"/>
                  <a:lumOff val="25000"/>
                </a:schemeClr>
              </a:solidFill>
            </a:endParaRPr>
          </a:p>
          <a:p>
            <a:pPr marL="0" indent="0">
              <a:buNone/>
            </a:pPr>
            <a:r>
              <a:rPr lang="ja-JP" altLang="en-US" sz="1400" b="1" dirty="0">
                <a:solidFill>
                  <a:schemeClr val="tx1">
                    <a:lumMod val="75000"/>
                    <a:lumOff val="25000"/>
                  </a:schemeClr>
                </a:solidFill>
              </a:rPr>
              <a:t>－ どのように暮らすことを求めるか</a:t>
            </a:r>
          </a:p>
          <a:p>
            <a:pPr marL="0" indent="0">
              <a:buNone/>
            </a:pPr>
            <a:r>
              <a:rPr lang="ja-JP" altLang="en-US" sz="1400" b="1" dirty="0">
                <a:solidFill>
                  <a:schemeClr val="tx1">
                    <a:lumMod val="75000"/>
                    <a:lumOff val="25000"/>
                  </a:schemeClr>
                </a:solidFill>
              </a:rPr>
              <a:t>－ 上記の学び・学び方を支える空間仕様・ルール・デザインとは</a:t>
            </a:r>
            <a:endParaRPr lang="en-US" altLang="ja-JP" sz="1400" b="1" dirty="0">
              <a:solidFill>
                <a:schemeClr val="tx1">
                  <a:lumMod val="75000"/>
                  <a:lumOff val="25000"/>
                </a:schemeClr>
              </a:solidFill>
            </a:endParaRPr>
          </a:p>
        </p:txBody>
      </p:sp>
    </p:spTree>
    <p:extLst>
      <p:ext uri="{BB962C8B-B14F-4D97-AF65-F5344CB8AC3E}">
        <p14:creationId xmlns:p14="http://schemas.microsoft.com/office/powerpoint/2010/main" val="3507865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18</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【Work</a:t>
            </a:r>
            <a:r>
              <a:rPr lang="ja-JP" altLang="en-US" dirty="0">
                <a:solidFill>
                  <a:schemeClr val="tx1">
                    <a:lumMod val="75000"/>
                    <a:lumOff val="25000"/>
                  </a:schemeClr>
                </a:solidFill>
              </a:rPr>
              <a:t> １</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全体フリーディスカッション</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1569660"/>
          </a:xfrm>
          <a:prstGeom prst="rect">
            <a:avLst/>
          </a:prstGeom>
          <a:noFill/>
        </p:spPr>
        <p:txBody>
          <a:bodyPr wrap="square" rtlCol="0">
            <a:spAutoFit/>
          </a:bodyPr>
          <a:lstStyle/>
          <a:p>
            <a:r>
              <a:rPr kumimoji="1" lang="ja-JP" altLang="en-US" sz="1600" dirty="0">
                <a:solidFill>
                  <a:schemeClr val="tx1">
                    <a:lumMod val="75000"/>
                    <a:lumOff val="25000"/>
                  </a:schemeClr>
                </a:solidFill>
              </a:rPr>
              <a:t>まずは中間発表を振りかえり、本日以降の議論をどのように進めていくかを話し合ってください。次回以降は、本日の議論を延長していただいても、人生１００年時代の住まいと暮らし方の新たな側面に着目した議論としていただいても構いません。</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600" dirty="0">
                <a:solidFill>
                  <a:schemeClr val="tx1">
                    <a:lumMod val="75000"/>
                    <a:lumOff val="25000"/>
                  </a:schemeClr>
                </a:solidFill>
              </a:rPr>
              <a:t>＊座長、担当教員からのワークを行っていただいても構いません 。</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73582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562446"/>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人生１００年時代の住まいと暮らし方を創出する都市・インフラとは？</a:t>
            </a:r>
          </a:p>
        </p:txBody>
      </p:sp>
      <p:cxnSp>
        <p:nvCxnSpPr>
          <p:cNvPr id="5" name="直線矢印コネクタ 4">
            <a:extLst>
              <a:ext uri="{FF2B5EF4-FFF2-40B4-BE49-F238E27FC236}">
                <a16:creationId xmlns:a16="http://schemas.microsoft.com/office/drawing/2014/main" id="{F142EAB9-C7C8-40C2-A5D2-ABCF60521D37}"/>
              </a:ext>
            </a:extLst>
          </p:cNvPr>
          <p:cNvCxnSpPr>
            <a:cxnSpLocks/>
          </p:cNvCxnSpPr>
          <p:nvPr/>
        </p:nvCxnSpPr>
        <p:spPr>
          <a:xfrm>
            <a:off x="4572000" y="1360799"/>
            <a:ext cx="0" cy="458776"/>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タイトル 1">
            <a:extLst>
              <a:ext uri="{FF2B5EF4-FFF2-40B4-BE49-F238E27FC236}">
                <a16:creationId xmlns:a16="http://schemas.microsoft.com/office/drawing/2014/main" id="{20E4AB92-A192-4CAC-9CFC-508C8405DDBB}"/>
              </a:ext>
            </a:extLst>
          </p:cNvPr>
          <p:cNvSpPr txBox="1">
            <a:spLocks/>
          </p:cNvSpPr>
          <p:nvPr/>
        </p:nvSpPr>
        <p:spPr>
          <a:xfrm>
            <a:off x="4501406" y="1327421"/>
            <a:ext cx="1828800"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（問いの分割）</a:t>
            </a:r>
            <a:endParaRPr lang="en-US" altLang="ja-JP" sz="1600" dirty="0">
              <a:solidFill>
                <a:schemeClr val="tx1">
                  <a:lumMod val="75000"/>
                  <a:lumOff val="25000"/>
                </a:schemeClr>
              </a:solidFill>
            </a:endParaRPr>
          </a:p>
        </p:txBody>
      </p:sp>
      <p:sp>
        <p:nvSpPr>
          <p:cNvPr id="27" name="タイトル 1">
            <a:extLst>
              <a:ext uri="{FF2B5EF4-FFF2-40B4-BE49-F238E27FC236}">
                <a16:creationId xmlns:a16="http://schemas.microsoft.com/office/drawing/2014/main" id="{28269AAD-82B2-4763-9A1A-BE3C153D2ADC}"/>
              </a:ext>
            </a:extLst>
          </p:cNvPr>
          <p:cNvSpPr txBox="1">
            <a:spLocks/>
          </p:cNvSpPr>
          <p:nvPr/>
        </p:nvSpPr>
        <p:spPr>
          <a:xfrm>
            <a:off x="244740" y="3883570"/>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(4) </a:t>
            </a:r>
            <a:endParaRPr lang="ja-JP" altLang="en-US" sz="1400" dirty="0">
              <a:solidFill>
                <a:schemeClr val="tx1">
                  <a:lumMod val="75000"/>
                  <a:lumOff val="25000"/>
                </a:schemeClr>
              </a:solidFill>
            </a:endParaRPr>
          </a:p>
        </p:txBody>
      </p:sp>
      <p:sp>
        <p:nvSpPr>
          <p:cNvPr id="28" name="タイトル 1">
            <a:extLst>
              <a:ext uri="{FF2B5EF4-FFF2-40B4-BE49-F238E27FC236}">
                <a16:creationId xmlns:a16="http://schemas.microsoft.com/office/drawing/2014/main" id="{7439137B-81D1-4C1B-AC73-3211A3B27AEB}"/>
              </a:ext>
            </a:extLst>
          </p:cNvPr>
          <p:cNvSpPr txBox="1">
            <a:spLocks/>
          </p:cNvSpPr>
          <p:nvPr/>
        </p:nvSpPr>
        <p:spPr>
          <a:xfrm>
            <a:off x="244740" y="4507918"/>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(5) </a:t>
            </a:r>
            <a:endParaRPr lang="ja-JP" altLang="en-US" sz="1400" dirty="0">
              <a:solidFill>
                <a:schemeClr val="tx1">
                  <a:lumMod val="75000"/>
                  <a:lumOff val="25000"/>
                </a:schemeClr>
              </a:solidFill>
            </a:endParaRPr>
          </a:p>
        </p:txBody>
      </p:sp>
      <p:sp>
        <p:nvSpPr>
          <p:cNvPr id="29" name="正方形/長方形 28">
            <a:extLst>
              <a:ext uri="{FF2B5EF4-FFF2-40B4-BE49-F238E27FC236}">
                <a16:creationId xmlns:a16="http://schemas.microsoft.com/office/drawing/2014/main" id="{25606D8D-0EA2-4768-B1B6-7D0E9B73BC2E}"/>
              </a:ext>
            </a:extLst>
          </p:cNvPr>
          <p:cNvSpPr/>
          <p:nvPr/>
        </p:nvSpPr>
        <p:spPr>
          <a:xfrm>
            <a:off x="233350" y="5382169"/>
            <a:ext cx="8688775" cy="1236634"/>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タイトル 1">
            <a:extLst>
              <a:ext uri="{FF2B5EF4-FFF2-40B4-BE49-F238E27FC236}">
                <a16:creationId xmlns:a16="http://schemas.microsoft.com/office/drawing/2014/main" id="{D512C466-925B-4EF1-9EC1-760F7CE9AD12}"/>
              </a:ext>
            </a:extLst>
          </p:cNvPr>
          <p:cNvSpPr txBox="1">
            <a:spLocks/>
          </p:cNvSpPr>
          <p:nvPr/>
        </p:nvSpPr>
        <p:spPr>
          <a:xfrm>
            <a:off x="267612" y="5632667"/>
            <a:ext cx="8555440" cy="99192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2800"/>
              </a:lnSpc>
            </a:pPr>
            <a:r>
              <a:rPr lang="ja-JP" altLang="en-US" sz="1400" b="0" dirty="0">
                <a:solidFill>
                  <a:schemeClr val="tx1">
                    <a:lumMod val="75000"/>
                    <a:lumOff val="25000"/>
                  </a:schemeClr>
                </a:solidFill>
              </a:rPr>
              <a:t>・都市・インフラを設定する（広場、カフェ、</a:t>
            </a:r>
            <a:r>
              <a:rPr lang="en-US" altLang="ja-JP" sz="1400" b="0" dirty="0">
                <a:solidFill>
                  <a:schemeClr val="tx1">
                    <a:lumMod val="75000"/>
                    <a:lumOff val="25000"/>
                  </a:schemeClr>
                </a:solidFill>
              </a:rPr>
              <a:t>SNS</a:t>
            </a:r>
            <a:r>
              <a:rPr lang="ja-JP" altLang="en-US" sz="1400" b="0" dirty="0">
                <a:solidFill>
                  <a:schemeClr val="tx1">
                    <a:lumMod val="75000"/>
                    <a:lumOff val="25000"/>
                  </a:schemeClr>
                </a:solidFill>
              </a:rPr>
              <a:t>など）</a:t>
            </a:r>
            <a:endParaRPr lang="en-US" altLang="ja-JP" sz="1400" b="0" dirty="0">
              <a:solidFill>
                <a:schemeClr val="tx1">
                  <a:lumMod val="75000"/>
                  <a:lumOff val="25000"/>
                </a:schemeClr>
              </a:solidFill>
            </a:endParaRPr>
          </a:p>
          <a:p>
            <a:pPr>
              <a:lnSpc>
                <a:spcPts val="2800"/>
              </a:lnSpc>
            </a:pPr>
            <a:r>
              <a:rPr lang="ja-JP" altLang="en-US" sz="1400" b="0" dirty="0">
                <a:solidFill>
                  <a:schemeClr val="tx1">
                    <a:lumMod val="75000"/>
                    <a:lumOff val="25000"/>
                  </a:schemeClr>
                </a:solidFill>
              </a:rPr>
              <a:t>・特定の人、年齢層、特定の社会課題を設定する（</a:t>
            </a:r>
            <a:r>
              <a:rPr lang="en-US" altLang="ja-JP" sz="1400" b="0" dirty="0">
                <a:solidFill>
                  <a:schemeClr val="tx1">
                    <a:lumMod val="75000"/>
                    <a:lumOff val="25000"/>
                  </a:schemeClr>
                </a:solidFill>
              </a:rPr>
              <a:t>20</a:t>
            </a:r>
            <a:r>
              <a:rPr lang="ja-JP" altLang="en-US" sz="1400" b="0" dirty="0">
                <a:solidFill>
                  <a:schemeClr val="tx1">
                    <a:lumMod val="75000"/>
                    <a:lumOff val="25000"/>
                  </a:schemeClr>
                </a:solidFill>
              </a:rPr>
              <a:t>代にとっての住居など）</a:t>
            </a:r>
          </a:p>
        </p:txBody>
      </p:sp>
      <p:sp>
        <p:nvSpPr>
          <p:cNvPr id="31" name="タイトル 1">
            <a:extLst>
              <a:ext uri="{FF2B5EF4-FFF2-40B4-BE49-F238E27FC236}">
                <a16:creationId xmlns:a16="http://schemas.microsoft.com/office/drawing/2014/main" id="{6F27F893-8D7E-44E3-867A-1D1CD1A5B7DC}"/>
              </a:ext>
            </a:extLst>
          </p:cNvPr>
          <p:cNvSpPr txBox="1">
            <a:spLocks/>
          </p:cNvSpPr>
          <p:nvPr/>
        </p:nvSpPr>
        <p:spPr>
          <a:xfrm>
            <a:off x="168539" y="5382169"/>
            <a:ext cx="6798302"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600" dirty="0">
                <a:solidFill>
                  <a:schemeClr val="tx1">
                    <a:lumMod val="75000"/>
                    <a:lumOff val="25000"/>
                  </a:schemeClr>
                </a:solidFill>
              </a:rPr>
              <a:t>（その他の目標の制約の設定）</a:t>
            </a:r>
          </a:p>
        </p:txBody>
      </p:sp>
      <p:sp>
        <p:nvSpPr>
          <p:cNvPr id="13" name="タイトル 1">
            <a:extLst>
              <a:ext uri="{FF2B5EF4-FFF2-40B4-BE49-F238E27FC236}">
                <a16:creationId xmlns:a16="http://schemas.microsoft.com/office/drawing/2014/main" id="{ED71F2FA-FB2C-4760-B778-FC84606135F5}"/>
              </a:ext>
            </a:extLst>
          </p:cNvPr>
          <p:cNvSpPr txBox="1">
            <a:spLocks/>
          </p:cNvSpPr>
          <p:nvPr/>
        </p:nvSpPr>
        <p:spPr>
          <a:xfrm>
            <a:off x="267612" y="1981419"/>
            <a:ext cx="8666626"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(1) </a:t>
            </a:r>
            <a:r>
              <a:rPr lang="ja-JP" altLang="en-US" sz="1400" dirty="0">
                <a:solidFill>
                  <a:schemeClr val="tx1">
                    <a:lumMod val="75000"/>
                    <a:lumOff val="25000"/>
                  </a:schemeClr>
                </a:solidFill>
              </a:rPr>
              <a:t>こだわりの家具と共に短期間で多数の拠点を渡り歩く暮らしを支える住まいとサービスとは？</a:t>
            </a:r>
          </a:p>
        </p:txBody>
      </p:sp>
      <p:sp>
        <p:nvSpPr>
          <p:cNvPr id="14" name="タイトル 1">
            <a:extLst>
              <a:ext uri="{FF2B5EF4-FFF2-40B4-BE49-F238E27FC236}">
                <a16:creationId xmlns:a16="http://schemas.microsoft.com/office/drawing/2014/main" id="{46ED223B-096C-4CBE-B82D-E62E50920104}"/>
              </a:ext>
            </a:extLst>
          </p:cNvPr>
          <p:cNvSpPr txBox="1">
            <a:spLocks/>
          </p:cNvSpPr>
          <p:nvPr/>
        </p:nvSpPr>
        <p:spPr>
          <a:xfrm>
            <a:off x="267612" y="2614213"/>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(2)</a:t>
            </a:r>
            <a:r>
              <a:rPr lang="ja-JP" altLang="en-US" sz="1400" dirty="0">
                <a:solidFill>
                  <a:schemeClr val="tx1">
                    <a:lumMod val="75000"/>
                    <a:lumOff val="25000"/>
                  </a:schemeClr>
                </a:solidFill>
              </a:rPr>
              <a:t> 増築、改築、減築を好きなタイミングで気軽に行える住まいとサービスとは？</a:t>
            </a:r>
          </a:p>
        </p:txBody>
      </p:sp>
      <p:sp>
        <p:nvSpPr>
          <p:cNvPr id="17" name="タイトル 1">
            <a:extLst>
              <a:ext uri="{FF2B5EF4-FFF2-40B4-BE49-F238E27FC236}">
                <a16:creationId xmlns:a16="http://schemas.microsoft.com/office/drawing/2014/main" id="{008F5FF7-4F18-4456-AA0D-55723762EAB9}"/>
              </a:ext>
            </a:extLst>
          </p:cNvPr>
          <p:cNvSpPr txBox="1">
            <a:spLocks/>
          </p:cNvSpPr>
          <p:nvPr/>
        </p:nvSpPr>
        <p:spPr>
          <a:xfrm>
            <a:off x="267612" y="3262948"/>
            <a:ext cx="8666629" cy="45877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en-US" altLang="ja-JP" sz="1400" dirty="0">
                <a:solidFill>
                  <a:schemeClr val="tx1">
                    <a:lumMod val="75000"/>
                    <a:lumOff val="25000"/>
                  </a:schemeClr>
                </a:solidFill>
              </a:rPr>
              <a:t>(3)</a:t>
            </a:r>
            <a:r>
              <a:rPr lang="ja-JP" altLang="en-US" sz="1400" dirty="0">
                <a:solidFill>
                  <a:schemeClr val="tx1">
                    <a:lumMod val="75000"/>
                    <a:lumOff val="25000"/>
                  </a:schemeClr>
                </a:solidFill>
              </a:rPr>
              <a:t>土着性を保ちながら引っ越しを行うための住まいとサービスとは？</a:t>
            </a:r>
          </a:p>
        </p:txBody>
      </p:sp>
    </p:spTree>
    <p:extLst>
      <p:ext uri="{BB962C8B-B14F-4D97-AF65-F5344CB8AC3E}">
        <p14:creationId xmlns:p14="http://schemas.microsoft.com/office/powerpoint/2010/main" val="131049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EB273D-AC9D-41E5-8274-9D0F2B791303}"/>
              </a:ext>
            </a:extLst>
          </p:cNvPr>
          <p:cNvSpPr>
            <a:spLocks noGrp="1"/>
          </p:cNvSpPr>
          <p:nvPr>
            <p:ph type="ctrTitle"/>
          </p:nvPr>
        </p:nvSpPr>
        <p:spPr>
          <a:xfrm>
            <a:off x="416560" y="1286956"/>
            <a:ext cx="8098790" cy="1177860"/>
          </a:xfrm>
          <a:ln>
            <a:noFill/>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2000" dirty="0">
                <a:solidFill>
                  <a:schemeClr val="tx1">
                    <a:lumMod val="75000"/>
                    <a:lumOff val="25000"/>
                  </a:schemeClr>
                </a:solidFill>
              </a:rPr>
              <a:t>人生１００年時代の住まいと暮らし方を創出する</a:t>
            </a:r>
            <a:br>
              <a:rPr lang="en-US" altLang="ja-JP" sz="2000" dirty="0">
                <a:solidFill>
                  <a:schemeClr val="tx1">
                    <a:lumMod val="75000"/>
                    <a:lumOff val="25000"/>
                  </a:schemeClr>
                </a:solidFill>
              </a:rPr>
            </a:br>
            <a:r>
              <a:rPr lang="ja-JP" altLang="en-US" sz="2000" dirty="0">
                <a:solidFill>
                  <a:schemeClr val="tx1">
                    <a:lumMod val="75000"/>
                    <a:lumOff val="25000"/>
                  </a:schemeClr>
                </a:solidFill>
              </a:rPr>
              <a:t>都市・インフラとは？</a:t>
            </a:r>
          </a:p>
        </p:txBody>
      </p:sp>
      <p:sp>
        <p:nvSpPr>
          <p:cNvPr id="3" name="字幕 2">
            <a:extLst>
              <a:ext uri="{FF2B5EF4-FFF2-40B4-BE49-F238E27FC236}">
                <a16:creationId xmlns:a16="http://schemas.microsoft.com/office/drawing/2014/main" id="{E22CE996-F7EE-4D7E-A22E-A747308EDC59}"/>
              </a:ext>
            </a:extLst>
          </p:cNvPr>
          <p:cNvSpPr>
            <a:spLocks noGrp="1"/>
          </p:cNvSpPr>
          <p:nvPr>
            <p:ph type="subTitle" idx="1"/>
          </p:nvPr>
        </p:nvSpPr>
        <p:spPr>
          <a:xfrm>
            <a:off x="416559" y="846398"/>
            <a:ext cx="5384733" cy="440558"/>
          </a:xfrm>
        </p:spPr>
        <p:txBody>
          <a:bodyPr>
            <a:normAutofit/>
          </a:bodyPr>
          <a:lstStyle/>
          <a:p>
            <a:r>
              <a:rPr lang="ja-JP" altLang="en-US" sz="1600" b="1" dirty="0">
                <a:solidFill>
                  <a:schemeClr val="tx1">
                    <a:lumMod val="75000"/>
                    <a:lumOff val="25000"/>
                  </a:schemeClr>
                </a:solidFill>
              </a:rPr>
              <a:t>ワークショップの問い</a:t>
            </a:r>
          </a:p>
        </p:txBody>
      </p:sp>
      <p:sp>
        <p:nvSpPr>
          <p:cNvPr id="5" name="コンテンツ プレースホルダー 1">
            <a:extLst>
              <a:ext uri="{FF2B5EF4-FFF2-40B4-BE49-F238E27FC236}">
                <a16:creationId xmlns:a16="http://schemas.microsoft.com/office/drawing/2014/main" id="{5CAA0651-F807-4272-BA65-0CACC5320613}"/>
              </a:ext>
            </a:extLst>
          </p:cNvPr>
          <p:cNvSpPr txBox="1">
            <a:spLocks/>
          </p:cNvSpPr>
          <p:nvPr/>
        </p:nvSpPr>
        <p:spPr>
          <a:xfrm>
            <a:off x="4589898" y="3237268"/>
            <a:ext cx="1005504"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400" b="1" dirty="0">
                <a:solidFill>
                  <a:schemeClr val="tx1">
                    <a:lumMod val="75000"/>
                    <a:lumOff val="25000"/>
                  </a:schemeClr>
                </a:solidFill>
              </a:rPr>
              <a:t>VISION</a:t>
            </a:r>
            <a:r>
              <a:rPr lang="ja-JP" altLang="en-US" sz="1400" b="1" dirty="0">
                <a:solidFill>
                  <a:schemeClr val="tx1">
                    <a:lumMod val="75000"/>
                    <a:lumOff val="25000"/>
                  </a:schemeClr>
                </a:solidFill>
              </a:rPr>
              <a:t>：</a:t>
            </a:r>
            <a:endParaRPr lang="en-US" altLang="ja-JP" sz="1400" b="1" dirty="0">
              <a:solidFill>
                <a:schemeClr val="tx1">
                  <a:lumMod val="75000"/>
                  <a:lumOff val="25000"/>
                </a:schemeClr>
              </a:solidFill>
            </a:endParaRPr>
          </a:p>
        </p:txBody>
      </p:sp>
      <p:sp>
        <p:nvSpPr>
          <p:cNvPr id="6" name="コンテンツ プレースホルダー 1">
            <a:extLst>
              <a:ext uri="{FF2B5EF4-FFF2-40B4-BE49-F238E27FC236}">
                <a16:creationId xmlns:a16="http://schemas.microsoft.com/office/drawing/2014/main" id="{A0C00C37-9CE5-4361-ACD7-B0C925DE9828}"/>
              </a:ext>
            </a:extLst>
          </p:cNvPr>
          <p:cNvSpPr txBox="1">
            <a:spLocks/>
          </p:cNvSpPr>
          <p:nvPr/>
        </p:nvSpPr>
        <p:spPr>
          <a:xfrm>
            <a:off x="3314816" y="4016180"/>
            <a:ext cx="1196628"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成果目標：</a:t>
            </a:r>
            <a:endParaRPr lang="en-US" altLang="ja-JP" sz="1400" b="1" dirty="0">
              <a:solidFill>
                <a:schemeClr val="tx1">
                  <a:lumMod val="75000"/>
                  <a:lumOff val="25000"/>
                </a:schemeClr>
              </a:solidFill>
            </a:endParaRPr>
          </a:p>
        </p:txBody>
      </p:sp>
      <p:sp>
        <p:nvSpPr>
          <p:cNvPr id="7" name="コンテンツ プレースホルダー 1">
            <a:extLst>
              <a:ext uri="{FF2B5EF4-FFF2-40B4-BE49-F238E27FC236}">
                <a16:creationId xmlns:a16="http://schemas.microsoft.com/office/drawing/2014/main" id="{0A94258E-6C27-4DDC-B9A5-F96C11471981}"/>
              </a:ext>
            </a:extLst>
          </p:cNvPr>
          <p:cNvSpPr txBox="1">
            <a:spLocks/>
          </p:cNvSpPr>
          <p:nvPr/>
        </p:nvSpPr>
        <p:spPr>
          <a:xfrm>
            <a:off x="2006795" y="4819316"/>
            <a:ext cx="1680069"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プロセス目標：</a:t>
            </a:r>
            <a:endParaRPr lang="en-US" altLang="ja-JP" sz="1400" b="1" dirty="0">
              <a:solidFill>
                <a:schemeClr val="tx1">
                  <a:lumMod val="75000"/>
                  <a:lumOff val="25000"/>
                </a:schemeClr>
              </a:solidFill>
            </a:endParaRPr>
          </a:p>
        </p:txBody>
      </p:sp>
      <p:sp>
        <p:nvSpPr>
          <p:cNvPr id="8" name="コンテンツ プレースホルダー 1">
            <a:extLst>
              <a:ext uri="{FF2B5EF4-FFF2-40B4-BE49-F238E27FC236}">
                <a16:creationId xmlns:a16="http://schemas.microsoft.com/office/drawing/2014/main" id="{C74EAE94-DA02-4708-A3BB-FECB35694042}"/>
              </a:ext>
            </a:extLst>
          </p:cNvPr>
          <p:cNvSpPr txBox="1">
            <a:spLocks/>
          </p:cNvSpPr>
          <p:nvPr/>
        </p:nvSpPr>
        <p:spPr>
          <a:xfrm>
            <a:off x="1118756" y="5539663"/>
            <a:ext cx="722271"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現状</a:t>
            </a:r>
            <a:endParaRPr lang="en-US" altLang="ja-JP" sz="1400" b="1" dirty="0">
              <a:solidFill>
                <a:schemeClr val="tx1">
                  <a:lumMod val="75000"/>
                  <a:lumOff val="25000"/>
                </a:schemeClr>
              </a:solidFill>
            </a:endParaRPr>
          </a:p>
        </p:txBody>
      </p:sp>
      <p:sp>
        <p:nvSpPr>
          <p:cNvPr id="9" name="コンテンツ プレースホルダー 1">
            <a:extLst>
              <a:ext uri="{FF2B5EF4-FFF2-40B4-BE49-F238E27FC236}">
                <a16:creationId xmlns:a16="http://schemas.microsoft.com/office/drawing/2014/main" id="{5316ED1A-EFF1-4661-BFC8-845718D5D0FA}"/>
              </a:ext>
            </a:extLst>
          </p:cNvPr>
          <p:cNvSpPr txBox="1">
            <a:spLocks/>
          </p:cNvSpPr>
          <p:nvPr/>
        </p:nvSpPr>
        <p:spPr>
          <a:xfrm>
            <a:off x="5479702" y="3237268"/>
            <a:ext cx="2350227"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未来を見据えて新たな価値を生み出す思考を養う</a:t>
            </a:r>
            <a:endParaRPr lang="en-US" altLang="ja-JP" sz="1400" b="1" dirty="0">
              <a:solidFill>
                <a:schemeClr val="tx1">
                  <a:lumMod val="75000"/>
                  <a:lumOff val="25000"/>
                </a:schemeClr>
              </a:solidFill>
            </a:endParaRPr>
          </a:p>
        </p:txBody>
      </p:sp>
      <p:sp>
        <p:nvSpPr>
          <p:cNvPr id="10" name="コンテンツ プレースホルダー 1">
            <a:extLst>
              <a:ext uri="{FF2B5EF4-FFF2-40B4-BE49-F238E27FC236}">
                <a16:creationId xmlns:a16="http://schemas.microsoft.com/office/drawing/2014/main" id="{DE4A6D40-FF9D-4F84-9238-3EF69F0F3853}"/>
              </a:ext>
            </a:extLst>
          </p:cNvPr>
          <p:cNvSpPr txBox="1">
            <a:spLocks/>
          </p:cNvSpPr>
          <p:nvPr/>
        </p:nvSpPr>
        <p:spPr>
          <a:xfrm>
            <a:off x="4299861" y="4016180"/>
            <a:ext cx="2851835"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人生</a:t>
            </a:r>
            <a:r>
              <a:rPr lang="en-US" altLang="ja-JP" sz="1400" b="1" dirty="0">
                <a:solidFill>
                  <a:schemeClr val="tx1">
                    <a:lumMod val="75000"/>
                    <a:lumOff val="25000"/>
                  </a:schemeClr>
                </a:solidFill>
              </a:rPr>
              <a:t>100</a:t>
            </a:r>
            <a:r>
              <a:rPr lang="ja-JP" altLang="en-US" sz="1400" b="1" dirty="0">
                <a:solidFill>
                  <a:schemeClr val="tx1">
                    <a:lumMod val="75000"/>
                    <a:lumOff val="25000"/>
                  </a:schemeClr>
                </a:solidFill>
              </a:rPr>
              <a:t>年時代の都市・インフラを考える視点を与えるブックレットの作成</a:t>
            </a:r>
            <a:endParaRPr lang="en-US" altLang="ja-JP" sz="1400" b="1" dirty="0">
              <a:solidFill>
                <a:schemeClr val="tx1">
                  <a:lumMod val="75000"/>
                  <a:lumOff val="25000"/>
                </a:schemeClr>
              </a:solidFill>
            </a:endParaRPr>
          </a:p>
        </p:txBody>
      </p:sp>
      <p:sp>
        <p:nvSpPr>
          <p:cNvPr id="11" name="コンテンツ プレースホルダー 1">
            <a:extLst>
              <a:ext uri="{FF2B5EF4-FFF2-40B4-BE49-F238E27FC236}">
                <a16:creationId xmlns:a16="http://schemas.microsoft.com/office/drawing/2014/main" id="{AF7B8E13-3205-4CB4-9B21-D20266B2CFB4}"/>
              </a:ext>
            </a:extLst>
          </p:cNvPr>
          <p:cNvSpPr txBox="1">
            <a:spLocks/>
          </p:cNvSpPr>
          <p:nvPr/>
        </p:nvSpPr>
        <p:spPr>
          <a:xfrm>
            <a:off x="3324904" y="4819316"/>
            <a:ext cx="3154617" cy="613705"/>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b="1" dirty="0">
                <a:solidFill>
                  <a:schemeClr val="tx1">
                    <a:lumMod val="75000"/>
                    <a:lumOff val="25000"/>
                  </a:schemeClr>
                </a:solidFill>
              </a:rPr>
              <a:t>ライフシーン毎に東工大教員と企業代表者が創造的な対話を繰り返す</a:t>
            </a:r>
            <a:endParaRPr lang="en-US" altLang="ja-JP" sz="1400" b="1" dirty="0">
              <a:solidFill>
                <a:schemeClr val="tx1">
                  <a:lumMod val="75000"/>
                  <a:lumOff val="25000"/>
                </a:schemeClr>
              </a:solidFill>
            </a:endParaRPr>
          </a:p>
        </p:txBody>
      </p:sp>
      <p:grpSp>
        <p:nvGrpSpPr>
          <p:cNvPr id="18" name="グループ化 17">
            <a:extLst>
              <a:ext uri="{FF2B5EF4-FFF2-40B4-BE49-F238E27FC236}">
                <a16:creationId xmlns:a16="http://schemas.microsoft.com/office/drawing/2014/main" id="{45CBF661-9385-48FC-B392-9ED4A3D4BE4F}"/>
              </a:ext>
            </a:extLst>
          </p:cNvPr>
          <p:cNvGrpSpPr/>
          <p:nvPr/>
        </p:nvGrpSpPr>
        <p:grpSpPr>
          <a:xfrm>
            <a:off x="1416243" y="5123425"/>
            <a:ext cx="1084218" cy="378862"/>
            <a:chOff x="-695528" y="4086134"/>
            <a:chExt cx="1084218" cy="378862"/>
          </a:xfrm>
        </p:grpSpPr>
        <p:cxnSp>
          <p:nvCxnSpPr>
            <p:cNvPr id="13" name="直線コネクタ 12">
              <a:extLst>
                <a:ext uri="{FF2B5EF4-FFF2-40B4-BE49-F238E27FC236}">
                  <a16:creationId xmlns:a16="http://schemas.microsoft.com/office/drawing/2014/main" id="{56B85649-1953-43C6-839C-042C2DE2E2D9}"/>
                </a:ext>
              </a:extLst>
            </p:cNvPr>
            <p:cNvCxnSpPr>
              <a:cxnSpLocks/>
            </p:cNvCxnSpPr>
            <p:nvPr/>
          </p:nvCxnSpPr>
          <p:spPr>
            <a:xfrm flipV="1">
              <a:off x="-695528" y="4275565"/>
              <a:ext cx="127298" cy="189431"/>
            </a:xfrm>
            <a:prstGeom prst="line">
              <a:avLst/>
            </a:prstGeom>
            <a:ln w="12700"/>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CF095A1B-051D-4132-AEFF-97019B002BDE}"/>
                </a:ext>
              </a:extLst>
            </p:cNvPr>
            <p:cNvCxnSpPr/>
            <p:nvPr/>
          </p:nvCxnSpPr>
          <p:spPr>
            <a:xfrm>
              <a:off x="-568230" y="4275565"/>
              <a:ext cx="8296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AD5C1CB8-6E1F-46D5-8548-4A345CCD511E}"/>
                </a:ext>
              </a:extLst>
            </p:cNvPr>
            <p:cNvCxnSpPr>
              <a:cxnSpLocks/>
            </p:cNvCxnSpPr>
            <p:nvPr/>
          </p:nvCxnSpPr>
          <p:spPr>
            <a:xfrm flipV="1">
              <a:off x="261392" y="4086134"/>
              <a:ext cx="127298" cy="189431"/>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16" name="グループ化 15">
            <a:extLst>
              <a:ext uri="{FF2B5EF4-FFF2-40B4-BE49-F238E27FC236}">
                <a16:creationId xmlns:a16="http://schemas.microsoft.com/office/drawing/2014/main" id="{E9EB1A82-7642-48A3-9FB9-59DC83BCA4C1}"/>
              </a:ext>
            </a:extLst>
          </p:cNvPr>
          <p:cNvGrpSpPr/>
          <p:nvPr/>
        </p:nvGrpSpPr>
        <p:grpSpPr>
          <a:xfrm>
            <a:off x="2635808" y="4364030"/>
            <a:ext cx="1084218" cy="378862"/>
            <a:chOff x="-695528" y="4086134"/>
            <a:chExt cx="1084218" cy="378862"/>
          </a:xfrm>
        </p:grpSpPr>
        <p:cxnSp>
          <p:nvCxnSpPr>
            <p:cNvPr id="19" name="直線コネクタ 18">
              <a:extLst>
                <a:ext uri="{FF2B5EF4-FFF2-40B4-BE49-F238E27FC236}">
                  <a16:creationId xmlns:a16="http://schemas.microsoft.com/office/drawing/2014/main" id="{E0732B91-A882-4229-A0EC-113DE6FCF6DF}"/>
                </a:ext>
              </a:extLst>
            </p:cNvPr>
            <p:cNvCxnSpPr>
              <a:cxnSpLocks/>
            </p:cNvCxnSpPr>
            <p:nvPr/>
          </p:nvCxnSpPr>
          <p:spPr>
            <a:xfrm flipV="1">
              <a:off x="-695528" y="4275565"/>
              <a:ext cx="127298" cy="189431"/>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B4072FF5-CADC-44AD-99C9-BA00F993FBBA}"/>
                </a:ext>
              </a:extLst>
            </p:cNvPr>
            <p:cNvCxnSpPr/>
            <p:nvPr/>
          </p:nvCxnSpPr>
          <p:spPr>
            <a:xfrm>
              <a:off x="-568230" y="4275565"/>
              <a:ext cx="82962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B4D918A3-F36B-4941-BF97-D61605873024}"/>
                </a:ext>
              </a:extLst>
            </p:cNvPr>
            <p:cNvCxnSpPr>
              <a:cxnSpLocks/>
            </p:cNvCxnSpPr>
            <p:nvPr/>
          </p:nvCxnSpPr>
          <p:spPr>
            <a:xfrm flipV="1">
              <a:off x="261392" y="4086134"/>
              <a:ext cx="127298" cy="189431"/>
            </a:xfrm>
            <a:prstGeom prst="line">
              <a:avLst/>
            </a:prstGeom>
            <a:ln w="12700">
              <a:tailEnd type="arrow"/>
            </a:ln>
          </p:spPr>
          <p:style>
            <a:lnRef idx="1">
              <a:schemeClr val="dk1"/>
            </a:lnRef>
            <a:fillRef idx="0">
              <a:schemeClr val="dk1"/>
            </a:fillRef>
            <a:effectRef idx="0">
              <a:schemeClr val="dk1"/>
            </a:effectRef>
            <a:fontRef idx="minor">
              <a:schemeClr val="tx1"/>
            </a:fontRef>
          </p:style>
        </p:cxnSp>
      </p:grpSp>
      <p:grpSp>
        <p:nvGrpSpPr>
          <p:cNvPr id="22" name="グループ化 21">
            <a:extLst>
              <a:ext uri="{FF2B5EF4-FFF2-40B4-BE49-F238E27FC236}">
                <a16:creationId xmlns:a16="http://schemas.microsoft.com/office/drawing/2014/main" id="{E18213A0-839E-4807-A1DC-B484AB1DDACD}"/>
              </a:ext>
            </a:extLst>
          </p:cNvPr>
          <p:cNvGrpSpPr/>
          <p:nvPr/>
        </p:nvGrpSpPr>
        <p:grpSpPr>
          <a:xfrm>
            <a:off x="3870191" y="3570687"/>
            <a:ext cx="1084218" cy="378862"/>
            <a:chOff x="-695528" y="4086134"/>
            <a:chExt cx="1084218" cy="378862"/>
          </a:xfrm>
        </p:grpSpPr>
        <p:cxnSp>
          <p:nvCxnSpPr>
            <p:cNvPr id="23" name="直線コネクタ 22">
              <a:extLst>
                <a:ext uri="{FF2B5EF4-FFF2-40B4-BE49-F238E27FC236}">
                  <a16:creationId xmlns:a16="http://schemas.microsoft.com/office/drawing/2014/main" id="{2C660A0C-EA34-4C41-861D-12B5EE9FCAF2}"/>
                </a:ext>
              </a:extLst>
            </p:cNvPr>
            <p:cNvCxnSpPr>
              <a:cxnSpLocks/>
            </p:cNvCxnSpPr>
            <p:nvPr/>
          </p:nvCxnSpPr>
          <p:spPr>
            <a:xfrm flipV="1">
              <a:off x="-695528" y="4275565"/>
              <a:ext cx="127298" cy="189431"/>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9A883A0B-044C-46AB-B438-97D6053BD6AE}"/>
                </a:ext>
              </a:extLst>
            </p:cNvPr>
            <p:cNvCxnSpPr/>
            <p:nvPr/>
          </p:nvCxnSpPr>
          <p:spPr>
            <a:xfrm>
              <a:off x="-568230" y="4275565"/>
              <a:ext cx="829622" cy="0"/>
            </a:xfrm>
            <a:prstGeom prst="line">
              <a:avLst/>
            </a:prstGeom>
            <a:ln w="12700">
              <a:prstDash val="sysDash"/>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491C8A25-99A4-49BC-AB1B-CA0169B55A40}"/>
                </a:ext>
              </a:extLst>
            </p:cNvPr>
            <p:cNvCxnSpPr>
              <a:cxnSpLocks/>
            </p:cNvCxnSpPr>
            <p:nvPr/>
          </p:nvCxnSpPr>
          <p:spPr>
            <a:xfrm flipV="1">
              <a:off x="261392" y="4086134"/>
              <a:ext cx="127298" cy="189431"/>
            </a:xfrm>
            <a:prstGeom prst="line">
              <a:avLst/>
            </a:prstGeom>
            <a:ln w="12700">
              <a:prstDash val="sysDash"/>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700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20</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【Work</a:t>
            </a:r>
            <a:r>
              <a:rPr lang="ja-JP" altLang="en-US" dirty="0">
                <a:solidFill>
                  <a:schemeClr val="tx1">
                    <a:lumMod val="75000"/>
                    <a:lumOff val="25000"/>
                  </a:schemeClr>
                </a:solidFill>
              </a:rPr>
              <a:t> ２</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テーマ別ディスカッション</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1077218"/>
          </a:xfrm>
          <a:prstGeom prst="rect">
            <a:avLst/>
          </a:prstGeom>
          <a:noFill/>
        </p:spPr>
        <p:txBody>
          <a:bodyPr wrap="square" rtlCol="0">
            <a:spAutoFit/>
          </a:bodyPr>
          <a:lstStyle/>
          <a:p>
            <a:r>
              <a:rPr kumimoji="1" lang="ja-JP" altLang="en-US" sz="1600" dirty="0">
                <a:solidFill>
                  <a:schemeClr val="tx1">
                    <a:lumMod val="75000"/>
                    <a:lumOff val="25000"/>
                  </a:schemeClr>
                </a:solidFill>
              </a:rPr>
              <a:t>人生１００年時代の住まいと暮らし方の一つの側面に着目して都市・インフラのアイデアを話し合います。</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600" dirty="0">
                <a:solidFill>
                  <a:schemeClr val="tx1">
                    <a:lumMod val="75000"/>
                    <a:lumOff val="25000"/>
                  </a:schemeClr>
                </a:solidFill>
              </a:rPr>
              <a:t>＊座長、担当教員からのワークを行っていただいても構いません 。</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3641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42BC8B29-E332-4139-B840-1D14EFDC9129}"/>
              </a:ext>
            </a:extLst>
          </p:cNvPr>
          <p:cNvSpPr>
            <a:spLocks noGrp="1"/>
          </p:cNvSpPr>
          <p:nvPr>
            <p:ph type="ctrTitle"/>
          </p:nvPr>
        </p:nvSpPr>
        <p:spPr>
          <a:xfrm>
            <a:off x="421640" y="1807643"/>
            <a:ext cx="8300720" cy="3560769"/>
          </a:xfrm>
          <a:solidFill>
            <a:schemeClr val="bg1"/>
          </a:solidFill>
          <a:ln>
            <a:noFill/>
          </a:ln>
        </p:spPr>
        <p:style>
          <a:lnRef idx="2">
            <a:schemeClr val="dk1"/>
          </a:lnRef>
          <a:fillRef idx="1">
            <a:schemeClr val="lt1"/>
          </a:fillRef>
          <a:effectRef idx="0">
            <a:schemeClr val="dk1"/>
          </a:effectRef>
          <a:fontRef idx="minor">
            <a:schemeClr val="dk1"/>
          </a:fontRef>
        </p:style>
        <p:txBody>
          <a:bodyPr anchor="t">
            <a:normAutofit fontScale="90000"/>
          </a:bodyPr>
          <a:lstStyle/>
          <a:p>
            <a:pPr>
              <a:lnSpc>
                <a:spcPct val="120000"/>
              </a:lnSpc>
            </a:pPr>
            <a:r>
              <a:rPr lang="ja-JP" altLang="en-US" sz="1400" b="0" dirty="0">
                <a:solidFill>
                  <a:schemeClr val="tx1">
                    <a:lumMod val="75000"/>
                    <a:lumOff val="25000"/>
                  </a:schemeClr>
                </a:solidFill>
              </a:rPr>
              <a:t>　人生</a:t>
            </a:r>
            <a:r>
              <a:rPr lang="en-US" altLang="ja-JP" sz="1400" b="0" dirty="0">
                <a:solidFill>
                  <a:schemeClr val="tx1">
                    <a:lumMod val="75000"/>
                    <a:lumOff val="25000"/>
                  </a:schemeClr>
                </a:solidFill>
              </a:rPr>
              <a:t>100</a:t>
            </a:r>
            <a:r>
              <a:rPr lang="ja-JP" altLang="en-US" sz="1400" b="0" dirty="0">
                <a:solidFill>
                  <a:schemeClr val="tx1">
                    <a:lumMod val="75000"/>
                    <a:lumOff val="25000"/>
                  </a:schemeClr>
                </a:solidFill>
              </a:rPr>
              <a:t>年時代には、人生の転機や家族構成の変化の機会が増加し、自分の生活に適した住まいや暮らし方が幾度も変化することが予想されている。これまでは住宅購入は一生に一度の出来事で、終の棲家とする人が多かったが、健康状況やライフスタイルの変化に応じて、住宅の再購入やリフォームなどの手入れをする人が増加していくだろう。さらに、働き方の多様化により職業や職場に縛られることなく、自由に住まいを選択できるようになるかもしれない。</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　多様な住まいの選択肢は多様なライフスタイルを生み出す。ベースとなる住居を中心とした二地域居住、ずっと同じ自然豊かな場所に住みながらのリモートワーク、サブスク住居を転々とするような暮らし方。一方、これまでわたしたちは一つの場所に住居を構えて長く暮らすことで、地域コミュニティとのつながりを創出し社会資本を蓄積してきた。土地や時間に縛られない暮らし方が可能になった時に、このような地域とのつながりをいかに担保するかは課題の一つとなるだろう。</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　では、多様な住まい方や暮らし方が共存できる時代を実現していくために、都市・インフラはどのような機能を兼ね揃えなければならないだろうか。</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　ここでは、１人の人生をペルソナとして設定し、その人物が求める住まい・暮らし方を実現するための空間像、社会的な仕組み、サービスの在り方などに加えて、変化を取り入れる際の課題を考えていきたい。</a:t>
            </a:r>
          </a:p>
        </p:txBody>
      </p:sp>
      <p:sp>
        <p:nvSpPr>
          <p:cNvPr id="25" name="タイトル 1">
            <a:extLst>
              <a:ext uri="{FF2B5EF4-FFF2-40B4-BE49-F238E27FC236}">
                <a16:creationId xmlns:a16="http://schemas.microsoft.com/office/drawing/2014/main" id="{D63D2558-AACF-48BA-820D-AFC8361569DE}"/>
              </a:ext>
            </a:extLst>
          </p:cNvPr>
          <p:cNvSpPr txBox="1">
            <a:spLocks/>
          </p:cNvSpPr>
          <p:nvPr/>
        </p:nvSpPr>
        <p:spPr>
          <a:xfrm>
            <a:off x="421640" y="1030144"/>
            <a:ext cx="8300720" cy="548639"/>
          </a:xfrm>
          <a:prstGeom prst="rect">
            <a:avLst/>
          </a:prstGeom>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ja-JP" altLang="en-US" sz="1800" dirty="0">
                <a:solidFill>
                  <a:schemeClr val="tx1">
                    <a:lumMod val="75000"/>
                    <a:lumOff val="25000"/>
                  </a:schemeClr>
                </a:solidFill>
              </a:rPr>
              <a:t>それぞれのタイミングで住まい方と暮らし方を選べる時代を迎えるためには</a:t>
            </a:r>
            <a:endParaRPr lang="en-US" altLang="ja-JP" sz="18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FDB01255-64C8-4DBA-9617-07BBF26540C1}"/>
              </a:ext>
            </a:extLst>
          </p:cNvPr>
          <p:cNvSpPr txBox="1">
            <a:spLocks/>
          </p:cNvSpPr>
          <p:nvPr/>
        </p:nvSpPr>
        <p:spPr>
          <a:xfrm>
            <a:off x="284480" y="71118"/>
            <a:ext cx="8300720"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en-US" altLang="ja-JP" sz="1000" dirty="0">
                <a:solidFill>
                  <a:schemeClr val="tx1">
                    <a:lumMod val="75000"/>
                    <a:lumOff val="25000"/>
                  </a:schemeClr>
                </a:solidFill>
              </a:rPr>
              <a:t>Team3</a:t>
            </a:r>
            <a:r>
              <a:rPr lang="ja-JP" altLang="en-US" sz="1000" dirty="0">
                <a:solidFill>
                  <a:schemeClr val="tx1">
                    <a:lumMod val="75000"/>
                    <a:lumOff val="25000"/>
                  </a:schemeClr>
                </a:solidFill>
              </a:rPr>
              <a:t>の人生</a:t>
            </a:r>
            <a:r>
              <a:rPr lang="en-US" altLang="ja-JP" sz="1000" dirty="0">
                <a:solidFill>
                  <a:schemeClr val="tx1">
                    <a:lumMod val="75000"/>
                    <a:lumOff val="25000"/>
                  </a:schemeClr>
                </a:solidFill>
              </a:rPr>
              <a:t>100</a:t>
            </a:r>
            <a:r>
              <a:rPr lang="ja-JP" altLang="en-US" sz="1000" dirty="0">
                <a:solidFill>
                  <a:schemeClr val="tx1">
                    <a:lumMod val="75000"/>
                    <a:lumOff val="25000"/>
                  </a:schemeClr>
                </a:solidFill>
              </a:rPr>
              <a:t>年時代の「変化＝シフト」に関する議論のハイライト　</a:t>
            </a:r>
            <a:r>
              <a:rPr lang="en-US" altLang="ja-JP" sz="1000" dirty="0">
                <a:solidFill>
                  <a:schemeClr val="tx1">
                    <a:lumMod val="75000"/>
                    <a:lumOff val="25000"/>
                  </a:schemeClr>
                </a:solidFill>
              </a:rPr>
              <a:t>(3</a:t>
            </a:r>
            <a:r>
              <a:rPr lang="ja-JP" altLang="en-US" sz="1000" dirty="0">
                <a:solidFill>
                  <a:schemeClr val="tx1">
                    <a:lumMod val="75000"/>
                    <a:lumOff val="25000"/>
                  </a:schemeClr>
                </a:solidFill>
              </a:rPr>
              <a:t>月</a:t>
            </a:r>
            <a:r>
              <a:rPr lang="en-US" altLang="ja-JP" sz="1000" dirty="0">
                <a:solidFill>
                  <a:schemeClr val="tx1">
                    <a:lumMod val="75000"/>
                    <a:lumOff val="25000"/>
                  </a:schemeClr>
                </a:solidFill>
              </a:rPr>
              <a:t>WS</a:t>
            </a:r>
            <a:r>
              <a:rPr lang="ja-JP" altLang="en-US" sz="1000" dirty="0">
                <a:solidFill>
                  <a:schemeClr val="tx1">
                    <a:lumMod val="75000"/>
                    <a:lumOff val="25000"/>
                  </a:schemeClr>
                </a:solidFill>
              </a:rPr>
              <a:t>の議論の一部再掲</a:t>
            </a:r>
            <a:r>
              <a:rPr lang="en-US" altLang="ja-JP" sz="1000" dirty="0">
                <a:solidFill>
                  <a:schemeClr val="tx1">
                    <a:lumMod val="75000"/>
                    <a:lumOff val="25000"/>
                  </a:schemeClr>
                </a:solidFill>
              </a:rPr>
              <a:t>)</a:t>
            </a:r>
          </a:p>
        </p:txBody>
      </p:sp>
    </p:spTree>
    <p:extLst>
      <p:ext uri="{BB962C8B-B14F-4D97-AF65-F5344CB8AC3E}">
        <p14:creationId xmlns:p14="http://schemas.microsoft.com/office/powerpoint/2010/main" val="233334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4E4CF4A3-2BFA-44D3-AF54-31CB5CF28275}"/>
              </a:ext>
            </a:extLst>
          </p:cNvPr>
          <p:cNvSpPr>
            <a:spLocks noGrp="1"/>
          </p:cNvSpPr>
          <p:nvPr>
            <p:ph type="ctrTitle"/>
          </p:nvPr>
        </p:nvSpPr>
        <p:spPr>
          <a:xfrm>
            <a:off x="284480" y="1412242"/>
            <a:ext cx="8300720" cy="4551681"/>
          </a:xfrm>
          <a:solidFill>
            <a:schemeClr val="bg1"/>
          </a:solidFill>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pPr>
            <a:r>
              <a:rPr lang="ja-JP" altLang="en-US" sz="1400" b="0" dirty="0">
                <a:solidFill>
                  <a:schemeClr val="tx1">
                    <a:lumMod val="75000"/>
                    <a:lumOff val="25000"/>
                  </a:schemeClr>
                </a:solidFill>
              </a:rPr>
              <a:t>１）人生１００年時代を生きるペルソナの一生（２０代、４０代、６０代のとき）を想定して、</a:t>
            </a:r>
            <a:r>
              <a:rPr lang="ja-JP" altLang="en-US" sz="1400" u="sng" dirty="0">
                <a:solidFill>
                  <a:schemeClr val="tx1">
                    <a:lumMod val="75000"/>
                    <a:lumOff val="25000"/>
                  </a:schemeClr>
                </a:solidFill>
              </a:rPr>
              <a:t>どのような住まいに対する要望が出てくるか</a:t>
            </a:r>
            <a:r>
              <a:rPr lang="ja-JP" altLang="en-US" sz="1400" b="0" dirty="0">
                <a:solidFill>
                  <a:schemeClr val="tx1">
                    <a:lumMod val="75000"/>
                    <a:lumOff val="25000"/>
                  </a:schemeClr>
                </a:solidFill>
              </a:rPr>
              <a:t>を考えてみましょう。</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（ペルソナは、どのような基準で住まいを選択するのか、住まいに何を期待するのか、衣食住のすべてを家で行わなければならないのか、逆に仕事を自宅で行いたいと思うか）</a:t>
            </a: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２）上記と同様に、ペルソナが住まいを中心に</a:t>
            </a:r>
            <a:r>
              <a:rPr lang="ja-JP" altLang="en-US" sz="1400" u="sng" dirty="0">
                <a:solidFill>
                  <a:schemeClr val="tx1">
                    <a:lumMod val="75000"/>
                    <a:lumOff val="25000"/>
                  </a:schemeClr>
                </a:solidFill>
              </a:rPr>
              <a:t>どのような暮らし方に対する要望があるか</a:t>
            </a:r>
            <a:r>
              <a:rPr lang="ja-JP" altLang="en-US" sz="1400" b="0" dirty="0">
                <a:solidFill>
                  <a:schemeClr val="tx1">
                    <a:lumMod val="75000"/>
                    <a:lumOff val="25000"/>
                  </a:schemeClr>
                </a:solidFill>
              </a:rPr>
              <a:t>を考えてみましょう。</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ペルソナは、１人で住みたいのかそれとも知らない人と同居してもいいのか、どのような暮らしなら多少不便でも許容するか、家を変えるたびに自分用に空間をカスタマイズする（お気に入りの家具を配置する）ことはできるか）</a:t>
            </a:r>
            <a:br>
              <a:rPr lang="en-US" altLang="ja-JP" sz="1400" b="0" dirty="0">
                <a:solidFill>
                  <a:schemeClr val="tx1">
                    <a:lumMod val="75000"/>
                    <a:lumOff val="25000"/>
                  </a:schemeClr>
                </a:solidFill>
              </a:rPr>
            </a:b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３）上記の住まい・暮らし方を生み出す</a:t>
            </a:r>
            <a:r>
              <a:rPr lang="ja-JP" altLang="en-US" sz="1400" u="sng" dirty="0">
                <a:solidFill>
                  <a:schemeClr val="tx1">
                    <a:lumMod val="75000"/>
                    <a:lumOff val="25000"/>
                  </a:schemeClr>
                </a:solidFill>
              </a:rPr>
              <a:t>都市・インフラとしてどのようなものが考えられるでしょうか。</a:t>
            </a:r>
            <a:r>
              <a:rPr lang="ja-JP" altLang="en-US" sz="1400" b="0" dirty="0">
                <a:solidFill>
                  <a:schemeClr val="tx1">
                    <a:lumMod val="75000"/>
                    <a:lumOff val="25000"/>
                  </a:schemeClr>
                </a:solidFill>
              </a:rPr>
              <a:t>住居はどんな場所で、どんなデザインや広さで何が配置されているか。誰が管理して、どんなルール（入居資格、料金設定）があるのか。どのような住居サービスであれば私たちは利用したいと思うのか。</a:t>
            </a:r>
            <a:br>
              <a:rPr lang="en-US" altLang="ja-JP" sz="1400" b="0" dirty="0">
                <a:solidFill>
                  <a:schemeClr val="tx1">
                    <a:lumMod val="75000"/>
                    <a:lumOff val="25000"/>
                  </a:schemeClr>
                </a:solidFill>
              </a:rPr>
            </a:br>
            <a:r>
              <a:rPr lang="ja-JP" altLang="en-US" sz="1400" b="0" dirty="0">
                <a:solidFill>
                  <a:schemeClr val="tx1">
                    <a:lumMod val="75000"/>
                    <a:lumOff val="25000"/>
                  </a:schemeClr>
                </a:solidFill>
              </a:rPr>
              <a:t>（そのほかに、ペルソナが住まいの選択時に見たい情報はどのようなものか、どのような頻度で引っ越しをしたいと思うか、望むような引っ越しとはどのような</a:t>
            </a:r>
            <a:r>
              <a:rPr lang="ja-JP" altLang="en-US" sz="1400" b="0">
                <a:solidFill>
                  <a:schemeClr val="tx1">
                    <a:lumMod val="75000"/>
                    <a:lumOff val="25000"/>
                  </a:schemeClr>
                </a:solidFill>
              </a:rPr>
              <a:t>ものか等）</a:t>
            </a:r>
            <a:endParaRPr lang="ja-JP" altLang="en-US" sz="1400" b="0" dirty="0">
              <a:solidFill>
                <a:schemeClr val="tx1">
                  <a:lumMod val="75000"/>
                  <a:lumOff val="25000"/>
                </a:schemeClr>
              </a:solidFill>
            </a:endParaRPr>
          </a:p>
        </p:txBody>
      </p:sp>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284480" y="619757"/>
            <a:ext cx="8300719"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800" dirty="0">
                <a:solidFill>
                  <a:schemeClr val="tx1">
                    <a:lumMod val="75000"/>
                    <a:lumOff val="25000"/>
                  </a:schemeClr>
                </a:solidFill>
              </a:rPr>
              <a:t>人生</a:t>
            </a:r>
            <a:r>
              <a:rPr lang="en-US" altLang="ja-JP" sz="1800" dirty="0">
                <a:solidFill>
                  <a:schemeClr val="tx1">
                    <a:lumMod val="75000"/>
                    <a:lumOff val="25000"/>
                  </a:schemeClr>
                </a:solidFill>
              </a:rPr>
              <a:t>100</a:t>
            </a:r>
            <a:r>
              <a:rPr lang="ja-JP" altLang="en-US" sz="1800" dirty="0">
                <a:solidFill>
                  <a:schemeClr val="tx1">
                    <a:lumMod val="75000"/>
                    <a:lumOff val="25000"/>
                  </a:schemeClr>
                </a:solidFill>
              </a:rPr>
              <a:t>年時代の都市・インフラをイメージする（グループワーク５０分）</a:t>
            </a:r>
            <a:endParaRPr lang="en-US" altLang="ja-JP" sz="1800" dirty="0">
              <a:solidFill>
                <a:schemeClr val="tx1">
                  <a:lumMod val="75000"/>
                  <a:lumOff val="25000"/>
                </a:schemeClr>
              </a:solidFill>
            </a:endParaRPr>
          </a:p>
        </p:txBody>
      </p:sp>
    </p:spTree>
    <p:extLst>
      <p:ext uri="{BB962C8B-B14F-4D97-AF65-F5344CB8AC3E}">
        <p14:creationId xmlns:p14="http://schemas.microsoft.com/office/powerpoint/2010/main" val="2209025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7AA9709A-8EBB-4393-941C-5FAE627EF8F7}"/>
              </a:ext>
            </a:extLst>
          </p:cNvPr>
          <p:cNvSpPr txBox="1">
            <a:spLocks/>
          </p:cNvSpPr>
          <p:nvPr/>
        </p:nvSpPr>
        <p:spPr>
          <a:xfrm>
            <a:off x="194847" y="1766459"/>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どのような人柄か</a:t>
            </a:r>
            <a:endParaRPr lang="ja-JP" altLang="en-US" sz="1400" b="0" dirty="0">
              <a:solidFill>
                <a:schemeClr val="tx1">
                  <a:lumMod val="75000"/>
                  <a:lumOff val="25000"/>
                </a:schemeClr>
              </a:solidFill>
            </a:endParaRPr>
          </a:p>
        </p:txBody>
      </p:sp>
      <p:sp>
        <p:nvSpPr>
          <p:cNvPr id="7" name="タイトル 1">
            <a:extLst>
              <a:ext uri="{FF2B5EF4-FFF2-40B4-BE49-F238E27FC236}">
                <a16:creationId xmlns:a16="http://schemas.microsoft.com/office/drawing/2014/main" id="{4699FC92-943B-4ED1-A33A-01C5CEB3C500}"/>
              </a:ext>
            </a:extLst>
          </p:cNvPr>
          <p:cNvSpPr txBox="1">
            <a:spLocks/>
          </p:cNvSpPr>
          <p:nvPr/>
        </p:nvSpPr>
        <p:spPr>
          <a:xfrm>
            <a:off x="194847" y="4691751"/>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住まいや暮らし方に対する意思</a:t>
            </a:r>
            <a:endParaRPr lang="en-US" altLang="ja-JP" sz="1400" u="sng" dirty="0">
              <a:solidFill>
                <a:schemeClr val="tx1">
                  <a:lumMod val="75000"/>
                  <a:lumOff val="25000"/>
                </a:schemeClr>
              </a:solidFill>
            </a:endParaRPr>
          </a:p>
        </p:txBody>
      </p:sp>
      <p:sp>
        <p:nvSpPr>
          <p:cNvPr id="8" name="タイトル 1">
            <a:extLst>
              <a:ext uri="{FF2B5EF4-FFF2-40B4-BE49-F238E27FC236}">
                <a16:creationId xmlns:a16="http://schemas.microsoft.com/office/drawing/2014/main" id="{82BF58F3-F036-40DA-BD54-CF24C264BEA4}"/>
              </a:ext>
            </a:extLst>
          </p:cNvPr>
          <p:cNvSpPr txBox="1">
            <a:spLocks/>
          </p:cNvSpPr>
          <p:nvPr/>
        </p:nvSpPr>
        <p:spPr>
          <a:xfrm>
            <a:off x="248989" y="5082265"/>
            <a:ext cx="8627723" cy="1689738"/>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日常の暮らしに望むこと：</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住まい選びで一番重視することは：</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どんなデザインの部屋を好むか：</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どれくらいの広さの部屋が欲しいか：</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どのまちに住みたいか：</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住まいに使ってもいい金額：</a:t>
            </a:r>
          </a:p>
        </p:txBody>
      </p:sp>
      <p:sp>
        <p:nvSpPr>
          <p:cNvPr id="9" name="タイトル 1">
            <a:extLst>
              <a:ext uri="{FF2B5EF4-FFF2-40B4-BE49-F238E27FC236}">
                <a16:creationId xmlns:a16="http://schemas.microsoft.com/office/drawing/2014/main" id="{B68E184E-5088-4AE8-A79E-684AFD9039F5}"/>
              </a:ext>
            </a:extLst>
          </p:cNvPr>
          <p:cNvSpPr txBox="1">
            <a:spLocks/>
          </p:cNvSpPr>
          <p:nvPr/>
        </p:nvSpPr>
        <p:spPr>
          <a:xfrm>
            <a:off x="6306320" y="85997"/>
            <a:ext cx="2837680" cy="332534"/>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en-US" altLang="ja-JP" sz="900" b="0" dirty="0">
                <a:solidFill>
                  <a:schemeClr val="tx1">
                    <a:lumMod val="75000"/>
                    <a:lumOff val="25000"/>
                  </a:schemeClr>
                </a:solidFill>
              </a:rPr>
              <a:t>【</a:t>
            </a:r>
            <a:r>
              <a:rPr lang="ja-JP" altLang="en-US" sz="900" b="0" dirty="0">
                <a:solidFill>
                  <a:schemeClr val="tx1">
                    <a:lumMod val="75000"/>
                    <a:lumOff val="25000"/>
                  </a:schemeClr>
                </a:solidFill>
              </a:rPr>
              <a:t>人生１００年時代の都市・インフラ：</a:t>
            </a:r>
            <a:r>
              <a:rPr lang="en-US" altLang="ja-JP" sz="900" b="0" dirty="0">
                <a:solidFill>
                  <a:schemeClr val="tx1">
                    <a:lumMod val="75000"/>
                    <a:lumOff val="25000"/>
                  </a:schemeClr>
                </a:solidFill>
              </a:rPr>
              <a:t>DAY4】</a:t>
            </a:r>
            <a:endParaRPr lang="ja-JP" altLang="en-US" sz="900" b="0" dirty="0">
              <a:solidFill>
                <a:schemeClr val="tx1">
                  <a:lumMod val="75000"/>
                  <a:lumOff val="25000"/>
                </a:schemeClr>
              </a:solidFill>
            </a:endParaRPr>
          </a:p>
        </p:txBody>
      </p:sp>
      <p:sp>
        <p:nvSpPr>
          <p:cNvPr id="10" name="タイトル 1">
            <a:extLst>
              <a:ext uri="{FF2B5EF4-FFF2-40B4-BE49-F238E27FC236}">
                <a16:creationId xmlns:a16="http://schemas.microsoft.com/office/drawing/2014/main" id="{3B2367C4-4487-41FF-9D85-63FD6BE9AE1F}"/>
              </a:ext>
            </a:extLst>
          </p:cNvPr>
          <p:cNvSpPr txBox="1">
            <a:spLocks/>
          </p:cNvSpPr>
          <p:nvPr/>
        </p:nvSpPr>
        <p:spPr>
          <a:xfrm>
            <a:off x="1911281" y="387359"/>
            <a:ext cx="3423444" cy="1313623"/>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名前：</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年齢：２５歳</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性別：</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家族構成：</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仲のいい友達の人数：</a:t>
            </a:r>
          </a:p>
        </p:txBody>
      </p:sp>
      <p:sp>
        <p:nvSpPr>
          <p:cNvPr id="13" name="タイトル 1">
            <a:extLst>
              <a:ext uri="{FF2B5EF4-FFF2-40B4-BE49-F238E27FC236}">
                <a16:creationId xmlns:a16="http://schemas.microsoft.com/office/drawing/2014/main" id="{CDF1F895-A802-407B-8A3A-E363398C54D5}"/>
              </a:ext>
            </a:extLst>
          </p:cNvPr>
          <p:cNvSpPr txBox="1">
            <a:spLocks/>
          </p:cNvSpPr>
          <p:nvPr/>
        </p:nvSpPr>
        <p:spPr>
          <a:xfrm>
            <a:off x="248989" y="2112222"/>
            <a:ext cx="8627723" cy="2500873"/>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性格：</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好きなこと・趣味：</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スキル・得意なこと：</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よく行く場所：</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休日の過ごし方：</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最近楽しかったこと：</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仕事の悩み：</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その他の不安や悩み：</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人生の目標：</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人には言えない欲望は：</a:t>
            </a:r>
            <a:endParaRPr lang="en-US" altLang="ja-JP" sz="1400" b="0" dirty="0">
              <a:solidFill>
                <a:schemeClr val="tx1">
                  <a:lumMod val="75000"/>
                  <a:lumOff val="25000"/>
                </a:schemeClr>
              </a:solidFill>
            </a:endParaRPr>
          </a:p>
        </p:txBody>
      </p:sp>
      <p:sp>
        <p:nvSpPr>
          <p:cNvPr id="24" name="タイトル 1">
            <a:extLst>
              <a:ext uri="{FF2B5EF4-FFF2-40B4-BE49-F238E27FC236}">
                <a16:creationId xmlns:a16="http://schemas.microsoft.com/office/drawing/2014/main" id="{E3AC9DA3-28C5-49A1-A65D-A9CB1C536AC8}"/>
              </a:ext>
            </a:extLst>
          </p:cNvPr>
          <p:cNvSpPr txBox="1">
            <a:spLocks/>
          </p:cNvSpPr>
          <p:nvPr/>
        </p:nvSpPr>
        <p:spPr>
          <a:xfrm>
            <a:off x="5456535" y="383558"/>
            <a:ext cx="3420177" cy="1313623"/>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出生地：</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学歴：</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職業：</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仕事内容：</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年収：</a:t>
            </a:r>
            <a:endParaRPr lang="en-US" altLang="ja-JP" sz="1400" b="0" dirty="0">
              <a:solidFill>
                <a:schemeClr val="tx1">
                  <a:lumMod val="75000"/>
                  <a:lumOff val="25000"/>
                </a:schemeClr>
              </a:solidFill>
            </a:endParaRPr>
          </a:p>
        </p:txBody>
      </p:sp>
      <p:sp>
        <p:nvSpPr>
          <p:cNvPr id="2" name="正方形/長方形 1">
            <a:extLst>
              <a:ext uri="{FF2B5EF4-FFF2-40B4-BE49-F238E27FC236}">
                <a16:creationId xmlns:a16="http://schemas.microsoft.com/office/drawing/2014/main" id="{ED29B06B-46EE-4334-8BB7-35C79A4671FB}"/>
              </a:ext>
            </a:extLst>
          </p:cNvPr>
          <p:cNvSpPr/>
          <p:nvPr/>
        </p:nvSpPr>
        <p:spPr>
          <a:xfrm>
            <a:off x="248990" y="383558"/>
            <a:ext cx="1412662" cy="13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image</a:t>
            </a:r>
            <a:endParaRPr kumimoji="1" lang="ja-JP" altLang="en-US" dirty="0">
              <a:solidFill>
                <a:sysClr val="windowText" lastClr="000000"/>
              </a:solidFill>
            </a:endParaRPr>
          </a:p>
        </p:txBody>
      </p:sp>
    </p:spTree>
    <p:extLst>
      <p:ext uri="{BB962C8B-B14F-4D97-AF65-F5344CB8AC3E}">
        <p14:creationId xmlns:p14="http://schemas.microsoft.com/office/powerpoint/2010/main" val="2096898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7AA9709A-8EBB-4393-941C-5FAE627EF8F7}"/>
              </a:ext>
            </a:extLst>
          </p:cNvPr>
          <p:cNvSpPr txBox="1">
            <a:spLocks/>
          </p:cNvSpPr>
          <p:nvPr/>
        </p:nvSpPr>
        <p:spPr>
          <a:xfrm>
            <a:off x="194847" y="1766459"/>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どのような人柄か</a:t>
            </a:r>
            <a:endParaRPr lang="ja-JP" altLang="en-US" sz="1400" b="0" dirty="0">
              <a:solidFill>
                <a:schemeClr val="tx1">
                  <a:lumMod val="75000"/>
                  <a:lumOff val="25000"/>
                </a:schemeClr>
              </a:solidFill>
            </a:endParaRPr>
          </a:p>
        </p:txBody>
      </p:sp>
      <p:sp>
        <p:nvSpPr>
          <p:cNvPr id="7" name="タイトル 1">
            <a:extLst>
              <a:ext uri="{FF2B5EF4-FFF2-40B4-BE49-F238E27FC236}">
                <a16:creationId xmlns:a16="http://schemas.microsoft.com/office/drawing/2014/main" id="{4699FC92-943B-4ED1-A33A-01C5CEB3C500}"/>
              </a:ext>
            </a:extLst>
          </p:cNvPr>
          <p:cNvSpPr txBox="1">
            <a:spLocks/>
          </p:cNvSpPr>
          <p:nvPr/>
        </p:nvSpPr>
        <p:spPr>
          <a:xfrm>
            <a:off x="194847" y="4691751"/>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住まいや暮らし方に対する意思</a:t>
            </a:r>
            <a:endParaRPr lang="en-US" altLang="ja-JP" sz="1400" u="sng" dirty="0">
              <a:solidFill>
                <a:schemeClr val="tx1">
                  <a:lumMod val="75000"/>
                  <a:lumOff val="25000"/>
                </a:schemeClr>
              </a:solidFill>
            </a:endParaRPr>
          </a:p>
        </p:txBody>
      </p:sp>
      <p:sp>
        <p:nvSpPr>
          <p:cNvPr id="8" name="タイトル 1">
            <a:extLst>
              <a:ext uri="{FF2B5EF4-FFF2-40B4-BE49-F238E27FC236}">
                <a16:creationId xmlns:a16="http://schemas.microsoft.com/office/drawing/2014/main" id="{82BF58F3-F036-40DA-BD54-CF24C264BEA4}"/>
              </a:ext>
            </a:extLst>
          </p:cNvPr>
          <p:cNvSpPr txBox="1">
            <a:spLocks/>
          </p:cNvSpPr>
          <p:nvPr/>
        </p:nvSpPr>
        <p:spPr>
          <a:xfrm>
            <a:off x="248989" y="5082265"/>
            <a:ext cx="8627723" cy="1689738"/>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日常の暮らしに望むこと：</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住まい選びで一番重視することは：</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どんなデザインの部屋を好むか：</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どれくらいの広さの部屋が欲しいか：</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どのまちに住みたいか：</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住まいに使ってもいい金額：</a:t>
            </a:r>
          </a:p>
        </p:txBody>
      </p:sp>
      <p:sp>
        <p:nvSpPr>
          <p:cNvPr id="9" name="タイトル 1">
            <a:extLst>
              <a:ext uri="{FF2B5EF4-FFF2-40B4-BE49-F238E27FC236}">
                <a16:creationId xmlns:a16="http://schemas.microsoft.com/office/drawing/2014/main" id="{B68E184E-5088-4AE8-A79E-684AFD9039F5}"/>
              </a:ext>
            </a:extLst>
          </p:cNvPr>
          <p:cNvSpPr txBox="1">
            <a:spLocks/>
          </p:cNvSpPr>
          <p:nvPr/>
        </p:nvSpPr>
        <p:spPr>
          <a:xfrm>
            <a:off x="6306320" y="85997"/>
            <a:ext cx="2837680" cy="332534"/>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en-US" altLang="ja-JP" sz="900" b="0" dirty="0">
                <a:solidFill>
                  <a:schemeClr val="tx1">
                    <a:lumMod val="75000"/>
                    <a:lumOff val="25000"/>
                  </a:schemeClr>
                </a:solidFill>
              </a:rPr>
              <a:t>【</a:t>
            </a:r>
            <a:r>
              <a:rPr lang="ja-JP" altLang="en-US" sz="900" b="0" dirty="0">
                <a:solidFill>
                  <a:schemeClr val="tx1">
                    <a:lumMod val="75000"/>
                    <a:lumOff val="25000"/>
                  </a:schemeClr>
                </a:solidFill>
              </a:rPr>
              <a:t>人生１００年時代の都市・インフラ：</a:t>
            </a:r>
            <a:r>
              <a:rPr lang="en-US" altLang="ja-JP" sz="900" b="0" dirty="0">
                <a:solidFill>
                  <a:schemeClr val="tx1">
                    <a:lumMod val="75000"/>
                    <a:lumOff val="25000"/>
                  </a:schemeClr>
                </a:solidFill>
              </a:rPr>
              <a:t>DAY4】</a:t>
            </a:r>
            <a:endParaRPr lang="ja-JP" altLang="en-US" sz="900" b="0" dirty="0">
              <a:solidFill>
                <a:schemeClr val="tx1">
                  <a:lumMod val="75000"/>
                  <a:lumOff val="25000"/>
                </a:schemeClr>
              </a:solidFill>
            </a:endParaRPr>
          </a:p>
        </p:txBody>
      </p:sp>
      <p:sp>
        <p:nvSpPr>
          <p:cNvPr id="10" name="タイトル 1">
            <a:extLst>
              <a:ext uri="{FF2B5EF4-FFF2-40B4-BE49-F238E27FC236}">
                <a16:creationId xmlns:a16="http://schemas.microsoft.com/office/drawing/2014/main" id="{3B2367C4-4487-41FF-9D85-63FD6BE9AE1F}"/>
              </a:ext>
            </a:extLst>
          </p:cNvPr>
          <p:cNvSpPr txBox="1">
            <a:spLocks/>
          </p:cNvSpPr>
          <p:nvPr/>
        </p:nvSpPr>
        <p:spPr>
          <a:xfrm>
            <a:off x="1911281" y="387359"/>
            <a:ext cx="3423444" cy="1313623"/>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名前：</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年齢：４５歳</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性別：</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家族構成：</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仲のいい友達の人数：</a:t>
            </a:r>
          </a:p>
        </p:txBody>
      </p:sp>
      <p:sp>
        <p:nvSpPr>
          <p:cNvPr id="13" name="タイトル 1">
            <a:extLst>
              <a:ext uri="{FF2B5EF4-FFF2-40B4-BE49-F238E27FC236}">
                <a16:creationId xmlns:a16="http://schemas.microsoft.com/office/drawing/2014/main" id="{CDF1F895-A802-407B-8A3A-E363398C54D5}"/>
              </a:ext>
            </a:extLst>
          </p:cNvPr>
          <p:cNvSpPr txBox="1">
            <a:spLocks/>
          </p:cNvSpPr>
          <p:nvPr/>
        </p:nvSpPr>
        <p:spPr>
          <a:xfrm>
            <a:off x="248989" y="2112222"/>
            <a:ext cx="8627723" cy="2500873"/>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性格：</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好きなこと・趣味：</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スキル・得意なこと：</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よく行く場所：</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休日の過ごし方：</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最近楽しかったこと：</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仕事の悩み：</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その他の不安や悩み：</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人生の目標：</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人には言えない欲望は：</a:t>
            </a:r>
            <a:endParaRPr lang="en-US" altLang="ja-JP" sz="1400" b="0" dirty="0">
              <a:solidFill>
                <a:schemeClr val="tx1">
                  <a:lumMod val="75000"/>
                  <a:lumOff val="25000"/>
                </a:schemeClr>
              </a:solidFill>
            </a:endParaRPr>
          </a:p>
        </p:txBody>
      </p:sp>
      <p:sp>
        <p:nvSpPr>
          <p:cNvPr id="24" name="タイトル 1">
            <a:extLst>
              <a:ext uri="{FF2B5EF4-FFF2-40B4-BE49-F238E27FC236}">
                <a16:creationId xmlns:a16="http://schemas.microsoft.com/office/drawing/2014/main" id="{E3AC9DA3-28C5-49A1-A65D-A9CB1C536AC8}"/>
              </a:ext>
            </a:extLst>
          </p:cNvPr>
          <p:cNvSpPr txBox="1">
            <a:spLocks/>
          </p:cNvSpPr>
          <p:nvPr/>
        </p:nvSpPr>
        <p:spPr>
          <a:xfrm>
            <a:off x="5456535" y="383558"/>
            <a:ext cx="3420177" cy="1313623"/>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出生地：</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学歴：</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職業：</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仕事内容：</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年収：</a:t>
            </a:r>
            <a:endParaRPr lang="en-US" altLang="ja-JP" sz="1400" b="0" dirty="0">
              <a:solidFill>
                <a:schemeClr val="tx1">
                  <a:lumMod val="75000"/>
                  <a:lumOff val="25000"/>
                </a:schemeClr>
              </a:solidFill>
            </a:endParaRPr>
          </a:p>
        </p:txBody>
      </p:sp>
      <p:sp>
        <p:nvSpPr>
          <p:cNvPr id="2" name="正方形/長方形 1">
            <a:extLst>
              <a:ext uri="{FF2B5EF4-FFF2-40B4-BE49-F238E27FC236}">
                <a16:creationId xmlns:a16="http://schemas.microsoft.com/office/drawing/2014/main" id="{ED29B06B-46EE-4334-8BB7-35C79A4671FB}"/>
              </a:ext>
            </a:extLst>
          </p:cNvPr>
          <p:cNvSpPr/>
          <p:nvPr/>
        </p:nvSpPr>
        <p:spPr>
          <a:xfrm>
            <a:off x="248990" y="383558"/>
            <a:ext cx="1412662" cy="13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image</a:t>
            </a:r>
            <a:endParaRPr kumimoji="1" lang="ja-JP" altLang="en-US" dirty="0">
              <a:solidFill>
                <a:sysClr val="windowText" lastClr="000000"/>
              </a:solidFill>
            </a:endParaRPr>
          </a:p>
        </p:txBody>
      </p:sp>
    </p:spTree>
    <p:extLst>
      <p:ext uri="{BB962C8B-B14F-4D97-AF65-F5344CB8AC3E}">
        <p14:creationId xmlns:p14="http://schemas.microsoft.com/office/powerpoint/2010/main" val="3617374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7AA9709A-8EBB-4393-941C-5FAE627EF8F7}"/>
              </a:ext>
            </a:extLst>
          </p:cNvPr>
          <p:cNvSpPr txBox="1">
            <a:spLocks/>
          </p:cNvSpPr>
          <p:nvPr/>
        </p:nvSpPr>
        <p:spPr>
          <a:xfrm>
            <a:off x="194847" y="1766459"/>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どのような人柄か</a:t>
            </a:r>
            <a:endParaRPr lang="ja-JP" altLang="en-US" sz="1400" b="0" dirty="0">
              <a:solidFill>
                <a:schemeClr val="tx1">
                  <a:lumMod val="75000"/>
                  <a:lumOff val="25000"/>
                </a:schemeClr>
              </a:solidFill>
            </a:endParaRPr>
          </a:p>
        </p:txBody>
      </p:sp>
      <p:sp>
        <p:nvSpPr>
          <p:cNvPr id="7" name="タイトル 1">
            <a:extLst>
              <a:ext uri="{FF2B5EF4-FFF2-40B4-BE49-F238E27FC236}">
                <a16:creationId xmlns:a16="http://schemas.microsoft.com/office/drawing/2014/main" id="{4699FC92-943B-4ED1-A33A-01C5CEB3C500}"/>
              </a:ext>
            </a:extLst>
          </p:cNvPr>
          <p:cNvSpPr txBox="1">
            <a:spLocks/>
          </p:cNvSpPr>
          <p:nvPr/>
        </p:nvSpPr>
        <p:spPr>
          <a:xfrm>
            <a:off x="194847" y="4691751"/>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住まいや暮らし方に対する意思</a:t>
            </a:r>
            <a:endParaRPr lang="en-US" altLang="ja-JP" sz="1400" u="sng" dirty="0">
              <a:solidFill>
                <a:schemeClr val="tx1">
                  <a:lumMod val="75000"/>
                  <a:lumOff val="25000"/>
                </a:schemeClr>
              </a:solidFill>
            </a:endParaRPr>
          </a:p>
        </p:txBody>
      </p:sp>
      <p:sp>
        <p:nvSpPr>
          <p:cNvPr id="8" name="タイトル 1">
            <a:extLst>
              <a:ext uri="{FF2B5EF4-FFF2-40B4-BE49-F238E27FC236}">
                <a16:creationId xmlns:a16="http://schemas.microsoft.com/office/drawing/2014/main" id="{82BF58F3-F036-40DA-BD54-CF24C264BEA4}"/>
              </a:ext>
            </a:extLst>
          </p:cNvPr>
          <p:cNvSpPr txBox="1">
            <a:spLocks/>
          </p:cNvSpPr>
          <p:nvPr/>
        </p:nvSpPr>
        <p:spPr>
          <a:xfrm>
            <a:off x="248989" y="5082265"/>
            <a:ext cx="8627723" cy="1689738"/>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日常の暮らしに望むこと：</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住まい選びで一番重視することは：</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どんなデザインの部屋を好むか：</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どれくらいの広さの部屋が欲しいか：</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どのまちに住みたいか：</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住まいに使ってもいい金額：</a:t>
            </a:r>
          </a:p>
        </p:txBody>
      </p:sp>
      <p:sp>
        <p:nvSpPr>
          <p:cNvPr id="9" name="タイトル 1">
            <a:extLst>
              <a:ext uri="{FF2B5EF4-FFF2-40B4-BE49-F238E27FC236}">
                <a16:creationId xmlns:a16="http://schemas.microsoft.com/office/drawing/2014/main" id="{B68E184E-5088-4AE8-A79E-684AFD9039F5}"/>
              </a:ext>
            </a:extLst>
          </p:cNvPr>
          <p:cNvSpPr txBox="1">
            <a:spLocks/>
          </p:cNvSpPr>
          <p:nvPr/>
        </p:nvSpPr>
        <p:spPr>
          <a:xfrm>
            <a:off x="6306320" y="85997"/>
            <a:ext cx="2837680" cy="332534"/>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en-US" altLang="ja-JP" sz="900" b="0" dirty="0">
                <a:solidFill>
                  <a:schemeClr val="tx1">
                    <a:lumMod val="75000"/>
                    <a:lumOff val="25000"/>
                  </a:schemeClr>
                </a:solidFill>
              </a:rPr>
              <a:t>【</a:t>
            </a:r>
            <a:r>
              <a:rPr lang="ja-JP" altLang="en-US" sz="900" b="0" dirty="0">
                <a:solidFill>
                  <a:schemeClr val="tx1">
                    <a:lumMod val="75000"/>
                    <a:lumOff val="25000"/>
                  </a:schemeClr>
                </a:solidFill>
              </a:rPr>
              <a:t>人生１００年時代の都市・インフラ：</a:t>
            </a:r>
            <a:r>
              <a:rPr lang="en-US" altLang="ja-JP" sz="900" b="0" dirty="0">
                <a:solidFill>
                  <a:schemeClr val="tx1">
                    <a:lumMod val="75000"/>
                    <a:lumOff val="25000"/>
                  </a:schemeClr>
                </a:solidFill>
              </a:rPr>
              <a:t>DAY4】</a:t>
            </a:r>
            <a:endParaRPr lang="ja-JP" altLang="en-US" sz="900" b="0" dirty="0">
              <a:solidFill>
                <a:schemeClr val="tx1">
                  <a:lumMod val="75000"/>
                  <a:lumOff val="25000"/>
                </a:schemeClr>
              </a:solidFill>
            </a:endParaRPr>
          </a:p>
        </p:txBody>
      </p:sp>
      <p:sp>
        <p:nvSpPr>
          <p:cNvPr id="10" name="タイトル 1">
            <a:extLst>
              <a:ext uri="{FF2B5EF4-FFF2-40B4-BE49-F238E27FC236}">
                <a16:creationId xmlns:a16="http://schemas.microsoft.com/office/drawing/2014/main" id="{3B2367C4-4487-41FF-9D85-63FD6BE9AE1F}"/>
              </a:ext>
            </a:extLst>
          </p:cNvPr>
          <p:cNvSpPr txBox="1">
            <a:spLocks/>
          </p:cNvSpPr>
          <p:nvPr/>
        </p:nvSpPr>
        <p:spPr>
          <a:xfrm>
            <a:off x="1911281" y="387359"/>
            <a:ext cx="3423444" cy="1313623"/>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名前：</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年齢：６５歳</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性別：</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家族構成：</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仲のいい友達の人数：</a:t>
            </a:r>
          </a:p>
        </p:txBody>
      </p:sp>
      <p:sp>
        <p:nvSpPr>
          <p:cNvPr id="13" name="タイトル 1">
            <a:extLst>
              <a:ext uri="{FF2B5EF4-FFF2-40B4-BE49-F238E27FC236}">
                <a16:creationId xmlns:a16="http://schemas.microsoft.com/office/drawing/2014/main" id="{CDF1F895-A802-407B-8A3A-E363398C54D5}"/>
              </a:ext>
            </a:extLst>
          </p:cNvPr>
          <p:cNvSpPr txBox="1">
            <a:spLocks/>
          </p:cNvSpPr>
          <p:nvPr/>
        </p:nvSpPr>
        <p:spPr>
          <a:xfrm>
            <a:off x="248989" y="2112222"/>
            <a:ext cx="8627723" cy="2500873"/>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性格：</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好きなこと・趣味：</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スキル・得意なこと：</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よく行く場所：</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休日の過ごし方：</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最近楽しかったこと：</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仕事の悩み：</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その他の不安や悩み：</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人生の目標：</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人には言えない欲望は：</a:t>
            </a:r>
            <a:endParaRPr lang="en-US" altLang="ja-JP" sz="1400" b="0" dirty="0">
              <a:solidFill>
                <a:schemeClr val="tx1">
                  <a:lumMod val="75000"/>
                  <a:lumOff val="25000"/>
                </a:schemeClr>
              </a:solidFill>
            </a:endParaRPr>
          </a:p>
        </p:txBody>
      </p:sp>
      <p:sp>
        <p:nvSpPr>
          <p:cNvPr id="24" name="タイトル 1">
            <a:extLst>
              <a:ext uri="{FF2B5EF4-FFF2-40B4-BE49-F238E27FC236}">
                <a16:creationId xmlns:a16="http://schemas.microsoft.com/office/drawing/2014/main" id="{E3AC9DA3-28C5-49A1-A65D-A9CB1C536AC8}"/>
              </a:ext>
            </a:extLst>
          </p:cNvPr>
          <p:cNvSpPr txBox="1">
            <a:spLocks/>
          </p:cNvSpPr>
          <p:nvPr/>
        </p:nvSpPr>
        <p:spPr>
          <a:xfrm>
            <a:off x="5456535" y="383558"/>
            <a:ext cx="3420177" cy="1313623"/>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出生地：</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学歴：</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職業：</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仕事内容：</a:t>
            </a:r>
            <a:endParaRPr lang="en-US" altLang="ja-JP" sz="1400" b="0" dirty="0">
              <a:solidFill>
                <a:schemeClr val="tx1">
                  <a:lumMod val="75000"/>
                  <a:lumOff val="25000"/>
                </a:schemeClr>
              </a:solidFill>
            </a:endParaRPr>
          </a:p>
          <a:p>
            <a:pPr>
              <a:lnSpc>
                <a:spcPct val="120000"/>
              </a:lnSpc>
            </a:pPr>
            <a:r>
              <a:rPr lang="ja-JP" altLang="en-US" sz="1400" b="0" dirty="0">
                <a:solidFill>
                  <a:schemeClr val="tx1">
                    <a:lumMod val="75000"/>
                    <a:lumOff val="25000"/>
                  </a:schemeClr>
                </a:solidFill>
              </a:rPr>
              <a:t>年収：</a:t>
            </a:r>
            <a:endParaRPr lang="en-US" altLang="ja-JP" sz="1400" b="0" dirty="0">
              <a:solidFill>
                <a:schemeClr val="tx1">
                  <a:lumMod val="75000"/>
                  <a:lumOff val="25000"/>
                </a:schemeClr>
              </a:solidFill>
            </a:endParaRPr>
          </a:p>
        </p:txBody>
      </p:sp>
      <p:sp>
        <p:nvSpPr>
          <p:cNvPr id="2" name="正方形/長方形 1">
            <a:extLst>
              <a:ext uri="{FF2B5EF4-FFF2-40B4-BE49-F238E27FC236}">
                <a16:creationId xmlns:a16="http://schemas.microsoft.com/office/drawing/2014/main" id="{ED29B06B-46EE-4334-8BB7-35C79A4671FB}"/>
              </a:ext>
            </a:extLst>
          </p:cNvPr>
          <p:cNvSpPr/>
          <p:nvPr/>
        </p:nvSpPr>
        <p:spPr>
          <a:xfrm>
            <a:off x="248990" y="383558"/>
            <a:ext cx="1412662" cy="1313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ysClr val="windowText" lastClr="000000"/>
                </a:solidFill>
              </a:rPr>
              <a:t>image</a:t>
            </a:r>
            <a:endParaRPr kumimoji="1" lang="ja-JP" altLang="en-US" dirty="0">
              <a:solidFill>
                <a:sysClr val="windowText" lastClr="000000"/>
              </a:solidFill>
            </a:endParaRPr>
          </a:p>
        </p:txBody>
      </p:sp>
    </p:spTree>
    <p:extLst>
      <p:ext uri="{BB962C8B-B14F-4D97-AF65-F5344CB8AC3E}">
        <p14:creationId xmlns:p14="http://schemas.microsoft.com/office/powerpoint/2010/main" val="748698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6982141" y="6371048"/>
            <a:ext cx="1925688" cy="332534"/>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050" dirty="0">
                <a:solidFill>
                  <a:schemeClr val="tx1">
                    <a:lumMod val="75000"/>
                    <a:lumOff val="25000"/>
                  </a:schemeClr>
                </a:solidFill>
              </a:rPr>
              <a:t>チーム</a:t>
            </a:r>
            <a:r>
              <a:rPr lang="en-US" altLang="ja-JP" sz="1050" dirty="0">
                <a:solidFill>
                  <a:schemeClr val="tx1">
                    <a:lumMod val="75000"/>
                    <a:lumOff val="25000"/>
                  </a:schemeClr>
                </a:solidFill>
              </a:rPr>
              <a:t>3</a:t>
            </a:r>
            <a:r>
              <a:rPr lang="ja-JP" altLang="en-US" sz="1050" dirty="0">
                <a:solidFill>
                  <a:schemeClr val="tx1">
                    <a:lumMod val="75000"/>
                    <a:lumOff val="25000"/>
                  </a:schemeClr>
                </a:solidFill>
              </a:rPr>
              <a:t>：住まいと暮らし方</a:t>
            </a:r>
            <a:endParaRPr lang="en-US" altLang="ja-JP" sz="1050" dirty="0">
              <a:solidFill>
                <a:schemeClr val="tx1">
                  <a:lumMod val="75000"/>
                  <a:lumOff val="25000"/>
                </a:schemeClr>
              </a:solidFill>
            </a:endParaRPr>
          </a:p>
        </p:txBody>
      </p:sp>
      <p:sp>
        <p:nvSpPr>
          <p:cNvPr id="4" name="タイトル 1">
            <a:extLst>
              <a:ext uri="{FF2B5EF4-FFF2-40B4-BE49-F238E27FC236}">
                <a16:creationId xmlns:a16="http://schemas.microsoft.com/office/drawing/2014/main" id="{8C687B16-812E-453C-A532-5CC704C7BD8F}"/>
              </a:ext>
            </a:extLst>
          </p:cNvPr>
          <p:cNvSpPr txBox="1">
            <a:spLocks/>
          </p:cNvSpPr>
          <p:nvPr/>
        </p:nvSpPr>
        <p:spPr>
          <a:xfrm>
            <a:off x="884839" y="434592"/>
            <a:ext cx="5122353"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どんな住まいを求めるか</a:t>
            </a:r>
            <a:endParaRPr lang="ja-JP" altLang="en-US" sz="1400" b="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7AA9709A-8EBB-4393-941C-5FAE627EF8F7}"/>
              </a:ext>
            </a:extLst>
          </p:cNvPr>
          <p:cNvSpPr txBox="1">
            <a:spLocks/>
          </p:cNvSpPr>
          <p:nvPr/>
        </p:nvSpPr>
        <p:spPr>
          <a:xfrm>
            <a:off x="884839" y="2227733"/>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どのように暮らしたいか</a:t>
            </a:r>
            <a:endParaRPr lang="ja-JP" altLang="en-US" sz="1400" b="0" dirty="0">
              <a:solidFill>
                <a:schemeClr val="tx1">
                  <a:lumMod val="75000"/>
                  <a:lumOff val="25000"/>
                </a:schemeClr>
              </a:solidFill>
            </a:endParaRPr>
          </a:p>
        </p:txBody>
      </p:sp>
      <p:sp>
        <p:nvSpPr>
          <p:cNvPr id="7" name="タイトル 1">
            <a:extLst>
              <a:ext uri="{FF2B5EF4-FFF2-40B4-BE49-F238E27FC236}">
                <a16:creationId xmlns:a16="http://schemas.microsoft.com/office/drawing/2014/main" id="{4699FC92-943B-4ED1-A33A-01C5CEB3C500}"/>
              </a:ext>
            </a:extLst>
          </p:cNvPr>
          <p:cNvSpPr txBox="1">
            <a:spLocks/>
          </p:cNvSpPr>
          <p:nvPr/>
        </p:nvSpPr>
        <p:spPr>
          <a:xfrm>
            <a:off x="884839" y="4316350"/>
            <a:ext cx="7659662" cy="414543"/>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u="sng" dirty="0">
                <a:solidFill>
                  <a:schemeClr val="tx1">
                    <a:lumMod val="75000"/>
                    <a:lumOff val="25000"/>
                  </a:schemeClr>
                </a:solidFill>
              </a:rPr>
              <a:t>そのためにどのような都市・インフラ（サービスや制度も含めて）が必要か</a:t>
            </a:r>
            <a:endParaRPr lang="en-US" altLang="ja-JP" sz="1400" u="sng" dirty="0">
              <a:solidFill>
                <a:schemeClr val="tx1">
                  <a:lumMod val="75000"/>
                  <a:lumOff val="25000"/>
                </a:schemeClr>
              </a:solidFill>
            </a:endParaRPr>
          </a:p>
        </p:txBody>
      </p:sp>
      <p:sp>
        <p:nvSpPr>
          <p:cNvPr id="8" name="タイトル 1">
            <a:extLst>
              <a:ext uri="{FF2B5EF4-FFF2-40B4-BE49-F238E27FC236}">
                <a16:creationId xmlns:a16="http://schemas.microsoft.com/office/drawing/2014/main" id="{82BF58F3-F036-40DA-BD54-CF24C264BEA4}"/>
              </a:ext>
            </a:extLst>
          </p:cNvPr>
          <p:cNvSpPr txBox="1">
            <a:spLocks/>
          </p:cNvSpPr>
          <p:nvPr/>
        </p:nvSpPr>
        <p:spPr>
          <a:xfrm>
            <a:off x="248989" y="4706864"/>
            <a:ext cx="8627723" cy="1555578"/>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sp>
        <p:nvSpPr>
          <p:cNvPr id="9" name="タイトル 1">
            <a:extLst>
              <a:ext uri="{FF2B5EF4-FFF2-40B4-BE49-F238E27FC236}">
                <a16:creationId xmlns:a16="http://schemas.microsoft.com/office/drawing/2014/main" id="{B68E184E-5088-4AE8-A79E-684AFD9039F5}"/>
              </a:ext>
            </a:extLst>
          </p:cNvPr>
          <p:cNvSpPr txBox="1">
            <a:spLocks/>
          </p:cNvSpPr>
          <p:nvPr/>
        </p:nvSpPr>
        <p:spPr>
          <a:xfrm>
            <a:off x="6306320" y="85997"/>
            <a:ext cx="2837680" cy="332534"/>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en-US" altLang="ja-JP" sz="900" b="0" dirty="0">
                <a:solidFill>
                  <a:schemeClr val="tx1">
                    <a:lumMod val="75000"/>
                    <a:lumOff val="25000"/>
                  </a:schemeClr>
                </a:solidFill>
              </a:rPr>
              <a:t>【</a:t>
            </a:r>
            <a:r>
              <a:rPr lang="ja-JP" altLang="en-US" sz="900" b="0" dirty="0">
                <a:solidFill>
                  <a:schemeClr val="tx1">
                    <a:lumMod val="75000"/>
                    <a:lumOff val="25000"/>
                  </a:schemeClr>
                </a:solidFill>
              </a:rPr>
              <a:t>人生１００年時代の都市・インフラ：</a:t>
            </a:r>
            <a:r>
              <a:rPr lang="en-US" altLang="ja-JP" sz="900" b="0" dirty="0">
                <a:solidFill>
                  <a:schemeClr val="tx1">
                    <a:lumMod val="75000"/>
                    <a:lumOff val="25000"/>
                  </a:schemeClr>
                </a:solidFill>
              </a:rPr>
              <a:t>DAY4】</a:t>
            </a:r>
            <a:endParaRPr lang="ja-JP" altLang="en-US" sz="900" b="0" dirty="0">
              <a:solidFill>
                <a:schemeClr val="tx1">
                  <a:lumMod val="75000"/>
                  <a:lumOff val="25000"/>
                </a:schemeClr>
              </a:solidFill>
            </a:endParaRPr>
          </a:p>
        </p:txBody>
      </p:sp>
      <p:sp>
        <p:nvSpPr>
          <p:cNvPr id="10" name="タイトル 1">
            <a:extLst>
              <a:ext uri="{FF2B5EF4-FFF2-40B4-BE49-F238E27FC236}">
                <a16:creationId xmlns:a16="http://schemas.microsoft.com/office/drawing/2014/main" id="{3B2367C4-4487-41FF-9D85-63FD6BE9AE1F}"/>
              </a:ext>
            </a:extLst>
          </p:cNvPr>
          <p:cNvSpPr txBox="1">
            <a:spLocks/>
          </p:cNvSpPr>
          <p:nvPr/>
        </p:nvSpPr>
        <p:spPr>
          <a:xfrm>
            <a:off x="248989" y="862516"/>
            <a:ext cx="8627723" cy="1173761"/>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sp>
        <p:nvSpPr>
          <p:cNvPr id="13" name="タイトル 1">
            <a:extLst>
              <a:ext uri="{FF2B5EF4-FFF2-40B4-BE49-F238E27FC236}">
                <a16:creationId xmlns:a16="http://schemas.microsoft.com/office/drawing/2014/main" id="{CDF1F895-A802-407B-8A3A-E363398C54D5}"/>
              </a:ext>
            </a:extLst>
          </p:cNvPr>
          <p:cNvSpPr txBox="1">
            <a:spLocks/>
          </p:cNvSpPr>
          <p:nvPr/>
        </p:nvSpPr>
        <p:spPr>
          <a:xfrm>
            <a:off x="248989" y="2617710"/>
            <a:ext cx="8627723" cy="1555578"/>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1400" b="0" dirty="0">
                <a:solidFill>
                  <a:schemeClr val="tx1">
                    <a:lumMod val="75000"/>
                    <a:lumOff val="25000"/>
                  </a:schemeClr>
                </a:solidFill>
              </a:rPr>
              <a:t>回答欄：</a:t>
            </a:r>
          </a:p>
        </p:txBody>
      </p:sp>
      <p:grpSp>
        <p:nvGrpSpPr>
          <p:cNvPr id="15" name="グループ化 14">
            <a:extLst>
              <a:ext uri="{FF2B5EF4-FFF2-40B4-BE49-F238E27FC236}">
                <a16:creationId xmlns:a16="http://schemas.microsoft.com/office/drawing/2014/main" id="{A21F77F9-D0DF-4DC7-8B6B-97BE5311CDFC}"/>
              </a:ext>
            </a:extLst>
          </p:cNvPr>
          <p:cNvGrpSpPr/>
          <p:nvPr/>
        </p:nvGrpSpPr>
        <p:grpSpPr>
          <a:xfrm>
            <a:off x="248989" y="2213840"/>
            <a:ext cx="689992" cy="332339"/>
            <a:chOff x="-1270962" y="849135"/>
            <a:chExt cx="689992" cy="332339"/>
          </a:xfrm>
        </p:grpSpPr>
        <p:sp>
          <p:nvSpPr>
            <p:cNvPr id="16" name="正方形/長方形 15">
              <a:extLst>
                <a:ext uri="{FF2B5EF4-FFF2-40B4-BE49-F238E27FC236}">
                  <a16:creationId xmlns:a16="http://schemas.microsoft.com/office/drawing/2014/main" id="{BAB37397-ACD8-4E44-A47B-93BCE08B9420}"/>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id="{BCBE1BB2-81E9-4E1C-8B3D-E546017F3899}"/>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How</a:t>
              </a:r>
              <a:endParaRPr lang="ja-JP" altLang="en-US" sz="1400" dirty="0">
                <a:solidFill>
                  <a:schemeClr val="bg1"/>
                </a:solidFill>
              </a:endParaRPr>
            </a:p>
          </p:txBody>
        </p:sp>
      </p:grpSp>
      <p:grpSp>
        <p:nvGrpSpPr>
          <p:cNvPr id="18" name="グループ化 17">
            <a:extLst>
              <a:ext uri="{FF2B5EF4-FFF2-40B4-BE49-F238E27FC236}">
                <a16:creationId xmlns:a16="http://schemas.microsoft.com/office/drawing/2014/main" id="{A4268C01-5D95-4896-B892-7A7C1325FED8}"/>
              </a:ext>
            </a:extLst>
          </p:cNvPr>
          <p:cNvGrpSpPr/>
          <p:nvPr/>
        </p:nvGrpSpPr>
        <p:grpSpPr>
          <a:xfrm>
            <a:off x="194847" y="4302994"/>
            <a:ext cx="689992" cy="332339"/>
            <a:chOff x="-1270962" y="849135"/>
            <a:chExt cx="689992" cy="332339"/>
          </a:xfrm>
        </p:grpSpPr>
        <p:sp>
          <p:nvSpPr>
            <p:cNvPr id="19" name="正方形/長方形 18">
              <a:extLst>
                <a:ext uri="{FF2B5EF4-FFF2-40B4-BE49-F238E27FC236}">
                  <a16:creationId xmlns:a16="http://schemas.microsoft.com/office/drawing/2014/main" id="{8E176ED4-F59B-4590-9C52-0DE99CCA6657}"/>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a:extLst>
                <a:ext uri="{FF2B5EF4-FFF2-40B4-BE49-F238E27FC236}">
                  <a16:creationId xmlns:a16="http://schemas.microsoft.com/office/drawing/2014/main" id="{8A5D25B9-6408-4957-8A4E-795E6B898995}"/>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7500" lnSpcReduction="2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Design</a:t>
              </a:r>
              <a:endParaRPr lang="ja-JP" altLang="en-US" sz="1400" dirty="0">
                <a:solidFill>
                  <a:schemeClr val="bg1"/>
                </a:solidFill>
              </a:endParaRPr>
            </a:p>
          </p:txBody>
        </p:sp>
      </p:grpSp>
      <p:grpSp>
        <p:nvGrpSpPr>
          <p:cNvPr id="21" name="グループ化 20">
            <a:extLst>
              <a:ext uri="{FF2B5EF4-FFF2-40B4-BE49-F238E27FC236}">
                <a16:creationId xmlns:a16="http://schemas.microsoft.com/office/drawing/2014/main" id="{705175A1-5013-481B-B72D-6C780AC200DC}"/>
              </a:ext>
            </a:extLst>
          </p:cNvPr>
          <p:cNvGrpSpPr/>
          <p:nvPr/>
        </p:nvGrpSpPr>
        <p:grpSpPr>
          <a:xfrm>
            <a:off x="248989" y="446099"/>
            <a:ext cx="689992" cy="332339"/>
            <a:chOff x="-1270962" y="849135"/>
            <a:chExt cx="689992" cy="332339"/>
          </a:xfrm>
        </p:grpSpPr>
        <p:sp>
          <p:nvSpPr>
            <p:cNvPr id="22" name="正方形/長方形 21">
              <a:extLst>
                <a:ext uri="{FF2B5EF4-FFF2-40B4-BE49-F238E27FC236}">
                  <a16:creationId xmlns:a16="http://schemas.microsoft.com/office/drawing/2014/main" id="{75F747D9-26C3-4D0E-89E9-E75153313F9B}"/>
                </a:ext>
              </a:extLst>
            </p:cNvPr>
            <p:cNvSpPr/>
            <p:nvPr/>
          </p:nvSpPr>
          <p:spPr>
            <a:xfrm>
              <a:off x="-1202136" y="849135"/>
              <a:ext cx="552340" cy="31895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a:extLst>
                <a:ext uri="{FF2B5EF4-FFF2-40B4-BE49-F238E27FC236}">
                  <a16:creationId xmlns:a16="http://schemas.microsoft.com/office/drawing/2014/main" id="{111D4D40-0C00-4F31-BBD0-F3C5A876DC5C}"/>
                </a:ext>
              </a:extLst>
            </p:cNvPr>
            <p:cNvSpPr txBox="1">
              <a:spLocks/>
            </p:cNvSpPr>
            <p:nvPr/>
          </p:nvSpPr>
          <p:spPr>
            <a:xfrm>
              <a:off x="-1270962" y="862516"/>
              <a:ext cx="689992" cy="318958"/>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lnSpcReduction="100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20000"/>
                </a:lnSpc>
              </a:pPr>
              <a:r>
                <a:rPr lang="en-US" altLang="ja-JP" sz="1400" dirty="0">
                  <a:solidFill>
                    <a:schemeClr val="bg1"/>
                  </a:solidFill>
                </a:rPr>
                <a:t>What</a:t>
              </a:r>
              <a:endParaRPr lang="ja-JP" altLang="en-US" sz="1400" dirty="0">
                <a:solidFill>
                  <a:schemeClr val="bg1"/>
                </a:solidFill>
              </a:endParaRPr>
            </a:p>
          </p:txBody>
        </p:sp>
      </p:grpSp>
    </p:spTree>
    <p:extLst>
      <p:ext uri="{BB962C8B-B14F-4D97-AF65-F5344CB8AC3E}">
        <p14:creationId xmlns:p14="http://schemas.microsoft.com/office/powerpoint/2010/main" val="11068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6D16DCF-E0BF-40B2-9C97-3CE5BD1C3CFB}"/>
              </a:ext>
            </a:extLst>
          </p:cNvPr>
          <p:cNvSpPr/>
          <p:nvPr/>
        </p:nvSpPr>
        <p:spPr>
          <a:xfrm>
            <a:off x="248920" y="180021"/>
            <a:ext cx="8646160" cy="6497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645D2B-6C8F-4BE6-B9C5-228B7F85A357}"/>
              </a:ext>
            </a:extLst>
          </p:cNvPr>
          <p:cNvSpPr>
            <a:spLocks noGrp="1"/>
          </p:cNvSpPr>
          <p:nvPr>
            <p:ph type="sldNum" sz="quarter" idx="12"/>
          </p:nvPr>
        </p:nvSpPr>
        <p:spPr/>
        <p:txBody>
          <a:bodyPr/>
          <a:lstStyle/>
          <a:p>
            <a:fld id="{C7C27EC7-229D-48B3-A49A-EA085645C675}" type="slidenum">
              <a:rPr kumimoji="1" lang="ja-JP" altLang="en-US" smtClean="0"/>
              <a:t>27</a:t>
            </a:fld>
            <a:endParaRPr kumimoji="1" lang="ja-JP" altLang="en-US"/>
          </a:p>
        </p:txBody>
      </p:sp>
      <p:sp>
        <p:nvSpPr>
          <p:cNvPr id="7" name="テキスト プレースホルダー 6">
            <a:extLst>
              <a:ext uri="{FF2B5EF4-FFF2-40B4-BE49-F238E27FC236}">
                <a16:creationId xmlns:a16="http://schemas.microsoft.com/office/drawing/2014/main" id="{B7F8BFB0-29D9-427C-B5CA-75AF009681C0}"/>
              </a:ext>
            </a:extLst>
          </p:cNvPr>
          <p:cNvSpPr>
            <a:spLocks noGrp="1"/>
          </p:cNvSpPr>
          <p:nvPr>
            <p:ph type="body" idx="13"/>
          </p:nvPr>
        </p:nvSpPr>
        <p:spPr>
          <a:xfrm>
            <a:off x="3465691" y="2167634"/>
            <a:ext cx="2212618" cy="542925"/>
          </a:xfrm>
        </p:spPr>
        <p:txBody>
          <a:bodyPr>
            <a:normAutofit/>
          </a:bodyPr>
          <a:lstStyle/>
          <a:p>
            <a:pPr algn="ctr"/>
            <a:r>
              <a:rPr lang="en-US" altLang="ja-JP" dirty="0">
                <a:solidFill>
                  <a:schemeClr val="tx1">
                    <a:lumMod val="75000"/>
                    <a:lumOff val="25000"/>
                  </a:schemeClr>
                </a:solidFill>
              </a:rPr>
              <a:t>【</a:t>
            </a:r>
            <a:r>
              <a:rPr lang="ja-JP" altLang="en-US" dirty="0">
                <a:solidFill>
                  <a:schemeClr val="tx1">
                    <a:lumMod val="75000"/>
                    <a:lumOff val="25000"/>
                  </a:schemeClr>
                </a:solidFill>
              </a:rPr>
              <a:t>付録</a:t>
            </a:r>
            <a:r>
              <a:rPr lang="en-US" altLang="ja-JP" dirty="0">
                <a:solidFill>
                  <a:schemeClr val="tx1">
                    <a:lumMod val="75000"/>
                    <a:lumOff val="25000"/>
                  </a:schemeClr>
                </a:solidFill>
              </a:rPr>
              <a:t>】</a:t>
            </a:r>
            <a:endParaRPr lang="ja-JP" altLang="en-US" dirty="0">
              <a:solidFill>
                <a:schemeClr val="tx1">
                  <a:lumMod val="75000"/>
                  <a:lumOff val="25000"/>
                </a:schemeClr>
              </a:solidFill>
            </a:endParaRPr>
          </a:p>
        </p:txBody>
      </p:sp>
      <p:sp>
        <p:nvSpPr>
          <p:cNvPr id="2" name="タイトル 1">
            <a:extLst>
              <a:ext uri="{FF2B5EF4-FFF2-40B4-BE49-F238E27FC236}">
                <a16:creationId xmlns:a16="http://schemas.microsoft.com/office/drawing/2014/main" id="{155167B1-00F6-490E-8D18-F5908EBAD5BD}"/>
              </a:ext>
            </a:extLst>
          </p:cNvPr>
          <p:cNvSpPr>
            <a:spLocks noGrp="1"/>
          </p:cNvSpPr>
          <p:nvPr>
            <p:ph type="title" idx="4294967295"/>
          </p:nvPr>
        </p:nvSpPr>
        <p:spPr>
          <a:xfrm>
            <a:off x="628650" y="3091543"/>
            <a:ext cx="7886700" cy="939282"/>
          </a:xfrm>
        </p:spPr>
        <p:txBody>
          <a:bodyPr>
            <a:normAutofit/>
          </a:bodyPr>
          <a:lstStyle/>
          <a:p>
            <a:pPr algn="ctr"/>
            <a:r>
              <a:rPr lang="ja-JP" altLang="en-US" sz="3600" b="1" dirty="0">
                <a:solidFill>
                  <a:schemeClr val="tx1">
                    <a:lumMod val="75000"/>
                    <a:lumOff val="25000"/>
                  </a:schemeClr>
                </a:solidFill>
              </a:rPr>
              <a:t>未来の住まいと暮らし方のアイデア</a:t>
            </a:r>
          </a:p>
        </p:txBody>
      </p:sp>
      <p:sp>
        <p:nvSpPr>
          <p:cNvPr id="6" name="テキスト ボックス 5">
            <a:extLst>
              <a:ext uri="{FF2B5EF4-FFF2-40B4-BE49-F238E27FC236}">
                <a16:creationId xmlns:a16="http://schemas.microsoft.com/office/drawing/2014/main" id="{39959288-38AC-4505-B51C-D9AF12F16D29}"/>
              </a:ext>
            </a:extLst>
          </p:cNvPr>
          <p:cNvSpPr txBox="1"/>
          <p:nvPr/>
        </p:nvSpPr>
        <p:spPr>
          <a:xfrm>
            <a:off x="957943" y="4647949"/>
            <a:ext cx="7228114" cy="769441"/>
          </a:xfrm>
          <a:prstGeom prst="rect">
            <a:avLst/>
          </a:prstGeom>
          <a:noFill/>
        </p:spPr>
        <p:txBody>
          <a:bodyPr wrap="square" rtlCol="0">
            <a:spAutoFit/>
          </a:bodyPr>
          <a:lstStyle/>
          <a:p>
            <a:r>
              <a:rPr kumimoji="1" lang="ja-JP" altLang="en-US" sz="1600" dirty="0">
                <a:solidFill>
                  <a:schemeClr val="tx1">
                    <a:lumMod val="75000"/>
                    <a:lumOff val="25000"/>
                  </a:schemeClr>
                </a:solidFill>
              </a:rPr>
              <a:t>人生１００年時代のアイデアのイメージとしてご参考にしてください。</a:t>
            </a:r>
            <a:endParaRPr kumimoji="1" lang="en-US" altLang="ja-JP" sz="1600" dirty="0">
              <a:solidFill>
                <a:schemeClr val="tx1">
                  <a:lumMod val="75000"/>
                  <a:lumOff val="25000"/>
                </a:schemeClr>
              </a:solidFill>
            </a:endParaRPr>
          </a:p>
          <a:p>
            <a:endParaRPr kumimoji="1" lang="en-US" altLang="ja-JP" sz="1600" dirty="0">
              <a:solidFill>
                <a:schemeClr val="tx1">
                  <a:lumMod val="75000"/>
                  <a:lumOff val="25000"/>
                </a:schemeClr>
              </a:solidFill>
            </a:endParaRPr>
          </a:p>
          <a:p>
            <a:r>
              <a:rPr kumimoji="1" lang="ja-JP" altLang="en-US" sz="1200" dirty="0">
                <a:solidFill>
                  <a:schemeClr val="tx1">
                    <a:lumMod val="75000"/>
                    <a:lumOff val="25000"/>
                  </a:schemeClr>
                </a:solidFill>
              </a:rPr>
              <a:t>参考：</a:t>
            </a:r>
            <a:r>
              <a:rPr kumimoji="1" lang="en-US" altLang="ja-JP" sz="1200" dirty="0">
                <a:solidFill>
                  <a:schemeClr val="tx1">
                    <a:lumMod val="75000"/>
                    <a:lumOff val="25000"/>
                  </a:schemeClr>
                </a:solidFill>
              </a:rPr>
              <a:t>SPECULATIONS</a:t>
            </a:r>
            <a:r>
              <a:rPr kumimoji="1" lang="ja-JP" altLang="en-US" sz="1200" dirty="0">
                <a:solidFill>
                  <a:schemeClr val="tx1">
                    <a:lumMod val="75000"/>
                    <a:lumOff val="25000"/>
                  </a:schemeClr>
                </a:solidFill>
              </a:rPr>
              <a:t>　人間中心主義のデザインをこえて</a:t>
            </a:r>
            <a:r>
              <a:rPr kumimoji="1" lang="en-US" altLang="ja-JP" sz="1200" dirty="0">
                <a:solidFill>
                  <a:schemeClr val="tx1">
                    <a:lumMod val="75000"/>
                    <a:lumOff val="25000"/>
                  </a:schemeClr>
                </a:solidFill>
              </a:rPr>
              <a:t>(2019), </a:t>
            </a:r>
            <a:r>
              <a:rPr kumimoji="1" lang="ja-JP" altLang="en-US" sz="1200" dirty="0">
                <a:solidFill>
                  <a:schemeClr val="tx1">
                    <a:lumMod val="75000"/>
                    <a:lumOff val="25000"/>
                  </a:schemeClr>
                </a:solidFill>
              </a:rPr>
              <a:t>ビー・エヌ・エヌ新社</a:t>
            </a:r>
          </a:p>
        </p:txBody>
      </p:sp>
      <p:cxnSp>
        <p:nvCxnSpPr>
          <p:cNvPr id="8" name="直線コネクタ 7">
            <a:extLst>
              <a:ext uri="{FF2B5EF4-FFF2-40B4-BE49-F238E27FC236}">
                <a16:creationId xmlns:a16="http://schemas.microsoft.com/office/drawing/2014/main" id="{D6CE4DFF-CB8E-467A-A1FF-C9D87856A034}"/>
              </a:ext>
            </a:extLst>
          </p:cNvPr>
          <p:cNvCxnSpPr>
            <a:cxnSpLocks/>
          </p:cNvCxnSpPr>
          <p:nvPr/>
        </p:nvCxnSpPr>
        <p:spPr>
          <a:xfrm>
            <a:off x="783772" y="4149012"/>
            <a:ext cx="7588068"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7104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C7FDBE-02D7-4E19-8730-976088613B9E}"/>
              </a:ext>
            </a:extLst>
          </p:cNvPr>
          <p:cNvSpPr>
            <a:spLocks noGrp="1"/>
          </p:cNvSpPr>
          <p:nvPr>
            <p:ph type="sldNum" sz="quarter" idx="12"/>
          </p:nvPr>
        </p:nvSpPr>
        <p:spPr/>
        <p:txBody>
          <a:bodyPr/>
          <a:lstStyle/>
          <a:p>
            <a:fld id="{C7C27EC7-229D-48B3-A49A-EA085645C675}" type="slidenum">
              <a:rPr kumimoji="1" lang="ja-JP" altLang="en-US" smtClean="0"/>
              <a:t>28</a:t>
            </a:fld>
            <a:endParaRPr kumimoji="1" lang="ja-JP" altLang="en-US"/>
          </a:p>
        </p:txBody>
      </p:sp>
      <p:pic>
        <p:nvPicPr>
          <p:cNvPr id="8" name="図 7" descr="グラフィカル ユーザー インターフェイス, Web サイト&#10;&#10;自動的に生成された説明">
            <a:extLst>
              <a:ext uri="{FF2B5EF4-FFF2-40B4-BE49-F238E27FC236}">
                <a16:creationId xmlns:a16="http://schemas.microsoft.com/office/drawing/2014/main" id="{4687FE95-2433-47C6-998A-D20C04891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1976" y="0"/>
            <a:ext cx="4782024" cy="6858000"/>
          </a:xfrm>
          <a:prstGeom prst="rect">
            <a:avLst/>
          </a:prstGeom>
        </p:spPr>
      </p:pic>
      <p:pic>
        <p:nvPicPr>
          <p:cNvPr id="5" name="図 4" descr="Web サイト&#10;&#10;低い精度で自動的に生成された説明">
            <a:extLst>
              <a:ext uri="{FF2B5EF4-FFF2-40B4-BE49-F238E27FC236}">
                <a16:creationId xmlns:a16="http://schemas.microsoft.com/office/drawing/2014/main" id="{FFD820AD-F975-4DBE-B225-F8FA75F5B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50" y="0"/>
            <a:ext cx="4673150" cy="6858000"/>
          </a:xfrm>
          <a:prstGeom prst="rect">
            <a:avLst/>
          </a:prstGeom>
        </p:spPr>
      </p:pic>
    </p:spTree>
    <p:extLst>
      <p:ext uri="{BB962C8B-B14F-4D97-AF65-F5344CB8AC3E}">
        <p14:creationId xmlns:p14="http://schemas.microsoft.com/office/powerpoint/2010/main" val="348804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C7FDBE-02D7-4E19-8730-976088613B9E}"/>
              </a:ext>
            </a:extLst>
          </p:cNvPr>
          <p:cNvSpPr>
            <a:spLocks noGrp="1"/>
          </p:cNvSpPr>
          <p:nvPr>
            <p:ph type="sldNum" sz="quarter" idx="12"/>
          </p:nvPr>
        </p:nvSpPr>
        <p:spPr/>
        <p:txBody>
          <a:bodyPr/>
          <a:lstStyle/>
          <a:p>
            <a:fld id="{C7C27EC7-229D-48B3-A49A-EA085645C675}" type="slidenum">
              <a:rPr kumimoji="1" lang="ja-JP" altLang="en-US" smtClean="0"/>
              <a:t>29</a:t>
            </a:fld>
            <a:endParaRPr kumimoji="1" lang="ja-JP" altLang="en-US"/>
          </a:p>
        </p:txBody>
      </p:sp>
      <p:pic>
        <p:nvPicPr>
          <p:cNvPr id="4" name="図 3" descr="テキスト&#10;&#10;中程度の精度で自動的に生成された説明">
            <a:extLst>
              <a:ext uri="{FF2B5EF4-FFF2-40B4-BE49-F238E27FC236}">
                <a16:creationId xmlns:a16="http://schemas.microsoft.com/office/drawing/2014/main" id="{6A925E51-6431-467B-BBFD-591DACFD5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727" y="222358"/>
            <a:ext cx="4677801" cy="6558116"/>
          </a:xfrm>
          <a:prstGeom prst="rect">
            <a:avLst/>
          </a:prstGeom>
        </p:spPr>
      </p:pic>
      <p:pic>
        <p:nvPicPr>
          <p:cNvPr id="7" name="図 6" descr="マップ&#10;&#10;自動的に生成された説明">
            <a:extLst>
              <a:ext uri="{FF2B5EF4-FFF2-40B4-BE49-F238E27FC236}">
                <a16:creationId xmlns:a16="http://schemas.microsoft.com/office/drawing/2014/main" id="{EFFA6DE0-A023-4120-9460-A1A89F4ECF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5" y="58994"/>
            <a:ext cx="4708524" cy="6721480"/>
          </a:xfrm>
          <a:prstGeom prst="rect">
            <a:avLst/>
          </a:prstGeom>
        </p:spPr>
      </p:pic>
    </p:spTree>
    <p:extLst>
      <p:ext uri="{BB962C8B-B14F-4D97-AF65-F5344CB8AC3E}">
        <p14:creationId xmlns:p14="http://schemas.microsoft.com/office/powerpoint/2010/main" val="333214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楕円 7">
            <a:extLst>
              <a:ext uri="{FF2B5EF4-FFF2-40B4-BE49-F238E27FC236}">
                <a16:creationId xmlns:a16="http://schemas.microsoft.com/office/drawing/2014/main" id="{C0DCE178-59EF-466D-8861-2BE958173ABF}"/>
              </a:ext>
            </a:extLst>
          </p:cNvPr>
          <p:cNvSpPr/>
          <p:nvPr/>
        </p:nvSpPr>
        <p:spPr>
          <a:xfrm>
            <a:off x="3455930" y="1071883"/>
            <a:ext cx="3544378" cy="3544378"/>
          </a:xfrm>
          <a:prstGeom prst="ellipse">
            <a:avLst/>
          </a:prstGeom>
          <a:solidFill>
            <a:schemeClr val="bg1"/>
          </a:solidFill>
          <a:ln w="381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9" y="396241"/>
            <a:ext cx="6354038"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ワークショップの問い</a:t>
            </a:r>
            <a:endParaRPr lang="en-US" altLang="ja-JP" sz="2000" dirty="0">
              <a:solidFill>
                <a:schemeClr val="tx1">
                  <a:lumMod val="75000"/>
                  <a:lumOff val="25000"/>
                </a:schemeClr>
              </a:solidFill>
            </a:endParaRPr>
          </a:p>
        </p:txBody>
      </p:sp>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3532816" y="1913579"/>
            <a:ext cx="3449324" cy="1471516"/>
          </a:xfrm>
          <a:noFill/>
          <a:ln>
            <a:noFill/>
          </a:ln>
        </p:spPr>
        <p:style>
          <a:lnRef idx="2">
            <a:schemeClr val="dk1"/>
          </a:lnRef>
          <a:fillRef idx="1">
            <a:schemeClr val="lt1"/>
          </a:fillRef>
          <a:effectRef idx="0">
            <a:schemeClr val="dk1"/>
          </a:effectRef>
          <a:fontRef idx="minor">
            <a:schemeClr val="dk1"/>
          </a:fontRef>
        </p:style>
        <p:txBody>
          <a:bodyPr>
            <a:normAutofit/>
          </a:bodyPr>
          <a:lstStyle/>
          <a:p>
            <a:pPr algn="ctr">
              <a:lnSpc>
                <a:spcPts val="3200"/>
              </a:lnSpc>
            </a:pPr>
            <a:r>
              <a:rPr lang="ja-JP" altLang="en-US" sz="2000" dirty="0">
                <a:solidFill>
                  <a:schemeClr val="tx1">
                    <a:lumMod val="75000"/>
                    <a:lumOff val="25000"/>
                  </a:schemeClr>
                </a:solidFill>
              </a:rPr>
              <a:t>人生１００年時代の住まいと暮らし方を創出する</a:t>
            </a:r>
            <a:br>
              <a:rPr lang="en-US" altLang="ja-JP" sz="2000" dirty="0">
                <a:solidFill>
                  <a:schemeClr val="tx1">
                    <a:lumMod val="75000"/>
                    <a:lumOff val="25000"/>
                  </a:schemeClr>
                </a:solidFill>
              </a:rPr>
            </a:br>
            <a:r>
              <a:rPr lang="ja-JP" altLang="en-US" sz="2000" dirty="0">
                <a:solidFill>
                  <a:schemeClr val="tx1">
                    <a:lumMod val="75000"/>
                    <a:lumOff val="25000"/>
                  </a:schemeClr>
                </a:solidFill>
              </a:rPr>
              <a:t>都市・インフラ</a:t>
            </a:r>
          </a:p>
        </p:txBody>
      </p:sp>
      <p:sp>
        <p:nvSpPr>
          <p:cNvPr id="11" name="タイトル 1">
            <a:extLst>
              <a:ext uri="{FF2B5EF4-FFF2-40B4-BE49-F238E27FC236}">
                <a16:creationId xmlns:a16="http://schemas.microsoft.com/office/drawing/2014/main" id="{9D416D9C-FAA2-4189-8AE2-54957BCADB5D}"/>
              </a:ext>
            </a:extLst>
          </p:cNvPr>
          <p:cNvSpPr txBox="1">
            <a:spLocks/>
          </p:cNvSpPr>
          <p:nvPr/>
        </p:nvSpPr>
        <p:spPr>
          <a:xfrm>
            <a:off x="4653110" y="3438802"/>
            <a:ext cx="924122" cy="1575977"/>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8000" dirty="0">
                <a:solidFill>
                  <a:schemeClr val="tx1">
                    <a:lumMod val="75000"/>
                    <a:lumOff val="25000"/>
                  </a:schemeClr>
                </a:solidFill>
              </a:rPr>
              <a:t>？</a:t>
            </a:r>
          </a:p>
        </p:txBody>
      </p:sp>
      <p:sp>
        <p:nvSpPr>
          <p:cNvPr id="12" name="コンテンツ プレースホルダー 1">
            <a:extLst>
              <a:ext uri="{FF2B5EF4-FFF2-40B4-BE49-F238E27FC236}">
                <a16:creationId xmlns:a16="http://schemas.microsoft.com/office/drawing/2014/main" id="{789A34CA-6220-4DC8-988A-19FFB80E7C14}"/>
              </a:ext>
            </a:extLst>
          </p:cNvPr>
          <p:cNvSpPr txBox="1">
            <a:spLocks/>
          </p:cNvSpPr>
          <p:nvPr/>
        </p:nvSpPr>
        <p:spPr>
          <a:xfrm>
            <a:off x="1233813" y="5835725"/>
            <a:ext cx="722271" cy="304109"/>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a:solidFill>
                  <a:schemeClr val="tx1">
                    <a:lumMod val="75000"/>
                    <a:lumOff val="25000"/>
                  </a:schemeClr>
                </a:solidFill>
              </a:rPr>
              <a:t>現状</a:t>
            </a:r>
            <a:endParaRPr lang="en-US" altLang="ja-JP" sz="2000" b="1" dirty="0">
              <a:solidFill>
                <a:schemeClr val="tx1">
                  <a:lumMod val="75000"/>
                  <a:lumOff val="25000"/>
                </a:schemeClr>
              </a:solidFill>
            </a:endParaRPr>
          </a:p>
        </p:txBody>
      </p:sp>
      <p:sp>
        <p:nvSpPr>
          <p:cNvPr id="13" name="タイトル 1">
            <a:extLst>
              <a:ext uri="{FF2B5EF4-FFF2-40B4-BE49-F238E27FC236}">
                <a16:creationId xmlns:a16="http://schemas.microsoft.com/office/drawing/2014/main" id="{79B26D89-C172-4AA4-ABB4-27B5C2652E81}"/>
              </a:ext>
            </a:extLst>
          </p:cNvPr>
          <p:cNvSpPr txBox="1">
            <a:spLocks/>
          </p:cNvSpPr>
          <p:nvPr/>
        </p:nvSpPr>
        <p:spPr>
          <a:xfrm>
            <a:off x="3654938" y="5252022"/>
            <a:ext cx="3449324" cy="1471516"/>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2000" dirty="0">
                <a:solidFill>
                  <a:schemeClr val="tx1">
                    <a:lumMod val="75000"/>
                    <a:lumOff val="25000"/>
                  </a:schemeClr>
                </a:solidFill>
              </a:rPr>
              <a:t>良いアイデアの基準を</a:t>
            </a:r>
            <a:endParaRPr lang="en-US" altLang="ja-JP" sz="2000" dirty="0">
              <a:solidFill>
                <a:schemeClr val="tx1">
                  <a:lumMod val="75000"/>
                  <a:lumOff val="25000"/>
                </a:schemeClr>
              </a:solidFill>
            </a:endParaRPr>
          </a:p>
          <a:p>
            <a:pPr algn="ctr">
              <a:lnSpc>
                <a:spcPts val="3200"/>
              </a:lnSpc>
            </a:pPr>
            <a:r>
              <a:rPr lang="ja-JP" altLang="en-US" sz="2000" dirty="0">
                <a:solidFill>
                  <a:schemeClr val="tx1">
                    <a:lumMod val="75000"/>
                    <a:lumOff val="25000"/>
                  </a:schemeClr>
                </a:solidFill>
              </a:rPr>
              <a:t>考える必要がある</a:t>
            </a:r>
          </a:p>
        </p:txBody>
      </p:sp>
      <p:cxnSp>
        <p:nvCxnSpPr>
          <p:cNvPr id="14" name="直線矢印コネクタ 13">
            <a:extLst>
              <a:ext uri="{FF2B5EF4-FFF2-40B4-BE49-F238E27FC236}">
                <a16:creationId xmlns:a16="http://schemas.microsoft.com/office/drawing/2014/main" id="{33FC4BC5-BBAB-4F49-9649-801E5F2E9086}"/>
              </a:ext>
            </a:extLst>
          </p:cNvPr>
          <p:cNvCxnSpPr/>
          <p:nvPr/>
        </p:nvCxnSpPr>
        <p:spPr>
          <a:xfrm flipV="1">
            <a:off x="1828800" y="4105717"/>
            <a:ext cx="1703818" cy="1532074"/>
          </a:xfrm>
          <a:prstGeom prst="straightConnector1">
            <a:avLst/>
          </a:prstGeom>
          <a:ln w="22225">
            <a:solidFill>
              <a:schemeClr val="tx1">
                <a:lumMod val="50000"/>
                <a:lumOff val="50000"/>
              </a:schemeClr>
            </a:solidFill>
            <a:prstDash val="dash"/>
            <a:tailEnd type="arrow"/>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6BD60F26-924A-4A39-9761-7934F5F38CFE}"/>
              </a:ext>
            </a:extLst>
          </p:cNvPr>
          <p:cNvCxnSpPr/>
          <p:nvPr/>
        </p:nvCxnSpPr>
        <p:spPr>
          <a:xfrm>
            <a:off x="5257478" y="4771836"/>
            <a:ext cx="0" cy="775120"/>
          </a:xfrm>
          <a:prstGeom prst="straightConnector1">
            <a:avLst/>
          </a:prstGeom>
          <a:ln w="2222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315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5C7FDBE-02D7-4E19-8730-976088613B9E}"/>
              </a:ext>
            </a:extLst>
          </p:cNvPr>
          <p:cNvSpPr>
            <a:spLocks noGrp="1"/>
          </p:cNvSpPr>
          <p:nvPr>
            <p:ph type="sldNum" sz="quarter" idx="12"/>
          </p:nvPr>
        </p:nvSpPr>
        <p:spPr/>
        <p:txBody>
          <a:bodyPr/>
          <a:lstStyle/>
          <a:p>
            <a:fld id="{C7C27EC7-229D-48B3-A49A-EA085645C675}" type="slidenum">
              <a:rPr kumimoji="1" lang="ja-JP" altLang="en-US" smtClean="0"/>
              <a:t>30</a:t>
            </a:fld>
            <a:endParaRPr kumimoji="1" lang="ja-JP" altLang="en-US"/>
          </a:p>
        </p:txBody>
      </p:sp>
      <p:pic>
        <p:nvPicPr>
          <p:cNvPr id="8" name="図 7" descr="建物, 古い, ウィンドウ, 市 が含まれている画像&#10;&#10;自動的に生成された説明">
            <a:extLst>
              <a:ext uri="{FF2B5EF4-FFF2-40B4-BE49-F238E27FC236}">
                <a16:creationId xmlns:a16="http://schemas.microsoft.com/office/drawing/2014/main" id="{F0419004-68FD-4053-9B9A-532BFA60A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50978" cy="6858000"/>
          </a:xfrm>
          <a:prstGeom prst="rect">
            <a:avLst/>
          </a:prstGeom>
        </p:spPr>
      </p:pic>
      <p:pic>
        <p:nvPicPr>
          <p:cNvPr id="5" name="図 4" descr="設計図 が含まれている画像&#10;&#10;自動的に生成された説明">
            <a:extLst>
              <a:ext uri="{FF2B5EF4-FFF2-40B4-BE49-F238E27FC236}">
                <a16:creationId xmlns:a16="http://schemas.microsoft.com/office/drawing/2014/main" id="{FB0B9277-1EDC-4FCE-BE3D-F6CA11E87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090" y="0"/>
            <a:ext cx="4539910" cy="6858000"/>
          </a:xfrm>
          <a:prstGeom prst="rect">
            <a:avLst/>
          </a:prstGeom>
        </p:spPr>
      </p:pic>
    </p:spTree>
    <p:extLst>
      <p:ext uri="{BB962C8B-B14F-4D97-AF65-F5344CB8AC3E}">
        <p14:creationId xmlns:p14="http://schemas.microsoft.com/office/powerpoint/2010/main" val="141780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id="{4E4CF4A3-2BFA-44D3-AF54-31CB5CF28275}"/>
              </a:ext>
            </a:extLst>
          </p:cNvPr>
          <p:cNvSpPr>
            <a:spLocks noGrp="1"/>
          </p:cNvSpPr>
          <p:nvPr>
            <p:ph type="ctrTitle"/>
          </p:nvPr>
        </p:nvSpPr>
        <p:spPr>
          <a:xfrm>
            <a:off x="284480" y="1412242"/>
            <a:ext cx="8300720" cy="4551681"/>
          </a:xfrm>
          <a:solidFill>
            <a:schemeClr val="bg1"/>
          </a:solidFill>
          <a:ln>
            <a:noFill/>
          </a:ln>
        </p:spPr>
        <p:style>
          <a:lnRef idx="2">
            <a:schemeClr val="dk1"/>
          </a:lnRef>
          <a:fillRef idx="1">
            <a:schemeClr val="lt1"/>
          </a:fillRef>
          <a:effectRef idx="0">
            <a:schemeClr val="dk1"/>
          </a:effectRef>
          <a:fontRef idx="minor">
            <a:schemeClr val="dk1"/>
          </a:fontRef>
        </p:style>
        <p:txBody>
          <a:bodyPr>
            <a:normAutofit/>
          </a:bodyPr>
          <a:lstStyle/>
          <a:p>
            <a:pPr>
              <a:lnSpc>
                <a:spcPct val="120000"/>
              </a:lnSpc>
            </a:pPr>
            <a:r>
              <a:rPr lang="ja-JP" altLang="en-US" sz="1400" u="sng" dirty="0">
                <a:solidFill>
                  <a:schemeClr val="tx1">
                    <a:lumMod val="75000"/>
                    <a:lumOff val="25000"/>
                  </a:schemeClr>
                </a:solidFill>
              </a:rPr>
              <a:t>○タイムスケジュールと進行</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ワークショップの全体時間は</a:t>
            </a:r>
            <a:r>
              <a:rPr lang="ja-JP" altLang="en-US" sz="1400" b="0" u="sng" dirty="0">
                <a:solidFill>
                  <a:schemeClr val="tx1">
                    <a:lumMod val="75000"/>
                    <a:lumOff val="25000"/>
                  </a:schemeClr>
                </a:solidFill>
              </a:rPr>
              <a:t>３時間</a:t>
            </a:r>
            <a:r>
              <a:rPr lang="en-US" altLang="ja-JP" sz="1400" b="0" u="sng">
                <a:solidFill>
                  <a:schemeClr val="tx1">
                    <a:lumMod val="75000"/>
                    <a:lumOff val="25000"/>
                  </a:schemeClr>
                </a:solidFill>
              </a:rPr>
              <a:t>(15:00-18:00</a:t>
            </a:r>
            <a:r>
              <a:rPr lang="en-US" altLang="ja-JP" sz="1400" b="0" u="sng" dirty="0">
                <a:solidFill>
                  <a:schemeClr val="tx1">
                    <a:lumMod val="75000"/>
                    <a:lumOff val="25000"/>
                  </a:schemeClr>
                </a:solidFill>
              </a:rPr>
              <a:t>)</a:t>
            </a:r>
            <a:r>
              <a:rPr lang="ja-JP" altLang="en-US" sz="1400" b="0" dirty="0">
                <a:solidFill>
                  <a:schemeClr val="tx1">
                    <a:lumMod val="75000"/>
                    <a:lumOff val="25000"/>
                  </a:schemeClr>
                </a:solidFill>
              </a:rPr>
              <a:t>です。</a:t>
            </a:r>
            <a:r>
              <a:rPr lang="ja-JP" altLang="en-US" sz="1400" b="0" u="sng" dirty="0">
                <a:solidFill>
                  <a:schemeClr val="tx1">
                    <a:lumMod val="75000"/>
                    <a:lumOff val="25000"/>
                  </a:schemeClr>
                </a:solidFill>
              </a:rPr>
              <a:t>進行や時間配分はグループ座長に一任</a:t>
            </a:r>
            <a:r>
              <a:rPr lang="ja-JP" altLang="en-US" sz="1400" b="0" dirty="0">
                <a:solidFill>
                  <a:schemeClr val="tx1">
                    <a:lumMod val="75000"/>
                    <a:lumOff val="25000"/>
                  </a:schemeClr>
                </a:solidFill>
              </a:rPr>
              <a:t>させていただきます（必要であれば分割ルームを設定いたします）。</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事務局からはチーム内で行っていただきたい</a:t>
            </a:r>
            <a:r>
              <a:rPr lang="ja-JP" altLang="en-US" sz="1400" b="0" u="sng" dirty="0">
                <a:solidFill>
                  <a:schemeClr val="tx1">
                    <a:lumMod val="75000"/>
                    <a:lumOff val="25000"/>
                  </a:schemeClr>
                </a:solidFill>
              </a:rPr>
              <a:t>議題（ワーク）を数点提示</a:t>
            </a:r>
            <a:r>
              <a:rPr lang="ja-JP" altLang="en-US" sz="1400" b="0" dirty="0">
                <a:solidFill>
                  <a:schemeClr val="tx1">
                    <a:lumMod val="75000"/>
                    <a:lumOff val="25000"/>
                  </a:schemeClr>
                </a:solidFill>
              </a:rPr>
              <a:t>させていただきます。この議題を中心に自由に議論を行ってください。</a:t>
            </a:r>
            <a:br>
              <a:rPr lang="ja-JP" altLang="en-US" sz="1400" b="0" dirty="0">
                <a:solidFill>
                  <a:schemeClr val="tx1">
                    <a:lumMod val="75000"/>
                    <a:lumOff val="25000"/>
                  </a:schemeClr>
                </a:solidFill>
              </a:rPr>
            </a:br>
            <a:br>
              <a:rPr lang="en-US" altLang="ja-JP" sz="1400" b="0" dirty="0">
                <a:solidFill>
                  <a:schemeClr val="tx1">
                    <a:lumMod val="75000"/>
                    <a:lumOff val="25000"/>
                  </a:schemeClr>
                </a:solidFill>
              </a:rPr>
            </a:br>
            <a:br>
              <a:rPr lang="ja-JP" altLang="en-US" sz="1400" b="0" dirty="0">
                <a:solidFill>
                  <a:schemeClr val="tx1">
                    <a:lumMod val="75000"/>
                    <a:lumOff val="25000"/>
                  </a:schemeClr>
                </a:solidFill>
              </a:rPr>
            </a:br>
            <a:r>
              <a:rPr lang="ja-JP" altLang="en-US" sz="1400" u="sng" dirty="0">
                <a:solidFill>
                  <a:schemeClr val="tx1">
                    <a:lumMod val="75000"/>
                    <a:lumOff val="25000"/>
                  </a:schemeClr>
                </a:solidFill>
              </a:rPr>
              <a:t>○本日議論していただきたいこと</a:t>
            </a:r>
            <a:br>
              <a:rPr lang="ja-JP" altLang="en-US" sz="1400" b="0" dirty="0">
                <a:solidFill>
                  <a:schemeClr val="tx1"/>
                </a:solidFill>
              </a:rPr>
            </a:br>
            <a:r>
              <a:rPr lang="ja-JP" altLang="en-US" sz="1400" b="0" dirty="0">
                <a:solidFill>
                  <a:schemeClr val="tx1"/>
                </a:solidFill>
              </a:rPr>
              <a:t>　 （</a:t>
            </a:r>
            <a:r>
              <a:rPr lang="en-US" altLang="ja-JP" sz="1400" b="0" dirty="0">
                <a:solidFill>
                  <a:schemeClr val="tx1"/>
                </a:solidFill>
              </a:rPr>
              <a:t>work1</a:t>
            </a:r>
            <a:r>
              <a:rPr lang="ja-JP" altLang="en-US" sz="1400" b="0" dirty="0">
                <a:solidFill>
                  <a:schemeClr val="tx1"/>
                </a:solidFill>
              </a:rPr>
              <a:t>）</a:t>
            </a:r>
            <a:r>
              <a:rPr lang="ja-JP" altLang="en-US" sz="1400" b="0" dirty="0">
                <a:solidFill>
                  <a:schemeClr val="tx1">
                    <a:lumMod val="75000"/>
                    <a:lumOff val="25000"/>
                  </a:schemeClr>
                </a:solidFill>
              </a:rPr>
              <a:t>これからのワークショップの目標の設定</a:t>
            </a:r>
            <a:br>
              <a:rPr lang="ja-JP" altLang="en-US" sz="1400" b="0" dirty="0">
                <a:solidFill>
                  <a:schemeClr val="tx1"/>
                </a:solidFill>
              </a:rPr>
            </a:br>
            <a:r>
              <a:rPr lang="ja-JP" altLang="en-US" sz="1400" b="0" dirty="0">
                <a:solidFill>
                  <a:schemeClr val="tx1"/>
                </a:solidFill>
              </a:rPr>
              <a:t>　 （</a:t>
            </a:r>
            <a:r>
              <a:rPr lang="en-US" altLang="ja-JP" sz="1400" b="0" dirty="0">
                <a:solidFill>
                  <a:schemeClr val="tx1"/>
                </a:solidFill>
              </a:rPr>
              <a:t>work2</a:t>
            </a:r>
            <a:r>
              <a:rPr lang="ja-JP" altLang="en-US" sz="1400" b="0" dirty="0">
                <a:solidFill>
                  <a:schemeClr val="tx1"/>
                </a:solidFill>
              </a:rPr>
              <a:t>）各テーマに関する議論</a:t>
            </a:r>
            <a:br>
              <a:rPr lang="ja-JP" altLang="en-US" sz="1400" b="0" dirty="0">
                <a:solidFill>
                  <a:schemeClr val="tx1"/>
                </a:solidFill>
              </a:rPr>
            </a:br>
            <a:br>
              <a:rPr lang="en-US" altLang="ja-JP" sz="1400" b="0" dirty="0">
                <a:solidFill>
                  <a:schemeClr val="tx1">
                    <a:lumMod val="75000"/>
                    <a:lumOff val="25000"/>
                  </a:schemeClr>
                </a:solidFill>
              </a:rPr>
            </a:br>
            <a:br>
              <a:rPr lang="ja-JP" altLang="en-US" sz="1400" b="0" dirty="0">
                <a:solidFill>
                  <a:schemeClr val="tx1">
                    <a:lumMod val="75000"/>
                    <a:lumOff val="25000"/>
                  </a:schemeClr>
                </a:solidFill>
              </a:rPr>
            </a:br>
            <a:r>
              <a:rPr lang="ja-JP" altLang="en-US" sz="1400" u="sng" dirty="0">
                <a:solidFill>
                  <a:schemeClr val="tx1">
                    <a:lumMod val="75000"/>
                    <a:lumOff val="25000"/>
                  </a:schemeClr>
                </a:solidFill>
              </a:rPr>
              <a:t>○本日の記録とその共有について</a:t>
            </a:r>
            <a:br>
              <a:rPr lang="ja-JP" altLang="en-US" sz="1400" b="0" dirty="0">
                <a:solidFill>
                  <a:schemeClr val="tx1">
                    <a:lumMod val="75000"/>
                    <a:lumOff val="25000"/>
                  </a:schemeClr>
                </a:solidFill>
              </a:rPr>
            </a:br>
            <a:r>
              <a:rPr lang="ja-JP" altLang="en-US" sz="1400" b="0" dirty="0">
                <a:solidFill>
                  <a:schemeClr val="tx1">
                    <a:lumMod val="75000"/>
                    <a:lumOff val="25000"/>
                  </a:schemeClr>
                </a:solidFill>
              </a:rPr>
              <a:t>　議論いただいた内容はビデオ記録を残すだけでなく、書き起こしを事務局で行います。これらの結果は人生１００年のホームページでアーカイブさせていただきます。</a:t>
            </a:r>
          </a:p>
        </p:txBody>
      </p:sp>
      <p:sp>
        <p:nvSpPr>
          <p:cNvPr id="12" name="タイトル 1">
            <a:extLst>
              <a:ext uri="{FF2B5EF4-FFF2-40B4-BE49-F238E27FC236}">
                <a16:creationId xmlns:a16="http://schemas.microsoft.com/office/drawing/2014/main" id="{BE34293E-AFCA-44A3-8C19-42FD0D4ABE82}"/>
              </a:ext>
            </a:extLst>
          </p:cNvPr>
          <p:cNvSpPr txBox="1">
            <a:spLocks/>
          </p:cNvSpPr>
          <p:nvPr/>
        </p:nvSpPr>
        <p:spPr>
          <a:xfrm>
            <a:off x="284480" y="609603"/>
            <a:ext cx="5374640" cy="548639"/>
          </a:xfrm>
          <a:prstGeom prst="rect">
            <a:avLst/>
          </a:prstGeom>
          <a:solidFill>
            <a:schemeClr val="bg1"/>
          </a:solid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本日のタイムスケジュールと進行について</a:t>
            </a:r>
            <a:endParaRPr lang="en-US" altLang="ja-JP" sz="2000" dirty="0">
              <a:solidFill>
                <a:schemeClr val="tx1">
                  <a:lumMod val="75000"/>
                  <a:lumOff val="25000"/>
                </a:schemeClr>
              </a:solidFill>
            </a:endParaRPr>
          </a:p>
        </p:txBody>
      </p:sp>
    </p:spTree>
    <p:extLst>
      <p:ext uri="{BB962C8B-B14F-4D97-AF65-F5344CB8AC3E}">
        <p14:creationId xmlns:p14="http://schemas.microsoft.com/office/powerpoint/2010/main" val="271712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C6BF5FBA-2835-4A8C-AA58-3F6F3C94FB1F}"/>
              </a:ext>
            </a:extLst>
          </p:cNvPr>
          <p:cNvSpPr>
            <a:spLocks noGrp="1"/>
          </p:cNvSpPr>
          <p:nvPr>
            <p:ph type="ctrTitle"/>
          </p:nvPr>
        </p:nvSpPr>
        <p:spPr>
          <a:xfrm>
            <a:off x="255500" y="3117918"/>
            <a:ext cx="8666629" cy="608277"/>
          </a:xfrm>
          <a:ln/>
        </p:spPr>
        <p:style>
          <a:lnRef idx="2">
            <a:schemeClr val="dk1"/>
          </a:lnRef>
          <a:fillRef idx="1">
            <a:schemeClr val="lt1"/>
          </a:fillRef>
          <a:effectRef idx="0">
            <a:schemeClr val="dk1"/>
          </a:effectRef>
          <a:fontRef idx="minor">
            <a:schemeClr val="dk1"/>
          </a:fontRef>
        </p:style>
        <p:txBody>
          <a:bodyPr>
            <a:normAutofit/>
          </a:bodyPr>
          <a:lstStyle/>
          <a:p>
            <a:pPr>
              <a:lnSpc>
                <a:spcPts val="3200"/>
              </a:lnSpc>
            </a:pPr>
            <a:r>
              <a:rPr lang="ja-JP" altLang="en-US" sz="1800" dirty="0">
                <a:solidFill>
                  <a:schemeClr val="tx1">
                    <a:lumMod val="75000"/>
                    <a:lumOff val="25000"/>
                  </a:schemeClr>
                </a:solidFill>
              </a:rPr>
              <a:t>人生１００年時代の住まいと暮らし方を創出する都市・インフラとは？</a:t>
            </a:r>
          </a:p>
        </p:txBody>
      </p:sp>
      <p:cxnSp>
        <p:nvCxnSpPr>
          <p:cNvPr id="17" name="直線コネクタ 16">
            <a:extLst>
              <a:ext uri="{FF2B5EF4-FFF2-40B4-BE49-F238E27FC236}">
                <a16:creationId xmlns:a16="http://schemas.microsoft.com/office/drawing/2014/main" id="{7F812413-DFD9-402F-8FF7-17B2B24271AB}"/>
              </a:ext>
            </a:extLst>
          </p:cNvPr>
          <p:cNvCxnSpPr>
            <a:cxnSpLocks/>
          </p:cNvCxnSpPr>
          <p:nvPr/>
        </p:nvCxnSpPr>
        <p:spPr>
          <a:xfrm>
            <a:off x="355599" y="2986150"/>
            <a:ext cx="6105713"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8" name="タイトル 1">
            <a:extLst>
              <a:ext uri="{FF2B5EF4-FFF2-40B4-BE49-F238E27FC236}">
                <a16:creationId xmlns:a16="http://schemas.microsoft.com/office/drawing/2014/main" id="{1120E675-BD4F-4420-9C7A-172F31544F10}"/>
              </a:ext>
            </a:extLst>
          </p:cNvPr>
          <p:cNvSpPr txBox="1">
            <a:spLocks/>
          </p:cNvSpPr>
          <p:nvPr/>
        </p:nvSpPr>
        <p:spPr>
          <a:xfrm>
            <a:off x="255500" y="1883970"/>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人生１００年時代の住まいと暮らし方とは？</a:t>
            </a:r>
          </a:p>
        </p:txBody>
      </p:sp>
      <p:sp>
        <p:nvSpPr>
          <p:cNvPr id="19" name="タイトル 1">
            <a:extLst>
              <a:ext uri="{FF2B5EF4-FFF2-40B4-BE49-F238E27FC236}">
                <a16:creationId xmlns:a16="http://schemas.microsoft.com/office/drawing/2014/main" id="{0DE93D05-AA98-4420-8C24-4E6B82DF5EA9}"/>
              </a:ext>
            </a:extLst>
          </p:cNvPr>
          <p:cNvSpPr txBox="1">
            <a:spLocks/>
          </p:cNvSpPr>
          <p:nvPr/>
        </p:nvSpPr>
        <p:spPr>
          <a:xfrm>
            <a:off x="255500" y="859801"/>
            <a:ext cx="8666629" cy="60827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ctr">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人生１００年時代とは？</a:t>
            </a:r>
          </a:p>
        </p:txBody>
      </p:sp>
      <p:cxnSp>
        <p:nvCxnSpPr>
          <p:cNvPr id="20" name="直線矢印コネクタ 19">
            <a:extLst>
              <a:ext uri="{FF2B5EF4-FFF2-40B4-BE49-F238E27FC236}">
                <a16:creationId xmlns:a16="http://schemas.microsoft.com/office/drawing/2014/main" id="{D4C833E5-9780-4F1C-A01D-89EDE754413E}"/>
              </a:ext>
            </a:extLst>
          </p:cNvPr>
          <p:cNvCxnSpPr>
            <a:cxnSpLocks/>
          </p:cNvCxnSpPr>
          <p:nvPr/>
        </p:nvCxnSpPr>
        <p:spPr>
          <a:xfrm flipV="1">
            <a:off x="3112995" y="2505360"/>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6A4B68B0-D256-4A3D-98C1-940EF8E41C56}"/>
              </a:ext>
            </a:extLst>
          </p:cNvPr>
          <p:cNvCxnSpPr>
            <a:cxnSpLocks/>
          </p:cNvCxnSpPr>
          <p:nvPr/>
        </p:nvCxnSpPr>
        <p:spPr>
          <a:xfrm>
            <a:off x="416110" y="1941760"/>
            <a:ext cx="1769037" cy="0"/>
          </a:xfrm>
          <a:prstGeom prst="line">
            <a:avLst/>
          </a:prstGeom>
          <a:ln w="44450">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A1EB6826-FCD1-4F37-B60D-0F4936C4E4CF}"/>
              </a:ext>
            </a:extLst>
          </p:cNvPr>
          <p:cNvCxnSpPr>
            <a:cxnSpLocks/>
          </p:cNvCxnSpPr>
          <p:nvPr/>
        </p:nvCxnSpPr>
        <p:spPr>
          <a:xfrm flipV="1">
            <a:off x="1221442" y="1456972"/>
            <a:ext cx="0" cy="426998"/>
          </a:xfrm>
          <a:prstGeom prst="straightConnector1">
            <a:avLst/>
          </a:prstGeom>
          <a:ln w="254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タイトル 1">
            <a:extLst>
              <a:ext uri="{FF2B5EF4-FFF2-40B4-BE49-F238E27FC236}">
                <a16:creationId xmlns:a16="http://schemas.microsoft.com/office/drawing/2014/main" id="{5427472D-E4A3-4883-A57E-D8DC738646DB}"/>
              </a:ext>
            </a:extLst>
          </p:cNvPr>
          <p:cNvSpPr txBox="1">
            <a:spLocks/>
          </p:cNvSpPr>
          <p:nvPr/>
        </p:nvSpPr>
        <p:spPr>
          <a:xfrm>
            <a:off x="4725769" y="1971861"/>
            <a:ext cx="3392429"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（過去の経験＋価値観の探索）</a:t>
            </a:r>
            <a:endParaRPr lang="en-US" altLang="ja-JP" sz="1600" dirty="0">
              <a:solidFill>
                <a:schemeClr val="tx1">
                  <a:lumMod val="75000"/>
                  <a:lumOff val="25000"/>
                </a:schemeClr>
              </a:solidFill>
            </a:endParaRPr>
          </a:p>
        </p:txBody>
      </p:sp>
      <p:sp>
        <p:nvSpPr>
          <p:cNvPr id="26" name="タイトル 1">
            <a:extLst>
              <a:ext uri="{FF2B5EF4-FFF2-40B4-BE49-F238E27FC236}">
                <a16:creationId xmlns:a16="http://schemas.microsoft.com/office/drawing/2014/main" id="{9AB254EE-5854-4B62-BE52-F65B6B0B2723}"/>
              </a:ext>
            </a:extLst>
          </p:cNvPr>
          <p:cNvSpPr txBox="1">
            <a:spLocks/>
          </p:cNvSpPr>
          <p:nvPr/>
        </p:nvSpPr>
        <p:spPr>
          <a:xfrm>
            <a:off x="2590800" y="943744"/>
            <a:ext cx="2680445" cy="440389"/>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ts val="3200"/>
              </a:lnSpc>
            </a:pPr>
            <a:r>
              <a:rPr lang="ja-JP" altLang="en-US" sz="1600" dirty="0">
                <a:solidFill>
                  <a:schemeClr val="tx1">
                    <a:lumMod val="75000"/>
                    <a:lumOff val="25000"/>
                  </a:schemeClr>
                </a:solidFill>
              </a:rPr>
              <a:t>（言葉の定義の探索）</a:t>
            </a:r>
            <a:endParaRPr lang="en-US" altLang="ja-JP" sz="1600" dirty="0">
              <a:solidFill>
                <a:schemeClr val="tx1">
                  <a:lumMod val="75000"/>
                  <a:lumOff val="25000"/>
                </a:schemeClr>
              </a:solidFill>
            </a:endParaRPr>
          </a:p>
        </p:txBody>
      </p:sp>
    </p:spTree>
    <p:extLst>
      <p:ext uri="{BB962C8B-B14F-4D97-AF65-F5344CB8AC3E}">
        <p14:creationId xmlns:p14="http://schemas.microsoft.com/office/powerpoint/2010/main" val="413381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6DE8D18-D4AE-4E3A-8749-7F6EB7A61AF6}"/>
              </a:ext>
            </a:extLst>
          </p:cNvPr>
          <p:cNvSpPr/>
          <p:nvPr/>
        </p:nvSpPr>
        <p:spPr>
          <a:xfrm>
            <a:off x="442064" y="1801149"/>
            <a:ext cx="8169044" cy="121455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519104" y="1764816"/>
            <a:ext cx="6354038"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人生</a:t>
            </a:r>
            <a:r>
              <a:rPr lang="en-US" altLang="ja-JP" sz="2000" dirty="0">
                <a:solidFill>
                  <a:schemeClr val="tx1">
                    <a:lumMod val="75000"/>
                    <a:lumOff val="25000"/>
                  </a:schemeClr>
                </a:solidFill>
              </a:rPr>
              <a:t>100</a:t>
            </a:r>
            <a:r>
              <a:rPr lang="ja-JP" altLang="en-US" sz="2000" dirty="0">
                <a:solidFill>
                  <a:schemeClr val="tx1">
                    <a:lumMod val="75000"/>
                    <a:lumOff val="25000"/>
                  </a:schemeClr>
                </a:solidFill>
              </a:rPr>
              <a:t>年時代とは</a:t>
            </a:r>
            <a:endParaRPr lang="en-US" altLang="ja-JP" sz="2000" dirty="0">
              <a:solidFill>
                <a:schemeClr val="tx1">
                  <a:lumMod val="75000"/>
                  <a:lumOff val="25000"/>
                </a:schemeClr>
              </a:solidFill>
            </a:endParaRPr>
          </a:p>
        </p:txBody>
      </p:sp>
      <p:sp>
        <p:nvSpPr>
          <p:cNvPr id="5" name="タイトル 1">
            <a:extLst>
              <a:ext uri="{FF2B5EF4-FFF2-40B4-BE49-F238E27FC236}">
                <a16:creationId xmlns:a16="http://schemas.microsoft.com/office/drawing/2014/main" id="{9040EBF7-5FEE-4251-8296-C932AD3C4EA2}"/>
              </a:ext>
            </a:extLst>
          </p:cNvPr>
          <p:cNvSpPr txBox="1">
            <a:spLocks/>
          </p:cNvSpPr>
          <p:nvPr/>
        </p:nvSpPr>
        <p:spPr>
          <a:xfrm>
            <a:off x="519104" y="2380534"/>
            <a:ext cx="7955931" cy="54433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800" dirty="0">
                <a:solidFill>
                  <a:schemeClr val="tx1">
                    <a:lumMod val="75000"/>
                    <a:lumOff val="25000"/>
                  </a:schemeClr>
                </a:solidFill>
              </a:rPr>
              <a:t>＝長寿化が起因した個人・社会の行動、感性、価値観の変化が生じる時代</a:t>
            </a:r>
          </a:p>
        </p:txBody>
      </p:sp>
      <p:sp>
        <p:nvSpPr>
          <p:cNvPr id="7" name="タイトル 1">
            <a:extLst>
              <a:ext uri="{FF2B5EF4-FFF2-40B4-BE49-F238E27FC236}">
                <a16:creationId xmlns:a16="http://schemas.microsoft.com/office/drawing/2014/main" id="{4A165281-79AE-4B32-8E8E-427C554D5A33}"/>
              </a:ext>
            </a:extLst>
          </p:cNvPr>
          <p:cNvSpPr txBox="1">
            <a:spLocks/>
          </p:cNvSpPr>
          <p:nvPr/>
        </p:nvSpPr>
        <p:spPr>
          <a:xfrm>
            <a:off x="442064" y="3300953"/>
            <a:ext cx="7955931" cy="2130947"/>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chor="t">
            <a:normAutofit/>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ts val="3200"/>
              </a:lnSpc>
            </a:pPr>
            <a:r>
              <a:rPr lang="ja-JP" altLang="en-US" sz="1400" dirty="0">
                <a:solidFill>
                  <a:schemeClr val="tx1">
                    <a:lumMod val="75000"/>
                    <a:lumOff val="25000"/>
                  </a:schemeClr>
                </a:solidFill>
              </a:rPr>
              <a:t>１）１人の人が複数の人生を並列的に歩むライフスタイルに「変化」することが当たり前になる</a:t>
            </a:r>
            <a:endParaRPr lang="en-US" altLang="ja-JP" sz="1400" dirty="0">
              <a:solidFill>
                <a:schemeClr val="tx1">
                  <a:lumMod val="75000"/>
                  <a:lumOff val="25000"/>
                </a:schemeClr>
              </a:solidFill>
            </a:endParaRPr>
          </a:p>
          <a:p>
            <a:pPr>
              <a:lnSpc>
                <a:spcPts val="1600"/>
              </a:lnSpc>
            </a:pPr>
            <a:endParaRPr lang="en-US" altLang="ja-JP" sz="1400" dirty="0">
              <a:solidFill>
                <a:schemeClr val="tx1">
                  <a:lumMod val="75000"/>
                  <a:lumOff val="25000"/>
                </a:schemeClr>
              </a:solidFill>
            </a:endParaRPr>
          </a:p>
          <a:p>
            <a:pPr>
              <a:lnSpc>
                <a:spcPts val="3200"/>
              </a:lnSpc>
            </a:pPr>
            <a:r>
              <a:rPr lang="ja-JP" altLang="en-US" sz="1400" dirty="0">
                <a:solidFill>
                  <a:schemeClr val="tx1">
                    <a:lumMod val="75000"/>
                    <a:lumOff val="25000"/>
                  </a:schemeClr>
                </a:solidFill>
              </a:rPr>
              <a:t>２）人生の「変化」「選択」のための資本（経済・社会・知識）の蓄積の重要性が増加する</a:t>
            </a:r>
            <a:endParaRPr lang="en-US" altLang="ja-JP" sz="1400" dirty="0">
              <a:solidFill>
                <a:schemeClr val="tx1">
                  <a:lumMod val="75000"/>
                  <a:lumOff val="25000"/>
                </a:schemeClr>
              </a:solidFill>
            </a:endParaRPr>
          </a:p>
          <a:p>
            <a:pPr>
              <a:lnSpc>
                <a:spcPts val="1600"/>
              </a:lnSpc>
            </a:pPr>
            <a:endParaRPr lang="en-US" altLang="ja-JP" sz="1400" dirty="0">
              <a:solidFill>
                <a:schemeClr val="tx1">
                  <a:lumMod val="75000"/>
                  <a:lumOff val="25000"/>
                </a:schemeClr>
              </a:solidFill>
            </a:endParaRPr>
          </a:p>
          <a:p>
            <a:pPr>
              <a:lnSpc>
                <a:spcPts val="3200"/>
              </a:lnSpc>
            </a:pPr>
            <a:r>
              <a:rPr lang="ja-JP" altLang="en-US" sz="1400" dirty="0">
                <a:solidFill>
                  <a:schemeClr val="tx1">
                    <a:lumMod val="75000"/>
                    <a:lumOff val="25000"/>
                  </a:schemeClr>
                </a:solidFill>
              </a:rPr>
              <a:t>３）人生設計の指標として「豊かさ」（個人・社会・環境）を希求する人が増加する</a:t>
            </a:r>
          </a:p>
        </p:txBody>
      </p:sp>
    </p:spTree>
    <p:extLst>
      <p:ext uri="{BB962C8B-B14F-4D97-AF65-F5344CB8AC3E}">
        <p14:creationId xmlns:p14="http://schemas.microsoft.com/office/powerpoint/2010/main" val="414525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8" y="396241"/>
            <a:ext cx="6886933"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中間発表のふり返り</a:t>
            </a:r>
            <a:endParaRPr lang="en-US" altLang="ja-JP" sz="2000" dirty="0">
              <a:solidFill>
                <a:schemeClr val="tx1">
                  <a:lumMod val="75000"/>
                  <a:lumOff val="25000"/>
                </a:schemeClr>
              </a:solidFill>
            </a:endParaRPr>
          </a:p>
        </p:txBody>
      </p:sp>
      <p:pic>
        <p:nvPicPr>
          <p:cNvPr id="5" name="図 4">
            <a:extLst>
              <a:ext uri="{FF2B5EF4-FFF2-40B4-BE49-F238E27FC236}">
                <a16:creationId xmlns:a16="http://schemas.microsoft.com/office/drawing/2014/main" id="{02BF7FFF-E601-4FAF-9180-1606A4D5F301}"/>
              </a:ext>
            </a:extLst>
          </p:cNvPr>
          <p:cNvPicPr>
            <a:picLocks noChangeAspect="1"/>
          </p:cNvPicPr>
          <p:nvPr/>
        </p:nvPicPr>
        <p:blipFill>
          <a:blip r:embed="rId2"/>
          <a:stretch>
            <a:fillRect/>
          </a:stretch>
        </p:blipFill>
        <p:spPr>
          <a:xfrm>
            <a:off x="0" y="1071883"/>
            <a:ext cx="9144000" cy="5184065"/>
          </a:xfrm>
          <a:prstGeom prst="rect">
            <a:avLst/>
          </a:prstGeom>
        </p:spPr>
      </p:pic>
    </p:spTree>
    <p:extLst>
      <p:ext uri="{BB962C8B-B14F-4D97-AF65-F5344CB8AC3E}">
        <p14:creationId xmlns:p14="http://schemas.microsoft.com/office/powerpoint/2010/main" val="101640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8" y="396241"/>
            <a:ext cx="6886933"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中間発表のふり返り</a:t>
            </a:r>
            <a:endParaRPr lang="en-US" altLang="ja-JP" sz="2000" dirty="0">
              <a:solidFill>
                <a:schemeClr val="tx1">
                  <a:lumMod val="75000"/>
                  <a:lumOff val="25000"/>
                </a:schemeClr>
              </a:solidFill>
            </a:endParaRPr>
          </a:p>
        </p:txBody>
      </p:sp>
      <p:pic>
        <p:nvPicPr>
          <p:cNvPr id="3" name="図 2">
            <a:extLst>
              <a:ext uri="{FF2B5EF4-FFF2-40B4-BE49-F238E27FC236}">
                <a16:creationId xmlns:a16="http://schemas.microsoft.com/office/drawing/2014/main" id="{F44FD7B4-6F7B-4E25-A821-3910A22025EB}"/>
              </a:ext>
            </a:extLst>
          </p:cNvPr>
          <p:cNvPicPr>
            <a:picLocks noChangeAspect="1"/>
          </p:cNvPicPr>
          <p:nvPr/>
        </p:nvPicPr>
        <p:blipFill>
          <a:blip r:embed="rId2"/>
          <a:stretch>
            <a:fillRect/>
          </a:stretch>
        </p:blipFill>
        <p:spPr>
          <a:xfrm>
            <a:off x="0" y="1071883"/>
            <a:ext cx="9144000" cy="5187619"/>
          </a:xfrm>
          <a:prstGeom prst="rect">
            <a:avLst/>
          </a:prstGeom>
        </p:spPr>
      </p:pic>
    </p:spTree>
    <p:extLst>
      <p:ext uri="{BB962C8B-B14F-4D97-AF65-F5344CB8AC3E}">
        <p14:creationId xmlns:p14="http://schemas.microsoft.com/office/powerpoint/2010/main" val="138291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8" y="396241"/>
            <a:ext cx="6886933"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中間発表のふり返り</a:t>
            </a:r>
            <a:endParaRPr lang="en-US" altLang="ja-JP" sz="2000" dirty="0">
              <a:solidFill>
                <a:schemeClr val="tx1">
                  <a:lumMod val="75000"/>
                  <a:lumOff val="25000"/>
                </a:schemeClr>
              </a:solidFill>
            </a:endParaRPr>
          </a:p>
        </p:txBody>
      </p:sp>
      <p:pic>
        <p:nvPicPr>
          <p:cNvPr id="3" name="図 2">
            <a:extLst>
              <a:ext uri="{FF2B5EF4-FFF2-40B4-BE49-F238E27FC236}">
                <a16:creationId xmlns:a16="http://schemas.microsoft.com/office/drawing/2014/main" id="{88E2B186-9CD0-49A6-A257-91A2E811C182}"/>
              </a:ext>
            </a:extLst>
          </p:cNvPr>
          <p:cNvPicPr>
            <a:picLocks noChangeAspect="1"/>
          </p:cNvPicPr>
          <p:nvPr/>
        </p:nvPicPr>
        <p:blipFill>
          <a:blip r:embed="rId2"/>
          <a:stretch>
            <a:fillRect/>
          </a:stretch>
        </p:blipFill>
        <p:spPr>
          <a:xfrm>
            <a:off x="0" y="1071883"/>
            <a:ext cx="9144000" cy="5205173"/>
          </a:xfrm>
          <a:prstGeom prst="rect">
            <a:avLst/>
          </a:prstGeom>
        </p:spPr>
      </p:pic>
    </p:spTree>
    <p:extLst>
      <p:ext uri="{BB962C8B-B14F-4D97-AF65-F5344CB8AC3E}">
        <p14:creationId xmlns:p14="http://schemas.microsoft.com/office/powerpoint/2010/main" val="65792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1569625A-B1C1-4166-BF90-293E10AF6A09}"/>
              </a:ext>
            </a:extLst>
          </p:cNvPr>
          <p:cNvSpPr txBox="1">
            <a:spLocks/>
          </p:cNvSpPr>
          <p:nvPr/>
        </p:nvSpPr>
        <p:spPr>
          <a:xfrm>
            <a:off x="355598" y="396241"/>
            <a:ext cx="6886933" cy="675642"/>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97500"/>
          </a:bodyPr>
          <a:lstStyle>
            <a:lvl1pPr algn="l" defTabSz="914400" rtl="0" eaLnBrk="1" latinLnBrk="0" hangingPunct="1">
              <a:lnSpc>
                <a:spcPts val="7200"/>
              </a:lnSpc>
              <a:spcBef>
                <a:spcPct val="0"/>
              </a:spcBef>
              <a:buNone/>
              <a:defRPr kumimoji="1" sz="48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nSpc>
                <a:spcPct val="120000"/>
              </a:lnSpc>
            </a:pPr>
            <a:r>
              <a:rPr lang="ja-JP" altLang="en-US" sz="2000" dirty="0">
                <a:solidFill>
                  <a:schemeClr val="tx1">
                    <a:lumMod val="75000"/>
                    <a:lumOff val="25000"/>
                  </a:schemeClr>
                </a:solidFill>
              </a:rPr>
              <a:t>中間発表のふり返り</a:t>
            </a:r>
            <a:endParaRPr lang="en-US" altLang="ja-JP" sz="2000" dirty="0">
              <a:solidFill>
                <a:schemeClr val="tx1">
                  <a:lumMod val="75000"/>
                  <a:lumOff val="25000"/>
                </a:schemeClr>
              </a:solidFill>
            </a:endParaRPr>
          </a:p>
        </p:txBody>
      </p:sp>
      <p:pic>
        <p:nvPicPr>
          <p:cNvPr id="4" name="図 3">
            <a:extLst>
              <a:ext uri="{FF2B5EF4-FFF2-40B4-BE49-F238E27FC236}">
                <a16:creationId xmlns:a16="http://schemas.microsoft.com/office/drawing/2014/main" id="{883E3B7E-440D-49B4-BBEF-DB7D012D0C57}"/>
              </a:ext>
            </a:extLst>
          </p:cNvPr>
          <p:cNvPicPr>
            <a:picLocks noChangeAspect="1"/>
          </p:cNvPicPr>
          <p:nvPr/>
        </p:nvPicPr>
        <p:blipFill>
          <a:blip r:embed="rId2"/>
          <a:stretch>
            <a:fillRect/>
          </a:stretch>
        </p:blipFill>
        <p:spPr>
          <a:xfrm>
            <a:off x="0" y="1158090"/>
            <a:ext cx="9144000" cy="5195828"/>
          </a:xfrm>
          <a:prstGeom prst="rect">
            <a:avLst/>
          </a:prstGeom>
        </p:spPr>
      </p:pic>
    </p:spTree>
    <p:extLst>
      <p:ext uri="{BB962C8B-B14F-4D97-AF65-F5344CB8AC3E}">
        <p14:creationId xmlns:p14="http://schemas.microsoft.com/office/powerpoint/2010/main" val="3673689892"/>
      </p:ext>
    </p:extLst>
  </p:cSld>
  <p:clrMapOvr>
    <a:masterClrMapping/>
  </p:clrMapOvr>
</p:sld>
</file>

<file path=ppt/theme/theme1.xml><?xml version="1.0" encoding="utf-8"?>
<a:theme xmlns:a="http://schemas.openxmlformats.org/drawingml/2006/main" name="Office テーマ">
  <a:themeElements>
    <a:clrScheme name="ペーパー">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30362</TotalTime>
  <Words>2822</Words>
  <Application>Microsoft Office PowerPoint</Application>
  <PresentationFormat>画面に合わせる (4:3)</PresentationFormat>
  <Paragraphs>231</Paragraphs>
  <Slides>31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31</vt:i4>
      </vt:variant>
    </vt:vector>
  </HeadingPairs>
  <TitlesOfParts>
    <vt:vector size="37" baseType="lpstr">
      <vt:lpstr>ＭＳ 明朝</vt:lpstr>
      <vt:lpstr>メイリオ</vt:lpstr>
      <vt:lpstr>游ゴシック</vt:lpstr>
      <vt:lpstr>游ゴシック Light</vt:lpstr>
      <vt:lpstr>Arial</vt:lpstr>
      <vt:lpstr>Office テーマ</vt:lpstr>
      <vt:lpstr>PowerPoint プレゼンテーション</vt:lpstr>
      <vt:lpstr>人生１００年時代の住まいと暮らし方を創出する 都市・インフラとは？</vt:lpstr>
      <vt:lpstr>人生１００年時代の住まいと暮らし方を創出する 都市・インフラ</vt:lpstr>
      <vt:lpstr>人生１００年時代の住まいと暮らし方を創出する都市・インフラとは？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人生１００年時代の住まいと暮らし方を創出する都市・インフラとは？</vt:lpstr>
      <vt:lpstr>人生１００年時代の住まいと暮らし方を創出する都市・インフラとは？</vt:lpstr>
      <vt:lpstr>人生１００年時代のペルソナと共に考える 住まいと暮らし方とは？</vt:lpstr>
      <vt:lpstr>全体フリーディスカッション</vt:lpstr>
      <vt:lpstr>人生１００年時代の住まいと暮らし方を創出する都市・インフラとは？</vt:lpstr>
      <vt:lpstr>テーマ別ディスカッション</vt:lpstr>
      <vt:lpstr>　人生100年時代には、人生の転機や家族構成の変化の機会が増加し、自分の生活に適した住まいや暮らし方が幾度も変化することが予想されている。これまでは住宅購入は一生に一度の出来事で、終の棲家とする人が多かったが、健康状況やライフスタイルの変化に応じて、住宅の再購入やリフォームなどの手入れをする人が増加していくだろう。さらに、働き方の多様化により職業や職場に縛られることなく、自由に住まいを選択できるようになるかもしれない。 　多様な住まいの選択肢は多様なライフスタイルを生み出す。ベースとなる住居を中心とした二地域居住、ずっと同じ自然豊かな場所に住みながらのリモートワーク、サブスク住居を転々とするような暮らし方。一方、これまでわたしたちは一つの場所に住居を構えて長く暮らすことで、地域コミュニティとのつながりを創出し社会資本を蓄積してきた。土地や時間に縛られない暮らし方が可能になった時に、このような地域とのつながりをいかに担保するかは課題の一つとなるだろう。 　では、多様な住まい方や暮らし方が共存できる時代を実現していくために、都市・インフラはどのような機能を兼ね揃えなければならないだろうか。 　ここでは、１人の人生をペルソナとして設定し、その人物が求める住まい・暮らし方を実現するための空間像、社会的な仕組み、サービスの在り方などに加えて、変化を取り入れる際の課題を考えていきたい。</vt:lpstr>
      <vt:lpstr>１）人生１００年時代を生きるペルソナの一生（２０代、４０代、６０代のとき）を想定して、どのような住まいに対する要望が出てくるかを考えてみましょう。 （ペルソナは、どのような基準で住まいを選択するのか、住まいに何を期待するのか、衣食住のすべてを家で行わなければならないのか、逆に仕事を自宅で行いたいと思うか）  ２）上記と同様に、ペルソナが住まいを中心にどのような暮らし方に対する要望があるかを考えてみましょう。 （ペルソナは、１人で住みたいのかそれとも知らない人と同居してもいいのか、どのような暮らしなら多少不便でも許容するか、家を変えるたびに自分用に空間をカスタマイズする（お気に入りの家具を配置する）ことはできるか）  ３）上記の住まい・暮らし方を生み出す都市・インフラとしてどのようなものが考えられるでしょうか。住居はどんな場所で、どんなデザインや広さで何が配置されているか。誰が管理して、どんなルール（入居資格、料金設定）があるのか。どのような住居サービスであれば私たちは利用したいと思うのか。 （そのほかに、ペルソナが住まいの選択時に見たい情報はどのようなものか、どのような頻度で引っ越しをしたいと思うか、望むような引っ越しとはどのようなものか等）</vt:lpstr>
      <vt:lpstr>PowerPoint プレゼンテーション</vt:lpstr>
      <vt:lpstr>PowerPoint プレゼンテーション</vt:lpstr>
      <vt:lpstr>PowerPoint プレゼンテーション</vt:lpstr>
      <vt:lpstr>PowerPoint プレゼンテーション</vt:lpstr>
      <vt:lpstr>未来の住まいと暮らし方のアイデア</vt:lpstr>
      <vt:lpstr>PowerPoint プレゼンテーション</vt:lpstr>
      <vt:lpstr>PowerPoint プレゼンテーション</vt:lpstr>
      <vt:lpstr>PowerPoint プレゼンテーション</vt:lpstr>
      <vt:lpstr>○タイムスケジュールと進行 　ワークショップの全体時間は３時間(15:00-18:00)です。進行や時間配分はグループ座長に一任させていただきます（必要であれば分割ルームを設定いたします）。 　事務局からはチーム内で行っていただきたい議題（ワーク）を数点提示させていただきます。この議題を中心に自由に議論を行ってください。   ○本日議論していただきたいこと 　 （work1）これからのワークショップの目標の設定 　 （work2）各テーマに関する議論   ○本日の記録とその共有について 　議論いただいた内容はビデオ記録を残すだけでなく、書き起こしを事務局で行います。これらの結果は人生１００年のホームページでアーカイブさせていただきます。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sakamura.kei.aa@outlook.jp</dc:creator>
  <cp:lastModifiedBy>KANSYA-JIMU</cp:lastModifiedBy>
  <cp:revision>1076</cp:revision>
  <cp:lastPrinted>2021-07-02T03:15:07Z</cp:lastPrinted>
  <dcterms:created xsi:type="dcterms:W3CDTF">2018-06-24T08:41:42Z</dcterms:created>
  <dcterms:modified xsi:type="dcterms:W3CDTF">2021-07-08T04:47:11Z</dcterms:modified>
</cp:coreProperties>
</file>