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459" r:id="rId2"/>
    <p:sldId id="765" r:id="rId3"/>
    <p:sldId id="766" r:id="rId4"/>
    <p:sldId id="790" r:id="rId5"/>
    <p:sldId id="788" r:id="rId6"/>
    <p:sldId id="782" r:id="rId7"/>
    <p:sldId id="800" r:id="rId8"/>
    <p:sldId id="786" r:id="rId9"/>
    <p:sldId id="789" r:id="rId10"/>
    <p:sldId id="787" r:id="rId11"/>
    <p:sldId id="801" r:id="rId12"/>
    <p:sldId id="795" r:id="rId13"/>
    <p:sldId id="796" r:id="rId14"/>
    <p:sldId id="797" r:id="rId15"/>
    <p:sldId id="767" r:id="rId16"/>
    <p:sldId id="770" r:id="rId17"/>
    <p:sldId id="793" r:id="rId18"/>
    <p:sldId id="791" r:id="rId19"/>
    <p:sldId id="792" r:id="rId20"/>
    <p:sldId id="783" r:id="rId21"/>
    <p:sldId id="780" r:id="rId22"/>
    <p:sldId id="798" r:id="rId23"/>
    <p:sldId id="799" r:id="rId24"/>
    <p:sldId id="802" r:id="rId25"/>
    <p:sldId id="768" r:id="rId26"/>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kamura.kei.aa@outlook.jp"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67" autoAdjust="0"/>
    <p:restoredTop sz="88184" autoAdjust="0"/>
  </p:normalViewPr>
  <p:slideViewPr>
    <p:cSldViewPr snapToGrid="0">
      <p:cViewPr varScale="1">
        <p:scale>
          <a:sx n="112" d="100"/>
          <a:sy n="112" d="100"/>
        </p:scale>
        <p:origin x="1236" y="102"/>
      </p:cViewPr>
      <p:guideLst>
        <p:guide orient="horz" pos="3612"/>
        <p:guide pos="2880"/>
      </p:guideLst>
    </p:cSldViewPr>
  </p:slideViewPr>
  <p:notesTextViewPr>
    <p:cViewPr>
      <p:scale>
        <a:sx n="1" d="1"/>
        <a:sy n="1" d="1"/>
      </p:scale>
      <p:origin x="0" y="0"/>
    </p:cViewPr>
  </p:notesTextViewPr>
  <p:notesViewPr>
    <p:cSldViewPr snapToGrid="0" showGuides="1">
      <p:cViewPr varScale="1">
        <p:scale>
          <a:sx n="66" d="100"/>
          <a:sy n="66" d="100"/>
        </p:scale>
        <p:origin x="2571" y="6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3B745186-FE41-4A88-B4D0-51219F2A53EA}" type="datetimeFigureOut">
              <a:rPr kumimoji="1" lang="ja-JP" altLang="en-US" smtClean="0"/>
              <a:t>2021/7/8</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56624E4A-88ED-4CF1-BA9D-2C78ABA53C8F}" type="slidenum">
              <a:rPr kumimoji="1" lang="ja-JP" altLang="en-US" smtClean="0"/>
              <a:t>‹#›</a:t>
            </a:fld>
            <a:endParaRPr kumimoji="1" lang="ja-JP" altLang="en-US"/>
          </a:p>
        </p:txBody>
      </p:sp>
    </p:spTree>
    <p:extLst>
      <p:ext uri="{BB962C8B-B14F-4D97-AF65-F5344CB8AC3E}">
        <p14:creationId xmlns:p14="http://schemas.microsoft.com/office/powerpoint/2010/main" val="3130749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2758AD-138C-DE49-A908-48258F27A13C}" type="slidenum">
              <a:rPr kumimoji="1" lang="ja-JP" altLang="en-US" smtClean="0"/>
              <a:t>1</a:t>
            </a:fld>
            <a:endParaRPr kumimoji="1" lang="ja-JP" altLang="en-US"/>
          </a:p>
        </p:txBody>
      </p:sp>
    </p:spTree>
    <p:extLst>
      <p:ext uri="{BB962C8B-B14F-4D97-AF65-F5344CB8AC3E}">
        <p14:creationId xmlns:p14="http://schemas.microsoft.com/office/powerpoint/2010/main" val="305855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1387369"/>
            <a:ext cx="5829300" cy="2706413"/>
          </a:xfrm>
        </p:spPr>
        <p:txBody>
          <a:bodyPr anchor="ctr">
            <a:normAutofit/>
          </a:bodyPr>
          <a:lstStyle>
            <a:lvl1pPr algn="l">
              <a:lnSpc>
                <a:spcPts val="7200"/>
              </a:lnSpc>
              <a:defRPr sz="4800" b="1"/>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3810000" y="4321996"/>
            <a:ext cx="4705350" cy="1655762"/>
          </a:xfrm>
        </p:spPr>
        <p:txBody>
          <a:bodyPr anchor="ctr">
            <a:normAutofit/>
          </a:bodyPr>
          <a:lstStyle>
            <a:lvl1pPr marL="0" indent="0" algn="l">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8" name="日付プレースホルダー 7">
            <a:extLst>
              <a:ext uri="{FF2B5EF4-FFF2-40B4-BE49-F238E27FC236}">
                <a16:creationId xmlns:a16="http://schemas.microsoft.com/office/drawing/2014/main" id="{A759A18E-6B27-455A-B96C-E60C6C2048B4}"/>
              </a:ext>
            </a:extLst>
          </p:cNvPr>
          <p:cNvSpPr>
            <a:spLocks noGrp="1"/>
          </p:cNvSpPr>
          <p:nvPr>
            <p:ph type="dt" sz="half" idx="10"/>
          </p:nvPr>
        </p:nvSpPr>
        <p:spPr/>
        <p:txBody>
          <a:bodyPr/>
          <a:lstStyle/>
          <a:p>
            <a:fld id="{F505EA5E-8A90-4266-8F9E-FAFAAA98FA6B}" type="datetime1">
              <a:rPr kumimoji="1" lang="ja-JP" altLang="en-US" smtClean="0"/>
              <a:t>2021/7/8</a:t>
            </a:fld>
            <a:endParaRPr kumimoji="1" lang="ja-JP" altLang="en-US"/>
          </a:p>
        </p:txBody>
      </p:sp>
      <p:sp>
        <p:nvSpPr>
          <p:cNvPr id="9" name="フッター プレースホルダー 8">
            <a:extLst>
              <a:ext uri="{FF2B5EF4-FFF2-40B4-BE49-F238E27FC236}">
                <a16:creationId xmlns:a16="http://schemas.microsoft.com/office/drawing/2014/main" id="{DAB6658B-7090-4DB8-BB2A-62BBD6445714}"/>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2B6D4FAA-BA02-4CD4-858A-AE2E11CA6D04}"/>
              </a:ext>
            </a:extLst>
          </p:cNvPr>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24744053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1EA4E8-A26B-49AE-83D3-7EE4C9829F6C}" type="datetime1">
              <a:rPr kumimoji="1" lang="ja-JP" altLang="en-US" smtClean="0"/>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420215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D02FA0-D86F-458D-A5EE-E698DCEE2115}" type="datetime1">
              <a:rPr kumimoji="1" lang="ja-JP" altLang="en-US" smtClean="0"/>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83951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800" dirty="0"/>
          </a:p>
        </p:txBody>
      </p:sp>
      <p:pic>
        <p:nvPicPr>
          <p:cNvPr id="3" name="図 2"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7071" y="0"/>
            <a:ext cx="1109861" cy="1547220"/>
          </a:xfrm>
          <a:prstGeom prst="rect">
            <a:avLst/>
          </a:prstGeom>
        </p:spPr>
      </p:pic>
    </p:spTree>
    <p:extLst>
      <p:ext uri="{BB962C8B-B14F-4D97-AF65-F5344CB8AC3E}">
        <p14:creationId xmlns:p14="http://schemas.microsoft.com/office/powerpoint/2010/main" val="3042972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F7EBB140-F96E-4E52-82C1-3390A4FD3730}" type="datetime1">
              <a:rPr kumimoji="1" lang="ja-JP" altLang="en-US" smtClean="0"/>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9" name="Text Placeholder 2">
            <a:extLst>
              <a:ext uri="{FF2B5EF4-FFF2-40B4-BE49-F238E27FC236}">
                <a16:creationId xmlns:a16="http://schemas.microsoft.com/office/drawing/2014/main" id="{B0C9B4AE-1369-4653-A6D9-1A042E704F8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277231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F7EBB140-F96E-4E52-82C1-3390A4FD3730}" type="datetime1">
              <a:rPr kumimoji="1" lang="ja-JP" altLang="en-US" smtClean="0"/>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9" name="Text Placeholder 2">
            <a:extLst>
              <a:ext uri="{FF2B5EF4-FFF2-40B4-BE49-F238E27FC236}">
                <a16:creationId xmlns:a16="http://schemas.microsoft.com/office/drawing/2014/main" id="{B0C9B4AE-1369-4653-A6D9-1A042E704F8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216846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A319A25F-64FE-4932-9D3F-FD23CCF62628}"/>
              </a:ext>
            </a:extLst>
          </p:cNvPr>
          <p:cNvSpPr>
            <a:spLocks noGrp="1"/>
          </p:cNvSpPr>
          <p:nvPr>
            <p:ph type="dt" sz="half" idx="10"/>
          </p:nvPr>
        </p:nvSpPr>
        <p:spPr/>
        <p:txBody>
          <a:bodyPr/>
          <a:lstStyle/>
          <a:p>
            <a:fld id="{E204D6E1-94CC-45D1-9043-540CDCF0D978}" type="datetime1">
              <a:rPr kumimoji="1" lang="ja-JP" altLang="en-US" smtClean="0"/>
              <a:t>2021/7/8</a:t>
            </a:fld>
            <a:endParaRPr kumimoji="1" lang="ja-JP" altLang="en-US"/>
          </a:p>
        </p:txBody>
      </p:sp>
      <p:sp>
        <p:nvSpPr>
          <p:cNvPr id="8" name="フッター プレースホルダー 7">
            <a:extLst>
              <a:ext uri="{FF2B5EF4-FFF2-40B4-BE49-F238E27FC236}">
                <a16:creationId xmlns:a16="http://schemas.microsoft.com/office/drawing/2014/main" id="{2ACAE143-6717-451B-98C0-996618F4757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9EFF15D-7911-4A6F-918A-FAA28D01A0AF}"/>
              </a:ext>
            </a:extLst>
          </p:cNvPr>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11" name="Text Placeholder 2">
            <a:extLst>
              <a:ext uri="{FF2B5EF4-FFF2-40B4-BE49-F238E27FC236}">
                <a16:creationId xmlns:a16="http://schemas.microsoft.com/office/drawing/2014/main" id="{C1B7DF66-B379-4DBF-A47E-6D8D2AE5E32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10" name="Content Placeholder 2">
            <a:extLst>
              <a:ext uri="{FF2B5EF4-FFF2-40B4-BE49-F238E27FC236}">
                <a16:creationId xmlns:a16="http://schemas.microsoft.com/office/drawing/2014/main" id="{8404907C-A052-4EF1-834D-29B68B32818C}"/>
              </a:ext>
            </a:extLst>
          </p:cNvPr>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220490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07750C-0DA4-49D9-93AC-F66177087D9E}" type="datetime1">
              <a:rPr kumimoji="1" lang="ja-JP" altLang="en-US" smtClean="0"/>
              <a:t>2021/7/8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6" name="Text Placeholder 2">
            <a:extLst>
              <a:ext uri="{FF2B5EF4-FFF2-40B4-BE49-F238E27FC236}">
                <a16:creationId xmlns:a16="http://schemas.microsoft.com/office/drawing/2014/main" id="{A1B77E1A-B37F-44A4-8EFD-5D2872D35BC3}"/>
              </a:ext>
            </a:extLst>
          </p:cNvPr>
          <p:cNvSpPr>
            <a:spLocks noGrp="1"/>
          </p:cNvSpPr>
          <p:nvPr>
            <p:ph type="body" idx="13"/>
          </p:nvPr>
        </p:nvSpPr>
        <p:spPr>
          <a:xfrm>
            <a:off x="623889" y="230187"/>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7" name="Content Placeholder 2">
            <a:extLst>
              <a:ext uri="{FF2B5EF4-FFF2-40B4-BE49-F238E27FC236}">
                <a16:creationId xmlns:a16="http://schemas.microsoft.com/office/drawing/2014/main" id="{721E432C-EA2D-4EBF-9FCC-1B3E9C65A645}"/>
              </a:ext>
            </a:extLst>
          </p:cNvPr>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356501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CFEEAF-38F8-4862-AB33-73CA29BDE519}" type="datetime1">
              <a:rPr kumimoji="1" lang="ja-JP" altLang="en-US" smtClean="0"/>
              <a:t>2021/7/8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83452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2"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CE06A06-4694-41B4-85C8-5C0244B8FCD3}" type="datetime1">
              <a:rPr kumimoji="1" lang="ja-JP" altLang="en-US" smtClean="0"/>
              <a:t>2021/7/8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330395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A34BD-4C24-41AB-97B9-9633702B90B2}" type="datetime1">
              <a:rPr kumimoji="1" lang="ja-JP" altLang="en-US" smtClean="0"/>
              <a:t>2021/7/8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44583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CD6B91-A749-44C9-AD89-12B2616D4737}" type="datetime1">
              <a:rPr kumimoji="1" lang="ja-JP" altLang="en-US" smtClean="0"/>
              <a:t>2021/7/8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112044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659B90-1F7A-4B12-B0A7-65C81DF665AB}" type="datetime1">
              <a:rPr kumimoji="1" lang="ja-JP" altLang="en-US" smtClean="0"/>
              <a:t>2021/7/8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36764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5EA5E-8A90-4266-8F9E-FAFAAA98FA6B}" type="datetime1">
              <a:rPr kumimoji="1" lang="ja-JP" altLang="en-US" smtClean="0"/>
              <a:t>2021/7/8</a:t>
            </a:fld>
            <a:endParaRPr kumimoji="1" lang="ja-JP" alt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27EC7-229D-48B3-A49A-EA085645C675}"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877A7133-B6A6-4DF2-9A03-4E76C5203A1C}"/>
              </a:ext>
            </a:extLst>
          </p:cNvPr>
          <p:cNvSpPr/>
          <p:nvPr userDrawn="1"/>
        </p:nvSpPr>
        <p:spPr>
          <a:xfrm>
            <a:off x="9002110" y="-1"/>
            <a:ext cx="141890" cy="3429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正方形/長方形 7">
            <a:extLst>
              <a:ext uri="{FF2B5EF4-FFF2-40B4-BE49-F238E27FC236}">
                <a16:creationId xmlns:a16="http://schemas.microsoft.com/office/drawing/2014/main" id="{57A75C66-4543-47E1-826F-693DD5F07638}"/>
              </a:ext>
            </a:extLst>
          </p:cNvPr>
          <p:cNvSpPr/>
          <p:nvPr userDrawn="1"/>
        </p:nvSpPr>
        <p:spPr>
          <a:xfrm>
            <a:off x="9002110" y="3429003"/>
            <a:ext cx="14189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818085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4" r:id="rId5"/>
    <p:sldLayoutId id="2147483665" r:id="rId6"/>
    <p:sldLayoutId id="2147483667" r:id="rId7"/>
    <p:sldLayoutId id="2147483668" r:id="rId8"/>
    <p:sldLayoutId id="2147483669" r:id="rId9"/>
    <p:sldLayoutId id="2147483670" r:id="rId10"/>
    <p:sldLayoutId id="2147483671" r:id="rId11"/>
    <p:sldLayoutId id="2147483672" r:id="rId12"/>
    <p:sldLayoutId id="2147483716"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4" y="1753083"/>
            <a:ext cx="9143999" cy="803504"/>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1800" b="1" dirty="0">
                <a:solidFill>
                  <a:schemeClr val="tx1"/>
                </a:solidFill>
                <a:latin typeface="メイリオ" panose="020B0604030504040204" pitchFamily="50" charset="-128"/>
                <a:ea typeface="メイリオ" panose="020B0604030504040204" pitchFamily="50" charset="-128"/>
                <a:cs typeface="ＭＳ 明朝"/>
              </a:rPr>
              <a:t>東京工業大学　産学協働プログラム</a:t>
            </a:r>
            <a:endParaRPr lang="en-US" altLang="ja-JP" sz="1800" b="1" dirty="0">
              <a:solidFill>
                <a:schemeClr val="tx1"/>
              </a:solidFill>
              <a:latin typeface="メイリオ" panose="020B0604030504040204" pitchFamily="50" charset="-128"/>
              <a:ea typeface="メイリオ" panose="020B0604030504040204" pitchFamily="50" charset="-128"/>
              <a:cs typeface="ＭＳ 明朝"/>
            </a:endParaRPr>
          </a:p>
          <a:p>
            <a:pPr algn="ctr"/>
            <a:r>
              <a:rPr lang="ja-JP" altLang="en-US" sz="1800" b="1" dirty="0">
                <a:solidFill>
                  <a:schemeClr val="tx1"/>
                </a:solidFill>
                <a:latin typeface="メイリオ" panose="020B0604030504040204" pitchFamily="50" charset="-128"/>
                <a:ea typeface="メイリオ" panose="020B0604030504040204" pitchFamily="50" charset="-128"/>
                <a:cs typeface="ＭＳ 明朝"/>
              </a:rPr>
              <a:t>「人生</a:t>
            </a:r>
            <a:r>
              <a:rPr lang="en-US" altLang="ja-JP" sz="1800" b="1" dirty="0">
                <a:solidFill>
                  <a:schemeClr val="tx1"/>
                </a:solidFill>
                <a:latin typeface="メイリオ" panose="020B0604030504040204" pitchFamily="50" charset="-128"/>
                <a:ea typeface="メイリオ" panose="020B0604030504040204" pitchFamily="50" charset="-128"/>
                <a:cs typeface="ＭＳ 明朝"/>
              </a:rPr>
              <a:t>100</a:t>
            </a:r>
            <a:r>
              <a:rPr lang="ja-JP" altLang="en-US" sz="1800" b="1" dirty="0">
                <a:solidFill>
                  <a:schemeClr val="tx1"/>
                </a:solidFill>
                <a:latin typeface="メイリオ" panose="020B0604030504040204" pitchFamily="50" charset="-128"/>
                <a:ea typeface="メイリオ" panose="020B0604030504040204" pitchFamily="50" charset="-128"/>
                <a:cs typeface="ＭＳ 明朝"/>
              </a:rPr>
              <a:t>年時代の都市・インフラ学」</a:t>
            </a:r>
            <a:endParaRPr lang="en-US" altLang="ja-JP" sz="1800" b="1" dirty="0">
              <a:solidFill>
                <a:schemeClr val="tx1"/>
              </a:solidFill>
              <a:latin typeface="メイリオ" panose="020B0604030504040204" pitchFamily="50" charset="-128"/>
              <a:ea typeface="メイリオ" panose="020B0604030504040204" pitchFamily="50" charset="-128"/>
              <a:cs typeface="ＭＳ 明朝"/>
            </a:endParaRPr>
          </a:p>
        </p:txBody>
      </p:sp>
      <p:sp>
        <p:nvSpPr>
          <p:cNvPr id="3" name="タイトル 1">
            <a:extLst>
              <a:ext uri="{FF2B5EF4-FFF2-40B4-BE49-F238E27FC236}">
                <a16:creationId xmlns:a16="http://schemas.microsoft.com/office/drawing/2014/main" id="{12DBC542-3BE3-4564-A33E-509E5CDE49B3}"/>
              </a:ext>
            </a:extLst>
          </p:cNvPr>
          <p:cNvSpPr txBox="1">
            <a:spLocks/>
          </p:cNvSpPr>
          <p:nvPr/>
        </p:nvSpPr>
        <p:spPr>
          <a:xfrm>
            <a:off x="404326" y="3136584"/>
            <a:ext cx="8335348" cy="1695857"/>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2800" b="1" dirty="0">
                <a:solidFill>
                  <a:schemeClr val="tx1"/>
                </a:solidFill>
                <a:latin typeface="メイリオ" panose="020B0604030504040204" pitchFamily="50" charset="-128"/>
                <a:ea typeface="メイリオ" panose="020B0604030504040204" pitchFamily="50" charset="-128"/>
                <a:cs typeface="ＭＳ 明朝"/>
              </a:rPr>
              <a:t>人生１００年時代の豊かな</a:t>
            </a: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a:p>
            <a:pPr algn="ctr"/>
            <a:r>
              <a:rPr lang="ja-JP" altLang="en-US" sz="2800" b="1" dirty="0">
                <a:solidFill>
                  <a:schemeClr val="tx1"/>
                </a:solidFill>
                <a:latin typeface="メイリオ" panose="020B0604030504040204" pitchFamily="50" charset="-128"/>
                <a:ea typeface="メイリオ" panose="020B0604030504040204" pitchFamily="50" charset="-128"/>
                <a:cs typeface="ＭＳ 明朝"/>
              </a:rPr>
              <a:t>ライフシーン　</a:t>
            </a:r>
            <a:r>
              <a:rPr lang="en-US" altLang="ja-JP" sz="2800" b="1" dirty="0">
                <a:solidFill>
                  <a:schemeClr val="tx1"/>
                </a:solidFill>
                <a:latin typeface="メイリオ" panose="020B0604030504040204" pitchFamily="50" charset="-128"/>
                <a:ea typeface="メイリオ" panose="020B0604030504040204" pitchFamily="50" charset="-128"/>
                <a:cs typeface="ＭＳ 明朝"/>
              </a:rPr>
              <a:t>Vol.4</a:t>
            </a:r>
          </a:p>
          <a:p>
            <a:pPr algn="ct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a:p>
            <a:pPr algn="ct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p:txBody>
      </p:sp>
      <p:sp>
        <p:nvSpPr>
          <p:cNvPr id="7" name="テキスト ボックス 6">
            <a:extLst>
              <a:ext uri="{FF2B5EF4-FFF2-40B4-BE49-F238E27FC236}">
                <a16:creationId xmlns:a16="http://schemas.microsoft.com/office/drawing/2014/main" id="{00078B19-1F8C-44E0-B3D6-7F048D0A5230}"/>
              </a:ext>
            </a:extLst>
          </p:cNvPr>
          <p:cNvSpPr txBox="1"/>
          <p:nvPr/>
        </p:nvSpPr>
        <p:spPr>
          <a:xfrm>
            <a:off x="3098850" y="6009912"/>
            <a:ext cx="5467435" cy="584775"/>
          </a:xfrm>
          <a:prstGeom prst="rect">
            <a:avLst/>
          </a:prstGeom>
          <a:noFill/>
        </p:spPr>
        <p:txBody>
          <a:bodyPr wrap="square" rtlCol="0">
            <a:spAutoFit/>
          </a:bodyPr>
          <a:lstStyle/>
          <a:p>
            <a:pPr algn="r"/>
            <a:r>
              <a:rPr kumimoji="1" lang="en-US" altLang="ja-JP" sz="1600" dirty="0"/>
              <a:t>2021</a:t>
            </a:r>
            <a:r>
              <a:rPr kumimoji="1" lang="ja-JP" altLang="en-US" sz="1600" dirty="0"/>
              <a:t>年</a:t>
            </a:r>
            <a:r>
              <a:rPr kumimoji="1" lang="en-US" altLang="ja-JP" sz="1600" dirty="0"/>
              <a:t>7</a:t>
            </a:r>
            <a:r>
              <a:rPr kumimoji="1" lang="ja-JP" altLang="en-US" sz="1600" dirty="0"/>
              <a:t>月</a:t>
            </a:r>
            <a:r>
              <a:rPr kumimoji="1" lang="en-US" altLang="ja-JP" sz="1600" dirty="0"/>
              <a:t>13</a:t>
            </a:r>
            <a:r>
              <a:rPr kumimoji="1" lang="ja-JP" altLang="en-US" sz="1600" dirty="0"/>
              <a:t>日</a:t>
            </a:r>
            <a:endParaRPr kumimoji="1" lang="en-US" altLang="ja-JP" sz="1600" dirty="0"/>
          </a:p>
          <a:p>
            <a:pPr algn="r"/>
            <a:r>
              <a:rPr kumimoji="1" lang="ja-JP" altLang="en-US" sz="1600" dirty="0"/>
              <a:t>資料作成：坂村圭</a:t>
            </a:r>
          </a:p>
        </p:txBody>
      </p:sp>
      <p:sp>
        <p:nvSpPr>
          <p:cNvPr id="10" name="タイトル 1">
            <a:extLst>
              <a:ext uri="{FF2B5EF4-FFF2-40B4-BE49-F238E27FC236}">
                <a16:creationId xmlns:a16="http://schemas.microsoft.com/office/drawing/2014/main" id="{9D2B95C1-A5EC-4A98-8F24-D43F8A949102}"/>
              </a:ext>
            </a:extLst>
          </p:cNvPr>
          <p:cNvSpPr txBox="1">
            <a:spLocks/>
          </p:cNvSpPr>
          <p:nvPr/>
        </p:nvSpPr>
        <p:spPr>
          <a:xfrm>
            <a:off x="559840" y="4534212"/>
            <a:ext cx="8335349" cy="485589"/>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1800" b="1" u="sng" dirty="0">
                <a:solidFill>
                  <a:srgbClr val="FF0000"/>
                </a:solidFill>
                <a:latin typeface="メイリオ" panose="020B0604030504040204" pitchFamily="50" charset="-128"/>
                <a:ea typeface="メイリオ" panose="020B0604030504040204" pitchFamily="50" charset="-128"/>
                <a:cs typeface="ＭＳ 明朝"/>
              </a:rPr>
              <a:t>チーム⑤：自然とのつながり</a:t>
            </a:r>
            <a:endParaRPr lang="en-US" altLang="ja-JP" sz="1800" b="1" u="sng" dirty="0">
              <a:solidFill>
                <a:srgbClr val="FF0000"/>
              </a:solidFill>
              <a:latin typeface="メイリオ" panose="020B0604030504040204" pitchFamily="50" charset="-128"/>
              <a:ea typeface="メイリオ" panose="020B0604030504040204" pitchFamily="50" charset="-128"/>
              <a:cs typeface="ＭＳ 明朝"/>
            </a:endParaRPr>
          </a:p>
        </p:txBody>
      </p:sp>
      <p:sp>
        <p:nvSpPr>
          <p:cNvPr id="11" name="テキスト ボックス 10">
            <a:extLst>
              <a:ext uri="{FF2B5EF4-FFF2-40B4-BE49-F238E27FC236}">
                <a16:creationId xmlns:a16="http://schemas.microsoft.com/office/drawing/2014/main" id="{324E7C52-7200-40FA-BEC9-353869B6C97D}"/>
              </a:ext>
            </a:extLst>
          </p:cNvPr>
          <p:cNvSpPr txBox="1"/>
          <p:nvPr/>
        </p:nvSpPr>
        <p:spPr>
          <a:xfrm>
            <a:off x="2214709" y="5019801"/>
            <a:ext cx="5262980" cy="646331"/>
          </a:xfrm>
          <a:prstGeom prst="rect">
            <a:avLst/>
          </a:prstGeom>
          <a:noFill/>
        </p:spPr>
        <p:txBody>
          <a:bodyPr wrap="none" rtlCol="0">
            <a:spAutoFit/>
          </a:bodyPr>
          <a:lstStyle/>
          <a:p>
            <a:pPr algn="ctr"/>
            <a:r>
              <a:rPr kumimoji="1" lang="ja-JP" altLang="en-US" sz="1800" dirty="0"/>
              <a:t>座長：中尾俊幸（株式会社アール・アイ・エー）</a:t>
            </a:r>
            <a:endParaRPr kumimoji="1" lang="en-US" altLang="ja-JP" sz="1800" dirty="0"/>
          </a:p>
          <a:p>
            <a:pPr algn="ctr"/>
            <a:r>
              <a:rPr kumimoji="1" lang="ja-JP" altLang="en-US" sz="1800" dirty="0"/>
              <a:t>担当教員：鼎信次郎</a:t>
            </a:r>
            <a:endParaRPr kumimoji="1" lang="ja-JP" altLang="en-US" dirty="0"/>
          </a:p>
        </p:txBody>
      </p:sp>
    </p:spTree>
    <p:extLst>
      <p:ext uri="{BB962C8B-B14F-4D97-AF65-F5344CB8AC3E}">
        <p14:creationId xmlns:p14="http://schemas.microsoft.com/office/powerpoint/2010/main" val="2331420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391F5025-6325-4C55-8F30-659DDCE63776}"/>
              </a:ext>
            </a:extLst>
          </p:cNvPr>
          <p:cNvSpPr txBox="1"/>
          <p:nvPr/>
        </p:nvSpPr>
        <p:spPr>
          <a:xfrm>
            <a:off x="-37375" y="244366"/>
            <a:ext cx="4185761" cy="461665"/>
          </a:xfrm>
          <a:prstGeom prst="rect">
            <a:avLst/>
          </a:prstGeom>
          <a:noFill/>
        </p:spPr>
        <p:txBody>
          <a:bodyPr wrap="none" rtlCol="0">
            <a:spAutoFit/>
          </a:bodyPr>
          <a:lstStyle/>
          <a:p>
            <a:r>
              <a:rPr kumimoji="1" lang="en-US" altLang="ja-JP" sz="2400" dirty="0"/>
              <a:t>【</a:t>
            </a:r>
            <a:r>
              <a:rPr kumimoji="1" lang="ja-JP" altLang="en-US" sz="2400" dirty="0"/>
              <a:t>第３回ＷＳでの主な議論</a:t>
            </a:r>
            <a:r>
              <a:rPr kumimoji="1" lang="en-US" altLang="ja-JP" sz="2400" dirty="0"/>
              <a:t>】</a:t>
            </a:r>
            <a:endParaRPr kumimoji="1" lang="ja-JP" altLang="en-US" sz="2400" dirty="0"/>
          </a:p>
        </p:txBody>
      </p:sp>
      <p:sp>
        <p:nvSpPr>
          <p:cNvPr id="2" name="正方形/長方形 1">
            <a:extLst>
              <a:ext uri="{FF2B5EF4-FFF2-40B4-BE49-F238E27FC236}">
                <a16:creationId xmlns:a16="http://schemas.microsoft.com/office/drawing/2014/main" id="{5062B3CA-B17C-4481-9DD4-BE72084512D7}"/>
              </a:ext>
            </a:extLst>
          </p:cNvPr>
          <p:cNvSpPr/>
          <p:nvPr/>
        </p:nvSpPr>
        <p:spPr>
          <a:xfrm>
            <a:off x="292963" y="807868"/>
            <a:ext cx="8566952" cy="240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人生</a:t>
            </a:r>
            <a:r>
              <a:rPr kumimoji="1" lang="en-US" altLang="ja-JP" sz="2000" dirty="0"/>
              <a:t>100</a:t>
            </a:r>
            <a:r>
              <a:rPr kumimoji="1" lang="ja-JP" altLang="en-US" sz="2000" dirty="0"/>
              <a:t>年時代に向けて創出すべき自然とのつながりのシーン</a:t>
            </a:r>
            <a:endParaRPr kumimoji="1" lang="en-US" altLang="ja-JP" sz="2000"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p:txBody>
      </p:sp>
      <p:sp>
        <p:nvSpPr>
          <p:cNvPr id="4" name="テキスト ボックス 3">
            <a:extLst>
              <a:ext uri="{FF2B5EF4-FFF2-40B4-BE49-F238E27FC236}">
                <a16:creationId xmlns:a16="http://schemas.microsoft.com/office/drawing/2014/main" id="{7197E8B1-C92F-4E52-91F0-62DC73D8CC29}"/>
              </a:ext>
            </a:extLst>
          </p:cNvPr>
          <p:cNvSpPr txBox="1"/>
          <p:nvPr/>
        </p:nvSpPr>
        <p:spPr>
          <a:xfrm>
            <a:off x="2917472" y="6466649"/>
            <a:ext cx="1261884" cy="307777"/>
          </a:xfrm>
          <a:prstGeom prst="rect">
            <a:avLst/>
          </a:prstGeom>
          <a:noFill/>
        </p:spPr>
        <p:txBody>
          <a:bodyPr wrap="none" rtlCol="0">
            <a:spAutoFit/>
          </a:bodyPr>
          <a:lstStyle/>
          <a:p>
            <a:r>
              <a:rPr kumimoji="1" lang="ja-JP" altLang="en-US" sz="1400" dirty="0">
                <a:solidFill>
                  <a:schemeClr val="tx2">
                    <a:lumMod val="60000"/>
                    <a:lumOff val="40000"/>
                  </a:schemeClr>
                </a:solidFill>
              </a:rPr>
              <a:t>行方不明土地</a:t>
            </a:r>
          </a:p>
        </p:txBody>
      </p:sp>
      <p:sp>
        <p:nvSpPr>
          <p:cNvPr id="7" name="テキスト ボックス 6">
            <a:extLst>
              <a:ext uri="{FF2B5EF4-FFF2-40B4-BE49-F238E27FC236}">
                <a16:creationId xmlns:a16="http://schemas.microsoft.com/office/drawing/2014/main" id="{6B160D4C-4175-4DF4-9549-C5922938F69E}"/>
              </a:ext>
            </a:extLst>
          </p:cNvPr>
          <p:cNvSpPr txBox="1"/>
          <p:nvPr/>
        </p:nvSpPr>
        <p:spPr>
          <a:xfrm>
            <a:off x="1236644" y="5626821"/>
            <a:ext cx="1800493" cy="307777"/>
          </a:xfrm>
          <a:prstGeom prst="rect">
            <a:avLst/>
          </a:prstGeom>
          <a:noFill/>
        </p:spPr>
        <p:txBody>
          <a:bodyPr wrap="none" rtlCol="0">
            <a:spAutoFit/>
          </a:bodyPr>
          <a:lstStyle/>
          <a:p>
            <a:r>
              <a:rPr kumimoji="1" lang="ja-JP" altLang="en-US" sz="1400" dirty="0">
                <a:solidFill>
                  <a:schemeClr val="tx2">
                    <a:lumMod val="60000"/>
                    <a:lumOff val="40000"/>
                  </a:schemeClr>
                </a:solidFill>
              </a:rPr>
              <a:t>使われていない公園</a:t>
            </a:r>
          </a:p>
        </p:txBody>
      </p:sp>
      <p:sp>
        <p:nvSpPr>
          <p:cNvPr id="8" name="テキスト ボックス 7">
            <a:extLst>
              <a:ext uri="{FF2B5EF4-FFF2-40B4-BE49-F238E27FC236}">
                <a16:creationId xmlns:a16="http://schemas.microsoft.com/office/drawing/2014/main" id="{6C217C6A-13B3-4082-94E0-EED077F22D72}"/>
              </a:ext>
            </a:extLst>
          </p:cNvPr>
          <p:cNvSpPr txBox="1"/>
          <p:nvPr/>
        </p:nvSpPr>
        <p:spPr>
          <a:xfrm>
            <a:off x="3465024" y="6019551"/>
            <a:ext cx="3057247" cy="307777"/>
          </a:xfrm>
          <a:prstGeom prst="rect">
            <a:avLst/>
          </a:prstGeom>
          <a:noFill/>
        </p:spPr>
        <p:txBody>
          <a:bodyPr wrap="none" rtlCol="0">
            <a:spAutoFit/>
          </a:bodyPr>
          <a:lstStyle/>
          <a:p>
            <a:r>
              <a:rPr kumimoji="1" lang="ja-JP" altLang="en-US" sz="1400" dirty="0">
                <a:solidFill>
                  <a:schemeClr val="tx2">
                    <a:lumMod val="60000"/>
                    <a:lumOff val="40000"/>
                  </a:schemeClr>
                </a:solidFill>
              </a:rPr>
              <a:t>縦割り管理で人が入りにくい河川敷</a:t>
            </a:r>
          </a:p>
        </p:txBody>
      </p:sp>
      <p:sp>
        <p:nvSpPr>
          <p:cNvPr id="10" name="テキスト ボックス 9">
            <a:extLst>
              <a:ext uri="{FF2B5EF4-FFF2-40B4-BE49-F238E27FC236}">
                <a16:creationId xmlns:a16="http://schemas.microsoft.com/office/drawing/2014/main" id="{B98F21C5-30DB-4F97-9E7B-E12803553292}"/>
              </a:ext>
            </a:extLst>
          </p:cNvPr>
          <p:cNvSpPr txBox="1"/>
          <p:nvPr/>
        </p:nvSpPr>
        <p:spPr>
          <a:xfrm>
            <a:off x="5352720" y="6512605"/>
            <a:ext cx="2339102" cy="307777"/>
          </a:xfrm>
          <a:prstGeom prst="rect">
            <a:avLst/>
          </a:prstGeom>
          <a:noFill/>
        </p:spPr>
        <p:txBody>
          <a:bodyPr wrap="none" rtlCol="0">
            <a:spAutoFit/>
          </a:bodyPr>
          <a:lstStyle/>
          <a:p>
            <a:r>
              <a:rPr kumimoji="1" lang="ja-JP" altLang="en-US" sz="1400" dirty="0">
                <a:solidFill>
                  <a:schemeClr val="tx2">
                    <a:lumMod val="60000"/>
                    <a:lumOff val="40000"/>
                  </a:schemeClr>
                </a:solidFill>
              </a:rPr>
              <a:t>護岸を崩す（自然に戻す）</a:t>
            </a:r>
          </a:p>
        </p:txBody>
      </p:sp>
      <p:sp>
        <p:nvSpPr>
          <p:cNvPr id="12" name="テキスト ボックス 11">
            <a:extLst>
              <a:ext uri="{FF2B5EF4-FFF2-40B4-BE49-F238E27FC236}">
                <a16:creationId xmlns:a16="http://schemas.microsoft.com/office/drawing/2014/main" id="{B6672035-D528-4504-8A13-4FF9C5E4FAE1}"/>
              </a:ext>
            </a:extLst>
          </p:cNvPr>
          <p:cNvSpPr txBox="1"/>
          <p:nvPr/>
        </p:nvSpPr>
        <p:spPr>
          <a:xfrm>
            <a:off x="6700349" y="6050940"/>
            <a:ext cx="2159566" cy="523220"/>
          </a:xfrm>
          <a:prstGeom prst="rect">
            <a:avLst/>
          </a:prstGeom>
          <a:noFill/>
        </p:spPr>
        <p:txBody>
          <a:bodyPr wrap="none" rtlCol="0">
            <a:spAutoFit/>
          </a:bodyPr>
          <a:lstStyle/>
          <a:p>
            <a:r>
              <a:rPr kumimoji="1" lang="ja-JP" altLang="en-US" sz="1400" dirty="0">
                <a:solidFill>
                  <a:schemeClr val="tx2">
                    <a:lumMod val="60000"/>
                    <a:lumOff val="40000"/>
                  </a:schemeClr>
                </a:solidFill>
              </a:rPr>
              <a:t>甲州街道のような剪定</a:t>
            </a:r>
            <a:endParaRPr kumimoji="1" lang="en-US" altLang="ja-JP" sz="1400" dirty="0">
              <a:solidFill>
                <a:schemeClr val="tx2">
                  <a:lumMod val="60000"/>
                  <a:lumOff val="40000"/>
                </a:schemeClr>
              </a:solidFill>
            </a:endParaRPr>
          </a:p>
          <a:p>
            <a:r>
              <a:rPr kumimoji="1" lang="ja-JP" altLang="en-US" sz="1400" dirty="0">
                <a:solidFill>
                  <a:schemeClr val="tx2">
                    <a:lumMod val="60000"/>
                    <a:lumOff val="40000"/>
                  </a:schemeClr>
                </a:solidFill>
              </a:rPr>
              <a:t>　　　　　しない街路樹</a:t>
            </a:r>
          </a:p>
        </p:txBody>
      </p:sp>
      <p:sp>
        <p:nvSpPr>
          <p:cNvPr id="13" name="テキスト ボックス 12">
            <a:extLst>
              <a:ext uri="{FF2B5EF4-FFF2-40B4-BE49-F238E27FC236}">
                <a16:creationId xmlns:a16="http://schemas.microsoft.com/office/drawing/2014/main" id="{F84E8F12-70F7-44AD-9512-3D0BF4AF8399}"/>
              </a:ext>
            </a:extLst>
          </p:cNvPr>
          <p:cNvSpPr txBox="1"/>
          <p:nvPr/>
        </p:nvSpPr>
        <p:spPr>
          <a:xfrm>
            <a:off x="5725351" y="5425885"/>
            <a:ext cx="2698175" cy="523220"/>
          </a:xfrm>
          <a:prstGeom prst="rect">
            <a:avLst/>
          </a:prstGeom>
          <a:noFill/>
        </p:spPr>
        <p:txBody>
          <a:bodyPr wrap="none" rtlCol="0">
            <a:spAutoFit/>
          </a:bodyPr>
          <a:lstStyle/>
          <a:p>
            <a:r>
              <a:rPr kumimoji="1" lang="ja-JP" altLang="en-US" sz="1400" dirty="0">
                <a:solidFill>
                  <a:schemeClr val="tx2">
                    <a:lumMod val="60000"/>
                    <a:lumOff val="40000"/>
                  </a:schemeClr>
                </a:solidFill>
              </a:rPr>
              <a:t>ＡＩ・機械との棲み分け</a:t>
            </a:r>
            <a:endParaRPr kumimoji="1" lang="en-US" altLang="ja-JP" sz="1400" dirty="0">
              <a:solidFill>
                <a:schemeClr val="tx2">
                  <a:lumMod val="60000"/>
                  <a:lumOff val="40000"/>
                </a:schemeClr>
              </a:solidFill>
            </a:endParaRPr>
          </a:p>
          <a:p>
            <a:r>
              <a:rPr kumimoji="1" lang="ja-JP" altLang="en-US" sz="1400" dirty="0">
                <a:solidFill>
                  <a:schemeClr val="tx2">
                    <a:lumMod val="60000"/>
                    <a:lumOff val="40000"/>
                  </a:schemeClr>
                </a:solidFill>
              </a:rPr>
              <a:t>⇒人間らしい自然との触れ合い</a:t>
            </a:r>
          </a:p>
        </p:txBody>
      </p:sp>
      <p:sp>
        <p:nvSpPr>
          <p:cNvPr id="14" name="テキスト ボックス 13">
            <a:extLst>
              <a:ext uri="{FF2B5EF4-FFF2-40B4-BE49-F238E27FC236}">
                <a16:creationId xmlns:a16="http://schemas.microsoft.com/office/drawing/2014/main" id="{4E8BC058-CA54-43CD-996F-FCA907DBDEBE}"/>
              </a:ext>
            </a:extLst>
          </p:cNvPr>
          <p:cNvSpPr txBox="1"/>
          <p:nvPr/>
        </p:nvSpPr>
        <p:spPr>
          <a:xfrm>
            <a:off x="3211358" y="5605852"/>
            <a:ext cx="2159566" cy="307777"/>
          </a:xfrm>
          <a:prstGeom prst="rect">
            <a:avLst/>
          </a:prstGeom>
          <a:noFill/>
        </p:spPr>
        <p:txBody>
          <a:bodyPr wrap="none" rtlCol="0">
            <a:spAutoFit/>
          </a:bodyPr>
          <a:lstStyle/>
          <a:p>
            <a:r>
              <a:rPr kumimoji="1" lang="ja-JP" altLang="en-US" sz="1400" dirty="0">
                <a:solidFill>
                  <a:schemeClr val="tx2">
                    <a:lumMod val="60000"/>
                    <a:lumOff val="40000"/>
                  </a:schemeClr>
                </a:solidFill>
              </a:rPr>
              <a:t>手間がかかることが大事</a:t>
            </a:r>
          </a:p>
        </p:txBody>
      </p:sp>
      <p:sp>
        <p:nvSpPr>
          <p:cNvPr id="15" name="正方形/長方形 14">
            <a:extLst>
              <a:ext uri="{FF2B5EF4-FFF2-40B4-BE49-F238E27FC236}">
                <a16:creationId xmlns:a16="http://schemas.microsoft.com/office/drawing/2014/main" id="{3EAE2B34-C9AF-48CE-8DAF-07C1BFABD5E3}"/>
              </a:ext>
            </a:extLst>
          </p:cNvPr>
          <p:cNvSpPr/>
          <p:nvPr/>
        </p:nvSpPr>
        <p:spPr>
          <a:xfrm>
            <a:off x="555319" y="1501973"/>
            <a:ext cx="3847679" cy="146712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accent1">
                    <a:lumMod val="50000"/>
                  </a:schemeClr>
                </a:solidFill>
              </a:rPr>
              <a:t>ややパブリックなもの</a:t>
            </a:r>
            <a:endParaRPr kumimoji="1" lang="en-US" altLang="ja-JP" sz="1600" dirty="0">
              <a:solidFill>
                <a:schemeClr val="accent1">
                  <a:lumMod val="50000"/>
                </a:schemeClr>
              </a:solidFill>
            </a:endParaRPr>
          </a:p>
          <a:p>
            <a:pPr algn="ctr"/>
            <a:r>
              <a:rPr kumimoji="1" lang="ja-JP" altLang="en-US" dirty="0"/>
              <a:t>公園・河川沿い空地・水路ネットワーク・街路樹・人の手が加わらない自然・都市の中の余白的な場所</a:t>
            </a:r>
          </a:p>
        </p:txBody>
      </p:sp>
      <p:sp>
        <p:nvSpPr>
          <p:cNvPr id="16" name="正方形/長方形 15">
            <a:extLst>
              <a:ext uri="{FF2B5EF4-FFF2-40B4-BE49-F238E27FC236}">
                <a16:creationId xmlns:a16="http://schemas.microsoft.com/office/drawing/2014/main" id="{FAEC31D8-0547-4465-82E2-091152EE86E1}"/>
              </a:ext>
            </a:extLst>
          </p:cNvPr>
          <p:cNvSpPr/>
          <p:nvPr/>
        </p:nvSpPr>
        <p:spPr>
          <a:xfrm>
            <a:off x="4665354" y="1498144"/>
            <a:ext cx="3969365" cy="147095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accent1">
                    <a:lumMod val="50000"/>
                  </a:schemeClr>
                </a:solidFill>
              </a:rPr>
              <a:t>ややプライベートなもの</a:t>
            </a:r>
            <a:endParaRPr kumimoji="1" lang="en-US" altLang="ja-JP" sz="1600" dirty="0">
              <a:solidFill>
                <a:schemeClr val="accent1">
                  <a:lumMod val="50000"/>
                </a:schemeClr>
              </a:solidFill>
            </a:endParaRPr>
          </a:p>
          <a:p>
            <a:pPr algn="ctr"/>
            <a:r>
              <a:rPr kumimoji="1" lang="ja-JP" altLang="en-US" dirty="0"/>
              <a:t>都市農業・家庭菜園・公園の中の菜園・里山・個人住宅の緑化・オフィスランドスケープ　　　　</a:t>
            </a:r>
          </a:p>
        </p:txBody>
      </p:sp>
      <p:sp>
        <p:nvSpPr>
          <p:cNvPr id="5" name="矢印: 右 4">
            <a:extLst>
              <a:ext uri="{FF2B5EF4-FFF2-40B4-BE49-F238E27FC236}">
                <a16:creationId xmlns:a16="http://schemas.microsoft.com/office/drawing/2014/main" id="{B22ADD5C-FF64-4469-9828-9924F33D1B27}"/>
              </a:ext>
            </a:extLst>
          </p:cNvPr>
          <p:cNvSpPr/>
          <p:nvPr/>
        </p:nvSpPr>
        <p:spPr>
          <a:xfrm rot="16200000">
            <a:off x="4426629" y="2575228"/>
            <a:ext cx="290742" cy="1658359"/>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77445BA9-5FBF-4D69-96F1-F33B35E244B3}"/>
              </a:ext>
            </a:extLst>
          </p:cNvPr>
          <p:cNvSpPr/>
          <p:nvPr/>
        </p:nvSpPr>
        <p:spPr>
          <a:xfrm>
            <a:off x="292963" y="3549779"/>
            <a:ext cx="8566952" cy="1614703"/>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t>【</a:t>
            </a:r>
            <a:r>
              <a:rPr kumimoji="1" lang="ja-JP" altLang="en-US" dirty="0"/>
              <a:t>自然とのつながりシーンを創出する議論の背景</a:t>
            </a:r>
            <a:r>
              <a:rPr kumimoji="1" lang="en-US" altLang="ja-JP" dirty="0"/>
              <a:t>】</a:t>
            </a:r>
          </a:p>
          <a:p>
            <a:pPr>
              <a:lnSpc>
                <a:spcPct val="150000"/>
              </a:lnSpc>
            </a:pPr>
            <a:r>
              <a:rPr kumimoji="1" lang="ja-JP" altLang="en-US" dirty="0"/>
              <a:t>・身近な日常の中の非日常性と多様性（＝自然という癒しに触れる時間の獲得）</a:t>
            </a:r>
            <a:endParaRPr kumimoji="1" lang="en-US" altLang="ja-JP" dirty="0"/>
          </a:p>
          <a:p>
            <a:pPr>
              <a:lnSpc>
                <a:spcPct val="150000"/>
              </a:lnSpc>
            </a:pPr>
            <a:r>
              <a:rPr kumimoji="1" lang="ja-JP" altLang="en-US" dirty="0"/>
              <a:t>・多少の手間は厭わない、画一的なものではなくそれぞれに特徴が必要。</a:t>
            </a:r>
            <a:endParaRPr kumimoji="1" lang="en-US" altLang="ja-JP" dirty="0"/>
          </a:p>
          <a:p>
            <a:pPr>
              <a:lnSpc>
                <a:spcPct val="150000"/>
              </a:lnSpc>
            </a:pPr>
            <a:r>
              <a:rPr kumimoji="1" lang="ja-JP" altLang="en-US" dirty="0"/>
              <a:t>・行政／民間で管理ではなく、みんなで使うという概念</a:t>
            </a:r>
            <a:endParaRPr kumimoji="1" lang="en-US" altLang="ja-JP" dirty="0"/>
          </a:p>
        </p:txBody>
      </p:sp>
      <p:sp>
        <p:nvSpPr>
          <p:cNvPr id="19" name="テキスト ボックス 18">
            <a:extLst>
              <a:ext uri="{FF2B5EF4-FFF2-40B4-BE49-F238E27FC236}">
                <a16:creationId xmlns:a16="http://schemas.microsoft.com/office/drawing/2014/main" id="{44C10C93-E28D-4B7F-8858-0AFF9C97D14A}"/>
              </a:ext>
            </a:extLst>
          </p:cNvPr>
          <p:cNvSpPr txBox="1"/>
          <p:nvPr/>
        </p:nvSpPr>
        <p:spPr>
          <a:xfrm>
            <a:off x="251944" y="5195934"/>
            <a:ext cx="1569660" cy="276999"/>
          </a:xfrm>
          <a:prstGeom prst="rect">
            <a:avLst/>
          </a:prstGeom>
          <a:noFill/>
        </p:spPr>
        <p:txBody>
          <a:bodyPr wrap="none" rtlCol="0">
            <a:spAutoFit/>
          </a:bodyPr>
          <a:lstStyle/>
          <a:p>
            <a:r>
              <a:rPr kumimoji="1" lang="ja-JP" altLang="en-US" sz="1200" i="1" dirty="0"/>
              <a:t>議論したキーワード</a:t>
            </a:r>
          </a:p>
        </p:txBody>
      </p:sp>
      <p:sp>
        <p:nvSpPr>
          <p:cNvPr id="20" name="テキスト ボックス 19">
            <a:extLst>
              <a:ext uri="{FF2B5EF4-FFF2-40B4-BE49-F238E27FC236}">
                <a16:creationId xmlns:a16="http://schemas.microsoft.com/office/drawing/2014/main" id="{5C3E3A4B-57B2-422F-84DB-EA2C97E7B1A2}"/>
              </a:ext>
            </a:extLst>
          </p:cNvPr>
          <p:cNvSpPr txBox="1"/>
          <p:nvPr/>
        </p:nvSpPr>
        <p:spPr>
          <a:xfrm>
            <a:off x="798420" y="6358717"/>
            <a:ext cx="1620957" cy="307777"/>
          </a:xfrm>
          <a:prstGeom prst="rect">
            <a:avLst/>
          </a:prstGeom>
          <a:noFill/>
        </p:spPr>
        <p:txBody>
          <a:bodyPr wrap="none" rtlCol="0">
            <a:spAutoFit/>
          </a:bodyPr>
          <a:lstStyle/>
          <a:p>
            <a:r>
              <a:rPr kumimoji="1" lang="ja-JP" altLang="en-US" sz="1400" dirty="0">
                <a:solidFill>
                  <a:schemeClr val="tx2">
                    <a:lumMod val="60000"/>
                    <a:lumOff val="40000"/>
                  </a:schemeClr>
                </a:solidFill>
              </a:rPr>
              <a:t>公園を共園にする</a:t>
            </a:r>
          </a:p>
        </p:txBody>
      </p:sp>
      <p:sp>
        <p:nvSpPr>
          <p:cNvPr id="21" name="テキスト ボックス 20">
            <a:extLst>
              <a:ext uri="{FF2B5EF4-FFF2-40B4-BE49-F238E27FC236}">
                <a16:creationId xmlns:a16="http://schemas.microsoft.com/office/drawing/2014/main" id="{18E24376-33B8-48C5-8FEB-F73BCBED19C0}"/>
              </a:ext>
            </a:extLst>
          </p:cNvPr>
          <p:cNvSpPr txBox="1"/>
          <p:nvPr/>
        </p:nvSpPr>
        <p:spPr>
          <a:xfrm>
            <a:off x="1538653" y="5992769"/>
            <a:ext cx="1261884" cy="307777"/>
          </a:xfrm>
          <a:prstGeom prst="rect">
            <a:avLst/>
          </a:prstGeom>
          <a:noFill/>
        </p:spPr>
        <p:txBody>
          <a:bodyPr wrap="none" rtlCol="0">
            <a:spAutoFit/>
          </a:bodyPr>
          <a:lstStyle/>
          <a:p>
            <a:r>
              <a:rPr kumimoji="1" lang="ja-JP" altLang="en-US" sz="1400" dirty="0">
                <a:solidFill>
                  <a:schemeClr val="tx2">
                    <a:lumMod val="60000"/>
                    <a:lumOff val="40000"/>
                  </a:schemeClr>
                </a:solidFill>
              </a:rPr>
              <a:t>斜めの芝生地</a:t>
            </a:r>
          </a:p>
        </p:txBody>
      </p:sp>
      <p:sp>
        <p:nvSpPr>
          <p:cNvPr id="18" name="テキスト ボックス 17">
            <a:extLst>
              <a:ext uri="{FF2B5EF4-FFF2-40B4-BE49-F238E27FC236}">
                <a16:creationId xmlns:a16="http://schemas.microsoft.com/office/drawing/2014/main" id="{FFD291A1-D787-4154-8D18-0A47987C7C2D}"/>
              </a:ext>
            </a:extLst>
          </p:cNvPr>
          <p:cNvSpPr txBox="1"/>
          <p:nvPr/>
        </p:nvSpPr>
        <p:spPr>
          <a:xfrm>
            <a:off x="8859914" y="6550223"/>
            <a:ext cx="284086" cy="307777"/>
          </a:xfrm>
          <a:prstGeom prst="rect">
            <a:avLst/>
          </a:prstGeom>
          <a:noFill/>
        </p:spPr>
        <p:txBody>
          <a:bodyPr wrap="square" rtlCol="0">
            <a:spAutoFit/>
          </a:bodyPr>
          <a:lstStyle/>
          <a:p>
            <a:pPr algn="ctr"/>
            <a:r>
              <a:rPr kumimoji="1" lang="ja-JP" altLang="en-US" sz="1400" dirty="0"/>
              <a:t>６</a:t>
            </a:r>
          </a:p>
        </p:txBody>
      </p:sp>
    </p:spTree>
    <p:extLst>
      <p:ext uri="{BB962C8B-B14F-4D97-AF65-F5344CB8AC3E}">
        <p14:creationId xmlns:p14="http://schemas.microsoft.com/office/powerpoint/2010/main" val="52737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391F5025-6325-4C55-8F30-659DDCE63776}"/>
              </a:ext>
            </a:extLst>
          </p:cNvPr>
          <p:cNvSpPr txBox="1"/>
          <p:nvPr/>
        </p:nvSpPr>
        <p:spPr>
          <a:xfrm>
            <a:off x="-37375" y="244366"/>
            <a:ext cx="6186309" cy="369332"/>
          </a:xfrm>
          <a:prstGeom prst="rect">
            <a:avLst/>
          </a:prstGeom>
          <a:noFill/>
        </p:spPr>
        <p:txBody>
          <a:bodyPr wrap="none" rtlCol="0">
            <a:spAutoFit/>
          </a:bodyPr>
          <a:lstStyle/>
          <a:p>
            <a:r>
              <a:rPr kumimoji="1" lang="en-US" altLang="ja-JP" dirty="0"/>
              <a:t>【</a:t>
            </a:r>
            <a:r>
              <a:rPr kumimoji="1" lang="ja-JP" altLang="en-US" dirty="0"/>
              <a:t>今後の議論展開に向けたメンバー提案</a:t>
            </a:r>
            <a:r>
              <a:rPr kumimoji="1" lang="en-US" altLang="ja-JP" dirty="0"/>
              <a:t>】</a:t>
            </a:r>
            <a:r>
              <a:rPr kumimoji="1" lang="ja-JP" altLang="en-US" dirty="0"/>
              <a:t>（河野氏より）</a:t>
            </a:r>
          </a:p>
        </p:txBody>
      </p:sp>
      <p:sp>
        <p:nvSpPr>
          <p:cNvPr id="18" name="円/楕円 5">
            <a:extLst>
              <a:ext uri="{FF2B5EF4-FFF2-40B4-BE49-F238E27FC236}">
                <a16:creationId xmlns:a16="http://schemas.microsoft.com/office/drawing/2014/main" id="{932E298A-267F-436F-BCF8-F1A7BEC79B8C}"/>
              </a:ext>
            </a:extLst>
          </p:cNvPr>
          <p:cNvSpPr>
            <a:spLocks noChangeArrowheads="1"/>
          </p:cNvSpPr>
          <p:nvPr/>
        </p:nvSpPr>
        <p:spPr bwMode="auto">
          <a:xfrm>
            <a:off x="230484" y="1785225"/>
            <a:ext cx="1260000" cy="1260000"/>
          </a:xfrm>
          <a:prstGeom prst="ellipse">
            <a:avLst/>
          </a:prstGeom>
          <a:noFill/>
          <a:ln w="41275" algn="ctr">
            <a:solidFill>
              <a:schemeClr val="tx1"/>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eaLnBrk="1" hangingPunct="1">
              <a:defRPr/>
            </a:pPr>
            <a:r>
              <a:rPr lang="ja-JP" altLang="en-US" sz="1600" dirty="0">
                <a:latin typeface="HGPｺﾞｼｯｸM" panose="020B0600000000000000" pitchFamily="50" charset="-128"/>
                <a:ea typeface="HGPｺﾞｼｯｸM" panose="020B0600000000000000" pitchFamily="50" charset="-128"/>
              </a:rPr>
              <a:t>自然</a:t>
            </a:r>
          </a:p>
        </p:txBody>
      </p:sp>
      <p:sp>
        <p:nvSpPr>
          <p:cNvPr id="22" name="正方形/長方形 21">
            <a:extLst>
              <a:ext uri="{FF2B5EF4-FFF2-40B4-BE49-F238E27FC236}">
                <a16:creationId xmlns:a16="http://schemas.microsoft.com/office/drawing/2014/main" id="{4F327CFE-BEE2-4674-8E5E-2619079D7305}"/>
              </a:ext>
            </a:extLst>
          </p:cNvPr>
          <p:cNvSpPr/>
          <p:nvPr/>
        </p:nvSpPr>
        <p:spPr>
          <a:xfrm>
            <a:off x="2386037" y="1086725"/>
            <a:ext cx="1214846"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ひと</a:t>
            </a:r>
          </a:p>
        </p:txBody>
      </p:sp>
      <p:sp>
        <p:nvSpPr>
          <p:cNvPr id="23" name="正方形/長方形 22">
            <a:extLst>
              <a:ext uri="{FF2B5EF4-FFF2-40B4-BE49-F238E27FC236}">
                <a16:creationId xmlns:a16="http://schemas.microsoft.com/office/drawing/2014/main" id="{C9459860-103C-4A36-BD2B-78092F848FF7}"/>
              </a:ext>
            </a:extLst>
          </p:cNvPr>
          <p:cNvSpPr/>
          <p:nvPr/>
        </p:nvSpPr>
        <p:spPr>
          <a:xfrm>
            <a:off x="2386037" y="3349413"/>
            <a:ext cx="1214846"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まち</a:t>
            </a:r>
          </a:p>
        </p:txBody>
      </p:sp>
      <p:sp>
        <p:nvSpPr>
          <p:cNvPr id="24" name="正方形/長方形 23">
            <a:extLst>
              <a:ext uri="{FF2B5EF4-FFF2-40B4-BE49-F238E27FC236}">
                <a16:creationId xmlns:a16="http://schemas.microsoft.com/office/drawing/2014/main" id="{1005BF47-09B5-40CA-A0E1-3606F8BBBDAE}"/>
              </a:ext>
            </a:extLst>
          </p:cNvPr>
          <p:cNvSpPr/>
          <p:nvPr/>
        </p:nvSpPr>
        <p:spPr>
          <a:xfrm>
            <a:off x="3795736" y="1086725"/>
            <a:ext cx="374849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accent2">
                    <a:lumMod val="75000"/>
                  </a:schemeClr>
                </a:solidFill>
              </a:rPr>
              <a:t>くらし：多様な個人の価値感</a:t>
            </a:r>
          </a:p>
        </p:txBody>
      </p:sp>
      <p:sp>
        <p:nvSpPr>
          <p:cNvPr id="25" name="正方形/長方形 24">
            <a:extLst>
              <a:ext uri="{FF2B5EF4-FFF2-40B4-BE49-F238E27FC236}">
                <a16:creationId xmlns:a16="http://schemas.microsoft.com/office/drawing/2014/main" id="{439271FA-36F5-4756-9414-4F3DC48EFB4C}"/>
              </a:ext>
            </a:extLst>
          </p:cNvPr>
          <p:cNvSpPr/>
          <p:nvPr/>
        </p:nvSpPr>
        <p:spPr>
          <a:xfrm>
            <a:off x="3795736" y="3349413"/>
            <a:ext cx="421204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accent2">
                    <a:lumMod val="75000"/>
                  </a:schemeClr>
                </a:solidFill>
              </a:rPr>
              <a:t>社会のニーズにより機能が変化</a:t>
            </a:r>
            <a:endParaRPr kumimoji="1" lang="en-US" altLang="ja-JP" sz="1600" b="1" dirty="0">
              <a:solidFill>
                <a:schemeClr val="accent2">
                  <a:lumMod val="75000"/>
                </a:schemeClr>
              </a:solidFill>
            </a:endParaRPr>
          </a:p>
        </p:txBody>
      </p:sp>
      <p:sp>
        <p:nvSpPr>
          <p:cNvPr id="26" name="正方形/長方形 25">
            <a:extLst>
              <a:ext uri="{FF2B5EF4-FFF2-40B4-BE49-F238E27FC236}">
                <a16:creationId xmlns:a16="http://schemas.microsoft.com/office/drawing/2014/main" id="{DFCE0BED-F85A-4BF9-9F1C-8116B7F04B2D}"/>
              </a:ext>
            </a:extLst>
          </p:cNvPr>
          <p:cNvSpPr/>
          <p:nvPr/>
        </p:nvSpPr>
        <p:spPr>
          <a:xfrm>
            <a:off x="4765289" y="1467725"/>
            <a:ext cx="374849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rPr>
              <a:t>年齢･性別などによっても様々</a:t>
            </a:r>
            <a:endParaRPr kumimoji="1" lang="en-US" altLang="ja-JP" sz="1200" dirty="0">
              <a:solidFill>
                <a:schemeClr val="tx1"/>
              </a:solidFill>
            </a:endParaRPr>
          </a:p>
          <a:p>
            <a:r>
              <a:rPr kumimoji="1" lang="ja-JP" altLang="en-US" sz="1200" dirty="0">
                <a:solidFill>
                  <a:schemeClr val="tx1"/>
                </a:solidFill>
              </a:rPr>
              <a:t>　楽しさ･･･交流･趣味（個と集い）</a:t>
            </a:r>
            <a:endParaRPr kumimoji="1" lang="en-US" altLang="ja-JP" sz="1200" dirty="0">
              <a:solidFill>
                <a:schemeClr val="tx1"/>
              </a:solidFill>
            </a:endParaRPr>
          </a:p>
          <a:p>
            <a:r>
              <a:rPr kumimoji="1" lang="ja-JP" altLang="en-US" sz="1200" dirty="0">
                <a:solidFill>
                  <a:schemeClr val="tx1"/>
                </a:solidFill>
              </a:rPr>
              <a:t>　豊かさ･･･余暇レジャー</a:t>
            </a:r>
            <a:endParaRPr kumimoji="1" lang="en-US" altLang="ja-JP" sz="1200" dirty="0">
              <a:solidFill>
                <a:schemeClr val="tx1"/>
              </a:solidFill>
            </a:endParaRPr>
          </a:p>
          <a:p>
            <a:r>
              <a:rPr kumimoji="1" lang="ja-JP" altLang="en-US" sz="1200" dirty="0">
                <a:solidFill>
                  <a:schemeClr val="tx1"/>
                </a:solidFill>
              </a:rPr>
              <a:t>　新しさ･･･？　常に変化</a:t>
            </a:r>
            <a:endParaRPr kumimoji="1" lang="en-US" altLang="ja-JP" sz="1200" dirty="0">
              <a:solidFill>
                <a:schemeClr val="tx1"/>
              </a:solidFill>
            </a:endParaRPr>
          </a:p>
          <a:p>
            <a:r>
              <a:rPr kumimoji="1" lang="ja-JP" altLang="en-US" sz="1200" dirty="0">
                <a:solidFill>
                  <a:schemeClr val="tx1"/>
                </a:solidFill>
              </a:rPr>
              <a:t>　美しさ･･･景観</a:t>
            </a:r>
            <a:endParaRPr kumimoji="1" lang="en-US" altLang="ja-JP" sz="1200" dirty="0">
              <a:solidFill>
                <a:schemeClr val="tx1"/>
              </a:solidFill>
            </a:endParaRPr>
          </a:p>
          <a:p>
            <a:r>
              <a:rPr kumimoji="1" lang="ja-JP" altLang="en-US" sz="1200" dirty="0">
                <a:solidFill>
                  <a:schemeClr val="tx1"/>
                </a:solidFill>
              </a:rPr>
              <a:t>五感に係わるもの</a:t>
            </a:r>
            <a:endParaRPr kumimoji="1" lang="en-US" altLang="ja-JP" sz="1200" dirty="0">
              <a:solidFill>
                <a:schemeClr val="tx1"/>
              </a:solidFill>
            </a:endParaRPr>
          </a:p>
          <a:p>
            <a:r>
              <a:rPr kumimoji="1" lang="ja-JP" altLang="en-US" sz="1200" dirty="0">
                <a:solidFill>
                  <a:schemeClr val="tx1"/>
                </a:solidFill>
              </a:rPr>
              <a:t>　味覚、聴覚、視覚、触覚、嗅覚　</a:t>
            </a:r>
            <a:endParaRPr kumimoji="1" lang="en-US" altLang="ja-JP" sz="1200" dirty="0">
              <a:solidFill>
                <a:schemeClr val="tx1"/>
              </a:solidFill>
            </a:endParaRPr>
          </a:p>
          <a:p>
            <a:r>
              <a:rPr kumimoji="1" lang="ja-JP" altLang="en-US" sz="1200" dirty="0">
                <a:solidFill>
                  <a:schemeClr val="tx1"/>
                </a:solidFill>
              </a:rPr>
              <a:t>コミュニケーションの変化</a:t>
            </a:r>
            <a:endParaRPr kumimoji="1" lang="en-US" altLang="ja-JP" sz="1200" dirty="0">
              <a:solidFill>
                <a:schemeClr val="tx1"/>
              </a:solidFill>
            </a:endParaRPr>
          </a:p>
          <a:p>
            <a:r>
              <a:rPr kumimoji="1" lang="ja-JP" altLang="en-US" sz="1200" dirty="0">
                <a:solidFill>
                  <a:schemeClr val="tx1"/>
                </a:solidFill>
              </a:rPr>
              <a:t>　</a:t>
            </a:r>
            <a:r>
              <a:rPr kumimoji="1" lang="en-US" altLang="ja-JP" sz="1200" dirty="0">
                <a:solidFill>
                  <a:schemeClr val="tx1"/>
                </a:solidFill>
              </a:rPr>
              <a:t>SNS</a:t>
            </a:r>
            <a:r>
              <a:rPr kumimoji="1" lang="ja-JP" altLang="en-US" sz="1200" dirty="0">
                <a:solidFill>
                  <a:schemeClr val="tx1"/>
                </a:solidFill>
              </a:rPr>
              <a:t>など発信媒体の多様化、少子高齢化</a:t>
            </a:r>
            <a:endParaRPr kumimoji="1" lang="en-US" altLang="ja-JP" sz="1200" dirty="0">
              <a:solidFill>
                <a:schemeClr val="tx1"/>
              </a:solidFill>
            </a:endParaRPr>
          </a:p>
          <a:p>
            <a:endParaRPr kumimoji="1" lang="ja-JP" altLang="en-US" sz="1200" dirty="0">
              <a:solidFill>
                <a:schemeClr val="tx1"/>
              </a:solidFill>
            </a:endParaRPr>
          </a:p>
        </p:txBody>
      </p:sp>
      <p:sp>
        <p:nvSpPr>
          <p:cNvPr id="27" name="正方形/長方形 26">
            <a:extLst>
              <a:ext uri="{FF2B5EF4-FFF2-40B4-BE49-F238E27FC236}">
                <a16:creationId xmlns:a16="http://schemas.microsoft.com/office/drawing/2014/main" id="{EBCFCBB4-8C48-41C7-94F3-E1F405854EED}"/>
              </a:ext>
            </a:extLst>
          </p:cNvPr>
          <p:cNvSpPr/>
          <p:nvPr/>
        </p:nvSpPr>
        <p:spPr>
          <a:xfrm>
            <a:off x="4765289" y="3730413"/>
            <a:ext cx="4017193" cy="1569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rPr>
              <a:t>空間の機能→省エネ省</a:t>
            </a:r>
            <a:r>
              <a:rPr kumimoji="1" lang="en-US" altLang="ja-JP" sz="1200" dirty="0">
                <a:solidFill>
                  <a:schemeClr val="tx1"/>
                </a:solidFill>
              </a:rPr>
              <a:t>CO2</a:t>
            </a:r>
            <a:r>
              <a:rPr kumimoji="1" lang="ja-JP" altLang="en-US" sz="1200" dirty="0">
                <a:solidFill>
                  <a:schemeClr val="tx1"/>
                </a:solidFill>
              </a:rPr>
              <a:t>から健康･脱炭素へ</a:t>
            </a:r>
            <a:endParaRPr kumimoji="1" lang="en-US" altLang="ja-JP" sz="1200" dirty="0">
              <a:solidFill>
                <a:schemeClr val="tx1"/>
              </a:solidFill>
            </a:endParaRPr>
          </a:p>
          <a:p>
            <a:r>
              <a:rPr kumimoji="1" lang="ja-JP" altLang="en-US" sz="1200" dirty="0">
                <a:solidFill>
                  <a:schemeClr val="tx1"/>
                </a:solidFill>
              </a:rPr>
              <a:t>　建物空間　パッシブ技術（通風、採光</a:t>
            </a:r>
            <a:r>
              <a:rPr kumimoji="1" lang="en-US" altLang="ja-JP" sz="1200" dirty="0" err="1">
                <a:solidFill>
                  <a:schemeClr val="tx1"/>
                </a:solidFill>
              </a:rPr>
              <a:t>etc</a:t>
            </a:r>
            <a:r>
              <a:rPr kumimoji="1" lang="ja-JP" altLang="en-US" sz="1200" dirty="0">
                <a:solidFill>
                  <a:schemeClr val="tx1"/>
                </a:solidFill>
              </a:rPr>
              <a:t>）</a:t>
            </a:r>
            <a:endParaRPr kumimoji="1" lang="en-US" altLang="ja-JP" sz="1200" dirty="0">
              <a:solidFill>
                <a:schemeClr val="tx1"/>
              </a:solidFill>
            </a:endParaRPr>
          </a:p>
          <a:p>
            <a:r>
              <a:rPr kumimoji="1" lang="ja-JP" altLang="en-US" sz="1200" dirty="0">
                <a:solidFill>
                  <a:schemeClr val="tx1"/>
                </a:solidFill>
              </a:rPr>
              <a:t>　脱炭素･再エネ利用（地産地消</a:t>
            </a:r>
            <a:r>
              <a:rPr kumimoji="1" lang="en-US" altLang="ja-JP" sz="1200" dirty="0" err="1">
                <a:solidFill>
                  <a:schemeClr val="tx1"/>
                </a:solidFill>
              </a:rPr>
              <a:t>etc</a:t>
            </a:r>
            <a:r>
              <a:rPr kumimoji="1" lang="ja-JP" altLang="en-US" sz="1200" dirty="0">
                <a:solidFill>
                  <a:schemeClr val="tx1"/>
                </a:solidFill>
              </a:rPr>
              <a:t>）</a:t>
            </a:r>
            <a:endParaRPr kumimoji="1" lang="en-US" altLang="ja-JP" sz="1200" dirty="0">
              <a:solidFill>
                <a:schemeClr val="tx1"/>
              </a:solidFill>
            </a:endParaRPr>
          </a:p>
          <a:p>
            <a:r>
              <a:rPr kumimoji="1" lang="ja-JP" altLang="en-US" sz="1200" dirty="0">
                <a:solidFill>
                  <a:schemeClr val="tx1"/>
                </a:solidFill>
              </a:rPr>
              <a:t>　パブリック空間（多様な働き方、健康）</a:t>
            </a:r>
            <a:endParaRPr kumimoji="1" lang="en-US" altLang="ja-JP" sz="1200" dirty="0">
              <a:solidFill>
                <a:schemeClr val="tx1"/>
              </a:solidFill>
            </a:endParaRPr>
          </a:p>
          <a:p>
            <a:r>
              <a:rPr kumimoji="1" lang="ja-JP" altLang="en-US" sz="1200" dirty="0">
                <a:solidFill>
                  <a:schemeClr val="tx1"/>
                </a:solidFill>
              </a:rPr>
              <a:t>交通の機能→移動手段から利便性･安心･安全への配慮</a:t>
            </a:r>
            <a:endParaRPr kumimoji="1" lang="en-US" altLang="ja-JP" sz="1200" dirty="0">
              <a:solidFill>
                <a:schemeClr val="tx1"/>
              </a:solidFill>
            </a:endParaRPr>
          </a:p>
          <a:p>
            <a:r>
              <a:rPr kumimoji="1" lang="ja-JP" altLang="en-US" sz="1200" dirty="0">
                <a:solidFill>
                  <a:schemeClr val="tx1"/>
                </a:solidFill>
              </a:rPr>
              <a:t>　</a:t>
            </a:r>
            <a:r>
              <a:rPr kumimoji="1" lang="en-US" altLang="ja-JP" sz="1200" dirty="0" err="1">
                <a:solidFill>
                  <a:schemeClr val="tx1"/>
                </a:solidFill>
              </a:rPr>
              <a:t>MaaS</a:t>
            </a:r>
            <a:r>
              <a:rPr kumimoji="1" lang="ja-JP" altLang="en-US" sz="1200" dirty="0">
                <a:solidFill>
                  <a:schemeClr val="tx1"/>
                </a:solidFill>
              </a:rPr>
              <a:t>（利便性）</a:t>
            </a:r>
            <a:endParaRPr kumimoji="1" lang="en-US" altLang="ja-JP" sz="1200" dirty="0">
              <a:solidFill>
                <a:schemeClr val="tx1"/>
              </a:solidFill>
            </a:endParaRPr>
          </a:p>
          <a:p>
            <a:r>
              <a:rPr kumimoji="1" lang="ja-JP" altLang="en-US" sz="1200" dirty="0">
                <a:solidFill>
                  <a:schemeClr val="tx1"/>
                </a:solidFill>
              </a:rPr>
              <a:t>　自動運転（安心安全、利便性）　農業機械の自動運転</a:t>
            </a:r>
            <a:endParaRPr kumimoji="1" lang="en-US" altLang="ja-JP" sz="1200" dirty="0">
              <a:solidFill>
                <a:schemeClr val="tx1"/>
              </a:solidFill>
            </a:endParaRPr>
          </a:p>
          <a:p>
            <a:r>
              <a:rPr kumimoji="1" lang="ja-JP" altLang="en-US" sz="1200" dirty="0">
                <a:solidFill>
                  <a:schemeClr val="tx1"/>
                </a:solidFill>
              </a:rPr>
              <a:t>　多様なモビリティー　パーソナル化</a:t>
            </a:r>
            <a:endParaRPr kumimoji="1" lang="en-US" altLang="ja-JP" sz="1200" dirty="0">
              <a:solidFill>
                <a:schemeClr val="tx1"/>
              </a:solidFill>
            </a:endParaRPr>
          </a:p>
        </p:txBody>
      </p:sp>
      <p:cxnSp>
        <p:nvCxnSpPr>
          <p:cNvPr id="28" name="直線矢印コネクタ 27">
            <a:extLst>
              <a:ext uri="{FF2B5EF4-FFF2-40B4-BE49-F238E27FC236}">
                <a16:creationId xmlns:a16="http://schemas.microsoft.com/office/drawing/2014/main" id="{7F1ED1C6-C2D7-4B33-A310-02228E5571B4}"/>
              </a:ext>
            </a:extLst>
          </p:cNvPr>
          <p:cNvCxnSpPr>
            <a:stCxn id="18" idx="7"/>
            <a:endCxn id="22" idx="1"/>
          </p:cNvCxnSpPr>
          <p:nvPr/>
        </p:nvCxnSpPr>
        <p:spPr>
          <a:xfrm flipV="1">
            <a:off x="1305961" y="1315325"/>
            <a:ext cx="1080076" cy="654423"/>
          </a:xfrm>
          <a:prstGeom prst="straightConnector1">
            <a:avLst/>
          </a:prstGeom>
          <a:ln w="25400">
            <a:solidFill>
              <a:schemeClr val="accent2"/>
            </a:solidFill>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E8531721-9032-435C-8648-CDDEB210D070}"/>
              </a:ext>
            </a:extLst>
          </p:cNvPr>
          <p:cNvCxnSpPr>
            <a:stCxn id="18" idx="5"/>
            <a:endCxn id="23" idx="1"/>
          </p:cNvCxnSpPr>
          <p:nvPr/>
        </p:nvCxnSpPr>
        <p:spPr>
          <a:xfrm>
            <a:off x="1305961" y="2860702"/>
            <a:ext cx="1080076" cy="717311"/>
          </a:xfrm>
          <a:prstGeom prst="straightConnector1">
            <a:avLst/>
          </a:prstGeom>
          <a:ln w="25400">
            <a:solidFill>
              <a:schemeClr val="accent2"/>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CD60D9C2-E0D1-468B-A313-880F381DA2F0}"/>
              </a:ext>
            </a:extLst>
          </p:cNvPr>
          <p:cNvSpPr/>
          <p:nvPr/>
        </p:nvSpPr>
        <p:spPr>
          <a:xfrm>
            <a:off x="450504" y="706031"/>
            <a:ext cx="2083578" cy="850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accent2">
                    <a:lumMod val="75000"/>
                  </a:schemeClr>
                </a:solidFill>
              </a:rPr>
              <a:t>求めるもの？</a:t>
            </a:r>
            <a:endParaRPr kumimoji="1" lang="en-US" altLang="ja-JP" sz="1200" dirty="0">
              <a:solidFill>
                <a:schemeClr val="accent2">
                  <a:lumMod val="75000"/>
                </a:schemeClr>
              </a:solidFill>
            </a:endParaRPr>
          </a:p>
          <a:p>
            <a:r>
              <a:rPr kumimoji="1" lang="ja-JP" altLang="en-US" sz="1200" dirty="0">
                <a:solidFill>
                  <a:schemeClr val="accent2">
                    <a:lumMod val="75000"/>
                  </a:schemeClr>
                </a:solidFill>
              </a:rPr>
              <a:t>　五感に係わるもの</a:t>
            </a:r>
            <a:endParaRPr kumimoji="1" lang="en-US" altLang="ja-JP" sz="1200" dirty="0">
              <a:solidFill>
                <a:schemeClr val="accent2">
                  <a:lumMod val="75000"/>
                </a:schemeClr>
              </a:solidFill>
            </a:endParaRPr>
          </a:p>
          <a:p>
            <a:r>
              <a:rPr kumimoji="1" lang="ja-JP" altLang="en-US" sz="1200" dirty="0">
                <a:solidFill>
                  <a:schemeClr val="accent2">
                    <a:lumMod val="75000"/>
                  </a:schemeClr>
                </a:solidFill>
              </a:rPr>
              <a:t>　体験</a:t>
            </a:r>
          </a:p>
        </p:txBody>
      </p:sp>
      <p:sp>
        <p:nvSpPr>
          <p:cNvPr id="31" name="正方形/長方形 30">
            <a:extLst>
              <a:ext uri="{FF2B5EF4-FFF2-40B4-BE49-F238E27FC236}">
                <a16:creationId xmlns:a16="http://schemas.microsoft.com/office/drawing/2014/main" id="{B7C2F687-DF67-427F-B059-232F0989DB26}"/>
              </a:ext>
            </a:extLst>
          </p:cNvPr>
          <p:cNvSpPr/>
          <p:nvPr/>
        </p:nvSpPr>
        <p:spPr>
          <a:xfrm>
            <a:off x="450504" y="3349412"/>
            <a:ext cx="2804937" cy="128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accent2">
                    <a:lumMod val="75000"/>
                  </a:schemeClr>
                </a:solidFill>
              </a:rPr>
              <a:t>求めるもの？</a:t>
            </a:r>
            <a:endParaRPr kumimoji="1" lang="en-US" altLang="ja-JP" sz="1400" dirty="0">
              <a:solidFill>
                <a:schemeClr val="accent2">
                  <a:lumMod val="75000"/>
                </a:schemeClr>
              </a:solidFill>
            </a:endParaRPr>
          </a:p>
          <a:p>
            <a:r>
              <a:rPr kumimoji="1" lang="ja-JP" altLang="en-US" sz="1400" dirty="0">
                <a:solidFill>
                  <a:schemeClr val="accent2">
                    <a:lumMod val="75000"/>
                  </a:schemeClr>
                </a:solidFill>
              </a:rPr>
              <a:t>　</a:t>
            </a:r>
            <a:r>
              <a:rPr kumimoji="1" lang="ja-JP" altLang="en-US" sz="1200" dirty="0">
                <a:solidFill>
                  <a:schemeClr val="accent2">
                    <a:lumMod val="75000"/>
                  </a:schemeClr>
                </a:solidFill>
              </a:rPr>
              <a:t>資源･エネルギー</a:t>
            </a:r>
            <a:endParaRPr kumimoji="1" lang="en-US" altLang="ja-JP" sz="1200" dirty="0">
              <a:solidFill>
                <a:schemeClr val="accent2">
                  <a:lumMod val="75000"/>
                </a:schemeClr>
              </a:solidFill>
            </a:endParaRPr>
          </a:p>
          <a:p>
            <a:r>
              <a:rPr kumimoji="1" lang="ja-JP" altLang="en-US" sz="1200" dirty="0">
                <a:solidFill>
                  <a:schemeClr val="accent2">
                    <a:lumMod val="75000"/>
                  </a:schemeClr>
                </a:solidFill>
              </a:rPr>
              <a:t>　　光：太陽光</a:t>
            </a:r>
            <a:endParaRPr kumimoji="1" lang="en-US" altLang="ja-JP" sz="1200" dirty="0">
              <a:solidFill>
                <a:schemeClr val="accent2">
                  <a:lumMod val="75000"/>
                </a:schemeClr>
              </a:solidFill>
            </a:endParaRPr>
          </a:p>
          <a:p>
            <a:r>
              <a:rPr kumimoji="1" lang="ja-JP" altLang="en-US" sz="1200" dirty="0">
                <a:solidFill>
                  <a:schemeClr val="accent2">
                    <a:lumMod val="75000"/>
                  </a:schemeClr>
                </a:solidFill>
              </a:rPr>
              <a:t>　　風：風力</a:t>
            </a:r>
            <a:endParaRPr kumimoji="1" lang="en-US" altLang="ja-JP" sz="1200" dirty="0">
              <a:solidFill>
                <a:schemeClr val="accent2">
                  <a:lumMod val="75000"/>
                </a:schemeClr>
              </a:solidFill>
            </a:endParaRPr>
          </a:p>
          <a:p>
            <a:r>
              <a:rPr kumimoji="1" lang="ja-JP" altLang="en-US" sz="1200" dirty="0">
                <a:solidFill>
                  <a:schemeClr val="accent2">
                    <a:lumMod val="75000"/>
                  </a:schemeClr>
                </a:solidFill>
              </a:rPr>
              <a:t>　　熱；太陽熱･地熱</a:t>
            </a:r>
            <a:r>
              <a:rPr kumimoji="1" lang="en-US" altLang="ja-JP" sz="1200" dirty="0" err="1">
                <a:solidFill>
                  <a:schemeClr val="accent2">
                    <a:lumMod val="75000"/>
                  </a:schemeClr>
                </a:solidFill>
              </a:rPr>
              <a:t>etc</a:t>
            </a:r>
            <a:r>
              <a:rPr kumimoji="1" lang="ja-JP" altLang="en-US" sz="1200" dirty="0">
                <a:solidFill>
                  <a:schemeClr val="accent2">
                    <a:lumMod val="75000"/>
                  </a:schemeClr>
                </a:solidFill>
              </a:rPr>
              <a:t>　</a:t>
            </a:r>
            <a:endParaRPr kumimoji="1" lang="en-US" altLang="ja-JP" sz="1200" dirty="0">
              <a:solidFill>
                <a:schemeClr val="accent2">
                  <a:lumMod val="75000"/>
                </a:schemeClr>
              </a:solidFill>
            </a:endParaRPr>
          </a:p>
          <a:p>
            <a:r>
              <a:rPr kumimoji="1" lang="ja-JP" altLang="en-US" sz="1200" dirty="0">
                <a:solidFill>
                  <a:schemeClr val="accent2">
                    <a:lumMod val="75000"/>
                  </a:schemeClr>
                </a:solidFill>
              </a:rPr>
              <a:t>　まちの機能で実現できない空間</a:t>
            </a:r>
            <a:endParaRPr kumimoji="1" lang="en-US" altLang="ja-JP" sz="1200" dirty="0">
              <a:solidFill>
                <a:schemeClr val="accent2">
                  <a:lumMod val="75000"/>
                </a:schemeClr>
              </a:solidFill>
            </a:endParaRPr>
          </a:p>
          <a:p>
            <a:r>
              <a:rPr kumimoji="1" lang="ja-JP" altLang="en-US" sz="1200" dirty="0">
                <a:solidFill>
                  <a:schemeClr val="accent2">
                    <a:lumMod val="75000"/>
                  </a:schemeClr>
                </a:solidFill>
              </a:rPr>
              <a:t>　　緑</a:t>
            </a:r>
            <a:endParaRPr kumimoji="1" lang="en-US" altLang="ja-JP" sz="1200" dirty="0">
              <a:solidFill>
                <a:schemeClr val="accent2">
                  <a:lumMod val="75000"/>
                </a:schemeClr>
              </a:solidFill>
            </a:endParaRPr>
          </a:p>
          <a:p>
            <a:r>
              <a:rPr kumimoji="1" lang="ja-JP" altLang="en-US" sz="1200" dirty="0">
                <a:solidFill>
                  <a:schemeClr val="accent2">
                    <a:lumMod val="75000"/>
                  </a:schemeClr>
                </a:solidFill>
              </a:rPr>
              <a:t>　　空気</a:t>
            </a:r>
            <a:endParaRPr kumimoji="1" lang="en-US" altLang="ja-JP" sz="1200" dirty="0">
              <a:solidFill>
                <a:schemeClr val="accent2">
                  <a:lumMod val="75000"/>
                </a:schemeClr>
              </a:solidFill>
            </a:endParaRPr>
          </a:p>
          <a:p>
            <a:r>
              <a:rPr kumimoji="1" lang="ja-JP" altLang="en-US" sz="1200" dirty="0">
                <a:solidFill>
                  <a:schemeClr val="accent2">
                    <a:lumMod val="75000"/>
                  </a:schemeClr>
                </a:solidFill>
              </a:rPr>
              <a:t>　　</a:t>
            </a:r>
          </a:p>
        </p:txBody>
      </p:sp>
      <p:cxnSp>
        <p:nvCxnSpPr>
          <p:cNvPr id="32" name="直線矢印コネクタ 31">
            <a:extLst>
              <a:ext uri="{FF2B5EF4-FFF2-40B4-BE49-F238E27FC236}">
                <a16:creationId xmlns:a16="http://schemas.microsoft.com/office/drawing/2014/main" id="{98A12CCD-24C0-4A1D-9C0A-45228068CEB3}"/>
              </a:ext>
            </a:extLst>
          </p:cNvPr>
          <p:cNvCxnSpPr>
            <a:stCxn id="23" idx="0"/>
            <a:endCxn id="22" idx="2"/>
          </p:cNvCxnSpPr>
          <p:nvPr/>
        </p:nvCxnSpPr>
        <p:spPr>
          <a:xfrm flipV="1">
            <a:off x="2993460" y="1543925"/>
            <a:ext cx="0" cy="1805488"/>
          </a:xfrm>
          <a:prstGeom prst="straightConnector1">
            <a:avLst/>
          </a:prstGeom>
          <a:ln w="25400">
            <a:solidFill>
              <a:schemeClr val="accent2"/>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FDC9CD90-5A94-49C2-8BB5-F4B2E28347F6}"/>
              </a:ext>
            </a:extLst>
          </p:cNvPr>
          <p:cNvSpPr/>
          <p:nvPr/>
        </p:nvSpPr>
        <p:spPr>
          <a:xfrm>
            <a:off x="2993459" y="1944045"/>
            <a:ext cx="1771829" cy="850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accent2">
                    <a:lumMod val="75000"/>
                  </a:schemeClr>
                </a:solidFill>
              </a:rPr>
              <a:t>求めるもの？</a:t>
            </a:r>
            <a:endParaRPr kumimoji="1" lang="en-US" altLang="ja-JP" sz="1400" dirty="0">
              <a:solidFill>
                <a:schemeClr val="accent2">
                  <a:lumMod val="75000"/>
                </a:schemeClr>
              </a:solidFill>
            </a:endParaRPr>
          </a:p>
          <a:p>
            <a:r>
              <a:rPr kumimoji="1" lang="ja-JP" altLang="en-US" sz="1200" dirty="0">
                <a:solidFill>
                  <a:schemeClr val="accent2">
                    <a:lumMod val="75000"/>
                  </a:schemeClr>
                </a:solidFill>
              </a:rPr>
              <a:t>　コミュニケーション</a:t>
            </a:r>
            <a:endParaRPr kumimoji="1" lang="en-US" altLang="ja-JP" sz="1200" dirty="0">
              <a:solidFill>
                <a:schemeClr val="accent2">
                  <a:lumMod val="75000"/>
                </a:schemeClr>
              </a:solidFill>
            </a:endParaRPr>
          </a:p>
          <a:p>
            <a:r>
              <a:rPr kumimoji="1" lang="ja-JP" altLang="en-US" sz="1200" dirty="0">
                <a:solidFill>
                  <a:schemeClr val="accent2">
                    <a:lumMod val="75000"/>
                  </a:schemeClr>
                </a:solidFill>
              </a:rPr>
              <a:t>　生活</a:t>
            </a:r>
            <a:endParaRPr kumimoji="1" lang="en-US" altLang="ja-JP" sz="1200" dirty="0">
              <a:solidFill>
                <a:schemeClr val="accent2">
                  <a:lumMod val="75000"/>
                </a:schemeClr>
              </a:solidFill>
            </a:endParaRPr>
          </a:p>
          <a:p>
            <a:r>
              <a:rPr kumimoji="1" lang="ja-JP" altLang="en-US" sz="1200" dirty="0">
                <a:solidFill>
                  <a:schemeClr val="accent2">
                    <a:lumMod val="75000"/>
                  </a:schemeClr>
                </a:solidFill>
              </a:rPr>
              <a:t>　自然体験　　</a:t>
            </a:r>
            <a:endParaRPr kumimoji="1" lang="en-US" altLang="ja-JP" sz="1100" dirty="0">
              <a:solidFill>
                <a:schemeClr val="accent2">
                  <a:lumMod val="75000"/>
                </a:schemeClr>
              </a:solidFill>
            </a:endParaRPr>
          </a:p>
        </p:txBody>
      </p:sp>
      <p:sp>
        <p:nvSpPr>
          <p:cNvPr id="16" name="テキスト ボックス 15">
            <a:extLst>
              <a:ext uri="{FF2B5EF4-FFF2-40B4-BE49-F238E27FC236}">
                <a16:creationId xmlns:a16="http://schemas.microsoft.com/office/drawing/2014/main" id="{EE43247E-1B66-4B35-9089-24636A098695}"/>
              </a:ext>
            </a:extLst>
          </p:cNvPr>
          <p:cNvSpPr txBox="1"/>
          <p:nvPr/>
        </p:nvSpPr>
        <p:spPr>
          <a:xfrm>
            <a:off x="8859914" y="6550223"/>
            <a:ext cx="284086" cy="307777"/>
          </a:xfrm>
          <a:prstGeom prst="rect">
            <a:avLst/>
          </a:prstGeom>
          <a:noFill/>
        </p:spPr>
        <p:txBody>
          <a:bodyPr wrap="square" rtlCol="0">
            <a:spAutoFit/>
          </a:bodyPr>
          <a:lstStyle/>
          <a:p>
            <a:pPr algn="ctr"/>
            <a:r>
              <a:rPr kumimoji="1" lang="ja-JP" altLang="en-US" sz="1400" dirty="0"/>
              <a:t>７</a:t>
            </a:r>
          </a:p>
        </p:txBody>
      </p:sp>
    </p:spTree>
    <p:extLst>
      <p:ext uri="{BB962C8B-B14F-4D97-AF65-F5344CB8AC3E}">
        <p14:creationId xmlns:p14="http://schemas.microsoft.com/office/powerpoint/2010/main" val="310769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8" y="396241"/>
            <a:ext cx="6886933"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中間発表のふり返り（担当教員からのフィードバック）</a:t>
            </a:r>
            <a:endParaRPr lang="en-US" altLang="ja-JP" sz="200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417D4F55-FCEA-46CE-9B8F-DC12ACBDFB30}"/>
              </a:ext>
            </a:extLst>
          </p:cNvPr>
          <p:cNvSpPr txBox="1">
            <a:spLocks/>
          </p:cNvSpPr>
          <p:nvPr/>
        </p:nvSpPr>
        <p:spPr>
          <a:xfrm>
            <a:off x="355598" y="1065864"/>
            <a:ext cx="8552232" cy="5630053"/>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ja-JP" altLang="en-US" sz="1100" u="sng" dirty="0">
                <a:solidFill>
                  <a:schemeClr val="tx1">
                    <a:lumMod val="75000"/>
                    <a:lumOff val="25000"/>
                  </a:schemeClr>
                </a:solidFill>
              </a:rPr>
              <a:t>野原先生：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身近な自然との三角形はわかりやすい豊かさですね。人としてのはずせない本質の部分をどう迫っていくか楽しみです。</a:t>
            </a:r>
            <a:endParaRPr lang="en-US" altLang="ja-JP" sz="1100" b="0" dirty="0">
              <a:solidFill>
                <a:schemeClr val="tx1">
                  <a:lumMod val="75000"/>
                  <a:lumOff val="25000"/>
                </a:schemeClr>
              </a:solidFill>
            </a:endParaRPr>
          </a:p>
          <a:p>
            <a:pPr>
              <a:lnSpc>
                <a:spcPct val="100000"/>
              </a:lnSpc>
            </a:pPr>
            <a:endParaRPr lang="en-US" altLang="ja-JP" sz="1100" b="0" u="sng"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真野先生：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・質問、コメントは発表会当日でさせて頂きました。</a:t>
            </a:r>
          </a:p>
          <a:p>
            <a:pPr>
              <a:lnSpc>
                <a:spcPct val="100000"/>
              </a:lnSpc>
            </a:pPr>
            <a:r>
              <a:rPr lang="ja-JP" altLang="en-US" sz="1100" b="0" dirty="0">
                <a:solidFill>
                  <a:schemeClr val="tx1">
                    <a:lumMod val="75000"/>
                    <a:lumOff val="25000"/>
                  </a:schemeClr>
                </a:solidFill>
              </a:rPr>
              <a:t>・身近に親しむことができる都市レベルの自然と、接することがなかなか感じられない国土レベルの自然をどのようにブリッジするかに興味を持っています。</a:t>
            </a:r>
          </a:p>
          <a:p>
            <a:pPr>
              <a:lnSpc>
                <a:spcPct val="100000"/>
              </a:lnSpc>
            </a:pPr>
            <a:r>
              <a:rPr lang="ja-JP" altLang="en-US" sz="1100" b="0" dirty="0">
                <a:solidFill>
                  <a:schemeClr val="tx1">
                    <a:lumMod val="75000"/>
                    <a:lumOff val="25000"/>
                  </a:schemeClr>
                </a:solidFill>
              </a:rPr>
              <a:t>・また、親しんだり、享受したり、共生することなどを前提とした自然と、災害など、生存を脅かす対象、制御すべき対象として見てきた自然の両面を、将来どのように扱うのかも同様に考えるべき大きな課題だと思います。</a:t>
            </a:r>
            <a:endParaRPr lang="en-US" altLang="ja-JP" sz="1100" b="0" dirty="0">
              <a:solidFill>
                <a:schemeClr val="tx1">
                  <a:lumMod val="75000"/>
                  <a:lumOff val="25000"/>
                </a:schemeClr>
              </a:solidFill>
            </a:endParaRPr>
          </a:p>
          <a:p>
            <a:pPr>
              <a:lnSpc>
                <a:spcPct val="100000"/>
              </a:lnSpc>
            </a:pPr>
            <a:endParaRPr lang="en-US" altLang="ja-JP" sz="1100" b="0"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浅輪先生：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ご発表をいただきありがとうございました。緑地も、行政／民間の管理ではなく、皆で使うという概念であるというのは、非常に納得できるものでした。その際に、皆で手入れをすることで、コミュニティも強化されて、地域づくりにとってもプラスであるというようなイメージもあると面白いかと思いました。自然は、住まいの選択にも影響をすると思いますし、子供の学びの場にもなるかと思います。他のチームのアイデアと、うまく乗り入れができると面白い提案につながるかと感じました。</a:t>
            </a:r>
            <a:endParaRPr lang="en-US" altLang="ja-JP" sz="1100" b="0" dirty="0">
              <a:solidFill>
                <a:schemeClr val="tx1">
                  <a:lumMod val="75000"/>
                  <a:lumOff val="25000"/>
                </a:schemeClr>
              </a:solidFill>
            </a:endParaRPr>
          </a:p>
          <a:p>
            <a:pPr>
              <a:lnSpc>
                <a:spcPct val="100000"/>
              </a:lnSpc>
            </a:pPr>
            <a:endParaRPr lang="en-US" altLang="ja-JP" sz="1100" b="0"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室町先生：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自然のグラデーション図は興味深く拝見しました。将来のことを考えるにしても、映像などで頭で理解するくらいしかできない自然の存在を改めて感じました。身の回りの自然もそうでない自然を感じる上での効果があるのかもしれません。</a:t>
            </a:r>
            <a:endParaRPr lang="en-US" altLang="ja-JP" sz="1100" b="0" dirty="0">
              <a:solidFill>
                <a:schemeClr val="tx1">
                  <a:lumMod val="75000"/>
                  <a:lumOff val="25000"/>
                </a:schemeClr>
              </a:solidFill>
            </a:endParaRPr>
          </a:p>
          <a:p>
            <a:pPr>
              <a:lnSpc>
                <a:spcPct val="100000"/>
              </a:lnSpc>
            </a:pPr>
            <a:endParaRPr lang="en-US" altLang="ja-JP" sz="1100" b="0"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十代田先生：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・「身近な自然」に絞って、具体的に議論を進めようというのは良い方法かも。</a:t>
            </a:r>
          </a:p>
          <a:p>
            <a:pPr>
              <a:lnSpc>
                <a:spcPct val="100000"/>
              </a:lnSpc>
            </a:pPr>
            <a:r>
              <a:rPr lang="ja-JP" altLang="en-US" sz="1100" b="0" dirty="0">
                <a:solidFill>
                  <a:schemeClr val="tx1">
                    <a:lumMod val="75000"/>
                    <a:lumOff val="25000"/>
                  </a:schemeClr>
                </a:solidFill>
              </a:rPr>
              <a:t>・とはいうものの、自然界全体でのあるべき姿論との関係がほしい。難しいか。</a:t>
            </a:r>
            <a:endParaRPr lang="en-US" altLang="ja-JP" sz="1100" b="0" dirty="0">
              <a:solidFill>
                <a:schemeClr val="tx1">
                  <a:lumMod val="75000"/>
                  <a:lumOff val="25000"/>
                </a:schemeClr>
              </a:solidFill>
            </a:endParaRPr>
          </a:p>
          <a:p>
            <a:pPr>
              <a:lnSpc>
                <a:spcPct val="100000"/>
              </a:lnSpc>
            </a:pPr>
            <a:endParaRPr lang="en-US" altLang="ja-JP" sz="1100" b="0" dirty="0">
              <a:solidFill>
                <a:schemeClr val="tx1">
                  <a:lumMod val="75000"/>
                  <a:lumOff val="25000"/>
                </a:schemeClr>
              </a:solidFill>
            </a:endParaRPr>
          </a:p>
        </p:txBody>
      </p:sp>
    </p:spTree>
    <p:extLst>
      <p:ext uri="{BB962C8B-B14F-4D97-AF65-F5344CB8AC3E}">
        <p14:creationId xmlns:p14="http://schemas.microsoft.com/office/powerpoint/2010/main" val="1556310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人生１００年時代の自然とのつながりを創出する都市・インフラとは？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人生１００年時代の自然とのつながりとは？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742330" y="1971861"/>
            <a:ext cx="3437964"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cxnSp>
        <p:nvCxnSpPr>
          <p:cNvPr id="11" name="直線矢印コネクタ 10">
            <a:extLst>
              <a:ext uri="{FF2B5EF4-FFF2-40B4-BE49-F238E27FC236}">
                <a16:creationId xmlns:a16="http://schemas.microsoft.com/office/drawing/2014/main" id="{CE210485-0CA2-4798-ADC5-D610AF09E63A}"/>
              </a:ext>
            </a:extLst>
          </p:cNvPr>
          <p:cNvCxnSpPr>
            <a:cxnSpLocks/>
          </p:cNvCxnSpPr>
          <p:nvPr/>
        </p:nvCxnSpPr>
        <p:spPr>
          <a:xfrm>
            <a:off x="4572000" y="3837552"/>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タイトル 1">
            <a:extLst>
              <a:ext uri="{FF2B5EF4-FFF2-40B4-BE49-F238E27FC236}">
                <a16:creationId xmlns:a16="http://schemas.microsoft.com/office/drawing/2014/main" id="{6DC7CB7D-6114-455F-B000-14050CEC98CE}"/>
              </a:ext>
            </a:extLst>
          </p:cNvPr>
          <p:cNvSpPr txBox="1">
            <a:spLocks/>
          </p:cNvSpPr>
          <p:nvPr/>
        </p:nvSpPr>
        <p:spPr>
          <a:xfrm>
            <a:off x="255500" y="4487281"/>
            <a:ext cx="8666626"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(1)</a:t>
            </a:r>
            <a:r>
              <a:rPr lang="ja-JP" altLang="en-US" sz="1400" dirty="0">
                <a:solidFill>
                  <a:schemeClr val="tx1">
                    <a:lumMod val="75000"/>
                    <a:lumOff val="25000"/>
                  </a:schemeClr>
                </a:solidFill>
              </a:rPr>
              <a:t> 都市ならではの自然をより身近に感じるための都市・インフラとは？</a:t>
            </a:r>
            <a:endParaRPr lang="en-US" altLang="ja-JP" sz="1400" dirty="0">
              <a:solidFill>
                <a:schemeClr val="tx1">
                  <a:lumMod val="75000"/>
                  <a:lumOff val="25000"/>
                </a:schemeClr>
              </a:solidFill>
            </a:endParaRPr>
          </a:p>
        </p:txBody>
      </p:sp>
      <p:sp>
        <p:nvSpPr>
          <p:cNvPr id="13" name="タイトル 1">
            <a:extLst>
              <a:ext uri="{FF2B5EF4-FFF2-40B4-BE49-F238E27FC236}">
                <a16:creationId xmlns:a16="http://schemas.microsoft.com/office/drawing/2014/main" id="{9B3B1A92-9A45-4C40-864D-94DE125B07F7}"/>
              </a:ext>
            </a:extLst>
          </p:cNvPr>
          <p:cNvSpPr txBox="1">
            <a:spLocks/>
          </p:cNvSpPr>
          <p:nvPr/>
        </p:nvSpPr>
        <p:spPr>
          <a:xfrm>
            <a:off x="4501406" y="3804174"/>
            <a:ext cx="1828800"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（問いの分割）</a:t>
            </a:r>
            <a:endParaRPr lang="en-US" altLang="ja-JP" sz="1600" dirty="0">
              <a:solidFill>
                <a:schemeClr val="tx1">
                  <a:lumMod val="75000"/>
                  <a:lumOff val="25000"/>
                </a:schemeClr>
              </a:solidFill>
            </a:endParaRPr>
          </a:p>
        </p:txBody>
      </p:sp>
      <p:sp>
        <p:nvSpPr>
          <p:cNvPr id="14" name="タイトル 1">
            <a:extLst>
              <a:ext uri="{FF2B5EF4-FFF2-40B4-BE49-F238E27FC236}">
                <a16:creationId xmlns:a16="http://schemas.microsoft.com/office/drawing/2014/main" id="{94AF55C5-4547-4513-A584-91F925F4CE98}"/>
              </a:ext>
            </a:extLst>
          </p:cNvPr>
          <p:cNvSpPr txBox="1">
            <a:spLocks/>
          </p:cNvSpPr>
          <p:nvPr/>
        </p:nvSpPr>
        <p:spPr>
          <a:xfrm>
            <a:off x="255500" y="5120075"/>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(2) </a:t>
            </a:r>
            <a:r>
              <a:rPr lang="ja-JP" altLang="en-US" sz="1400" dirty="0">
                <a:solidFill>
                  <a:schemeClr val="tx1">
                    <a:lumMod val="75000"/>
                    <a:lumOff val="25000"/>
                  </a:schemeClr>
                </a:solidFill>
              </a:rPr>
              <a:t>都市にいながら遠くの大自然との身近なつながりを生み出す都市・インフラとは？</a:t>
            </a:r>
          </a:p>
        </p:txBody>
      </p:sp>
    </p:spTree>
    <p:extLst>
      <p:ext uri="{BB962C8B-B14F-4D97-AF65-F5344CB8AC3E}">
        <p14:creationId xmlns:p14="http://schemas.microsoft.com/office/powerpoint/2010/main" val="85704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人生１００年時代の自然とのつながりを創出する都市・インフラとは？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人生１００年時代の自然とのつながりとは？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742330" y="1971861"/>
            <a:ext cx="3437964"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sp>
        <p:nvSpPr>
          <p:cNvPr id="15" name="正方形/長方形 14">
            <a:extLst>
              <a:ext uri="{FF2B5EF4-FFF2-40B4-BE49-F238E27FC236}">
                <a16:creationId xmlns:a16="http://schemas.microsoft.com/office/drawing/2014/main" id="{8E47BC9F-7E50-418D-9B72-2BF94F9145FD}"/>
              </a:ext>
            </a:extLst>
          </p:cNvPr>
          <p:cNvSpPr/>
          <p:nvPr/>
        </p:nvSpPr>
        <p:spPr>
          <a:xfrm>
            <a:off x="4992221" y="4496904"/>
            <a:ext cx="2958352" cy="1284817"/>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52610C5D-65CC-4CDA-AC3E-D10EC02EAA23}"/>
              </a:ext>
            </a:extLst>
          </p:cNvPr>
          <p:cNvSpPr txBox="1">
            <a:spLocks/>
          </p:cNvSpPr>
          <p:nvPr/>
        </p:nvSpPr>
        <p:spPr>
          <a:xfrm>
            <a:off x="5144200" y="4789794"/>
            <a:ext cx="2893780" cy="99192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2800"/>
              </a:lnSpc>
            </a:pPr>
            <a:r>
              <a:rPr lang="ja-JP" altLang="en-US" sz="1800" dirty="0">
                <a:solidFill>
                  <a:schemeClr val="tx1">
                    <a:lumMod val="75000"/>
                    <a:lumOff val="25000"/>
                  </a:schemeClr>
                </a:solidFill>
              </a:rPr>
              <a:t>広場、カフェ、</a:t>
            </a:r>
            <a:r>
              <a:rPr lang="en-US" altLang="ja-JP" sz="1800" dirty="0">
                <a:solidFill>
                  <a:schemeClr val="tx1">
                    <a:lumMod val="75000"/>
                    <a:lumOff val="25000"/>
                  </a:schemeClr>
                </a:solidFill>
              </a:rPr>
              <a:t>SNS</a:t>
            </a:r>
            <a:r>
              <a:rPr lang="ja-JP" altLang="en-US" sz="1800" dirty="0">
                <a:solidFill>
                  <a:schemeClr val="tx1">
                    <a:lumMod val="75000"/>
                    <a:lumOff val="25000"/>
                  </a:schemeClr>
                </a:solidFill>
              </a:rPr>
              <a:t>、</a:t>
            </a:r>
            <a:endParaRPr lang="en-US" altLang="ja-JP" sz="1800" dirty="0">
              <a:solidFill>
                <a:schemeClr val="tx1">
                  <a:lumMod val="75000"/>
                  <a:lumOff val="25000"/>
                </a:schemeClr>
              </a:solidFill>
            </a:endParaRPr>
          </a:p>
          <a:p>
            <a:pPr>
              <a:lnSpc>
                <a:spcPts val="2800"/>
              </a:lnSpc>
            </a:pPr>
            <a:r>
              <a:rPr lang="en-US" altLang="ja-JP" sz="1800" dirty="0">
                <a:solidFill>
                  <a:schemeClr val="tx1">
                    <a:lumMod val="75000"/>
                    <a:lumOff val="25000"/>
                  </a:schemeClr>
                </a:solidFill>
              </a:rPr>
              <a:t>20</a:t>
            </a:r>
            <a:r>
              <a:rPr lang="ja-JP" altLang="en-US" sz="1800" dirty="0">
                <a:solidFill>
                  <a:schemeClr val="tx1">
                    <a:lumMod val="75000"/>
                    <a:lumOff val="25000"/>
                  </a:schemeClr>
                </a:solidFill>
              </a:rPr>
              <a:t>代にとっての住居など</a:t>
            </a:r>
          </a:p>
        </p:txBody>
      </p:sp>
      <p:cxnSp>
        <p:nvCxnSpPr>
          <p:cNvPr id="21" name="直線コネクタ 20">
            <a:extLst>
              <a:ext uri="{FF2B5EF4-FFF2-40B4-BE49-F238E27FC236}">
                <a16:creationId xmlns:a16="http://schemas.microsoft.com/office/drawing/2014/main" id="{5ADDF01F-E0BD-4BD3-A935-5CA0CEBF7336}"/>
              </a:ext>
            </a:extLst>
          </p:cNvPr>
          <p:cNvCxnSpPr/>
          <p:nvPr/>
        </p:nvCxnSpPr>
        <p:spPr>
          <a:xfrm>
            <a:off x="5415803" y="3857962"/>
            <a:ext cx="2091018"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BB68474D-DA63-4858-A734-164A2021AF5B}"/>
              </a:ext>
            </a:extLst>
          </p:cNvPr>
          <p:cNvCxnSpPr>
            <a:cxnSpLocks/>
          </p:cNvCxnSpPr>
          <p:nvPr/>
        </p:nvCxnSpPr>
        <p:spPr>
          <a:xfrm>
            <a:off x="6417609" y="3994425"/>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タイトル 1">
            <a:extLst>
              <a:ext uri="{FF2B5EF4-FFF2-40B4-BE49-F238E27FC236}">
                <a16:creationId xmlns:a16="http://schemas.microsoft.com/office/drawing/2014/main" id="{C5BD78AE-A355-48BE-B8F3-0B20030F405A}"/>
              </a:ext>
            </a:extLst>
          </p:cNvPr>
          <p:cNvSpPr txBox="1">
            <a:spLocks/>
          </p:cNvSpPr>
          <p:nvPr/>
        </p:nvSpPr>
        <p:spPr>
          <a:xfrm>
            <a:off x="4992221" y="4496904"/>
            <a:ext cx="2299448"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600" dirty="0">
                <a:solidFill>
                  <a:schemeClr val="tx1">
                    <a:lumMod val="75000"/>
                    <a:lumOff val="25000"/>
                  </a:schemeClr>
                </a:solidFill>
              </a:rPr>
              <a:t>（目標の制約の設定）</a:t>
            </a:r>
          </a:p>
        </p:txBody>
      </p:sp>
    </p:spTree>
    <p:extLst>
      <p:ext uri="{BB962C8B-B14F-4D97-AF65-F5344CB8AC3E}">
        <p14:creationId xmlns:p14="http://schemas.microsoft.com/office/powerpoint/2010/main" val="2720056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B273D-AC9D-41E5-8274-9D0F2B791303}"/>
              </a:ext>
            </a:extLst>
          </p:cNvPr>
          <p:cNvSpPr>
            <a:spLocks noGrp="1"/>
          </p:cNvSpPr>
          <p:nvPr>
            <p:ph type="ctrTitle"/>
          </p:nvPr>
        </p:nvSpPr>
        <p:spPr>
          <a:xfrm>
            <a:off x="890480" y="2458288"/>
            <a:ext cx="7363039" cy="934197"/>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a:lnSpc>
                <a:spcPct val="150000"/>
              </a:lnSpc>
            </a:pPr>
            <a:r>
              <a:rPr lang="ja-JP" altLang="en-US" sz="2000" dirty="0">
                <a:solidFill>
                  <a:schemeClr val="tx1">
                    <a:lumMod val="75000"/>
                    <a:lumOff val="25000"/>
                  </a:schemeClr>
                </a:solidFill>
              </a:rPr>
              <a:t>都市ならではの自然をより身近に感じるための</a:t>
            </a:r>
            <a:br>
              <a:rPr lang="en-US" altLang="ja-JP" sz="2000" dirty="0">
                <a:solidFill>
                  <a:schemeClr val="tx1">
                    <a:lumMod val="75000"/>
                    <a:lumOff val="25000"/>
                  </a:schemeClr>
                </a:solidFill>
              </a:rPr>
            </a:br>
            <a:r>
              <a:rPr lang="ja-JP" altLang="en-US" sz="2000" dirty="0">
                <a:solidFill>
                  <a:schemeClr val="tx1">
                    <a:lumMod val="75000"/>
                    <a:lumOff val="25000"/>
                  </a:schemeClr>
                </a:solidFill>
              </a:rPr>
              <a:t>都市・インフラとは？</a:t>
            </a:r>
            <a:endParaRPr lang="en-US" altLang="ja-JP" sz="2000" dirty="0">
              <a:solidFill>
                <a:schemeClr val="tx1">
                  <a:lumMod val="75000"/>
                  <a:lumOff val="25000"/>
                </a:schemeClr>
              </a:solidFill>
            </a:endParaRPr>
          </a:p>
        </p:txBody>
      </p:sp>
      <p:sp>
        <p:nvSpPr>
          <p:cNvPr id="3" name="字幕 2">
            <a:extLst>
              <a:ext uri="{FF2B5EF4-FFF2-40B4-BE49-F238E27FC236}">
                <a16:creationId xmlns:a16="http://schemas.microsoft.com/office/drawing/2014/main" id="{E22CE996-F7EE-4D7E-A22E-A747308EDC59}"/>
              </a:ext>
            </a:extLst>
          </p:cNvPr>
          <p:cNvSpPr>
            <a:spLocks noGrp="1"/>
          </p:cNvSpPr>
          <p:nvPr>
            <p:ph type="subTitle" idx="1"/>
          </p:nvPr>
        </p:nvSpPr>
        <p:spPr>
          <a:xfrm>
            <a:off x="2219325" y="2017728"/>
            <a:ext cx="4705350" cy="440558"/>
          </a:xfrm>
        </p:spPr>
        <p:txBody>
          <a:bodyPr>
            <a:normAutofit/>
          </a:bodyPr>
          <a:lstStyle/>
          <a:p>
            <a:pPr algn="ctr"/>
            <a:r>
              <a:rPr lang="ja-JP" altLang="en-US" sz="1600" b="1" dirty="0">
                <a:solidFill>
                  <a:schemeClr val="tx1">
                    <a:lumMod val="75000"/>
                    <a:lumOff val="25000"/>
                  </a:schemeClr>
                </a:solidFill>
              </a:rPr>
              <a:t>本日の中心的な議題（仮）</a:t>
            </a:r>
          </a:p>
        </p:txBody>
      </p:sp>
      <p:sp>
        <p:nvSpPr>
          <p:cNvPr id="4" name="コンテンツ プレースホルダー 1">
            <a:extLst>
              <a:ext uri="{FF2B5EF4-FFF2-40B4-BE49-F238E27FC236}">
                <a16:creationId xmlns:a16="http://schemas.microsoft.com/office/drawing/2014/main" id="{971DF3FA-EBE3-4485-9EDF-4902056665C8}"/>
              </a:ext>
            </a:extLst>
          </p:cNvPr>
          <p:cNvSpPr txBox="1">
            <a:spLocks/>
          </p:cNvSpPr>
          <p:nvPr/>
        </p:nvSpPr>
        <p:spPr>
          <a:xfrm>
            <a:off x="1005840" y="3659295"/>
            <a:ext cx="7132320" cy="1234301"/>
          </a:xfrm>
          <a:prstGeom prst="rect">
            <a:avLst/>
          </a:prstGeom>
          <a:solidFill>
            <a:schemeClr val="l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 自然のどのような側面を身近に感じたいか</a:t>
            </a:r>
            <a:endParaRPr lang="en-US" altLang="ja-JP" sz="1400" b="1" dirty="0">
              <a:solidFill>
                <a:schemeClr val="tx1">
                  <a:lumMod val="75000"/>
                  <a:lumOff val="25000"/>
                </a:schemeClr>
              </a:solidFill>
            </a:endParaRPr>
          </a:p>
          <a:p>
            <a:pPr marL="0" indent="0">
              <a:buNone/>
            </a:pPr>
            <a:r>
              <a:rPr lang="ja-JP" altLang="en-US" sz="1400" b="1" dirty="0">
                <a:solidFill>
                  <a:schemeClr val="tx1">
                    <a:lumMod val="75000"/>
                    <a:lumOff val="25000"/>
                  </a:schemeClr>
                </a:solidFill>
              </a:rPr>
              <a:t>－ どのように自然と身近に触れ合いたいか</a:t>
            </a:r>
          </a:p>
          <a:p>
            <a:pPr marL="0" indent="0">
              <a:buNone/>
            </a:pPr>
            <a:r>
              <a:rPr lang="ja-JP" altLang="en-US" sz="1400" b="1" dirty="0">
                <a:solidFill>
                  <a:schemeClr val="tx1">
                    <a:lumMod val="75000"/>
                    <a:lumOff val="25000"/>
                  </a:schemeClr>
                </a:solidFill>
              </a:rPr>
              <a:t>－ 上記の自然とのつながりを支える空間仕様・ルール・デザインとは</a:t>
            </a:r>
            <a:endParaRPr lang="en-US" altLang="ja-JP" sz="1400" b="1" dirty="0">
              <a:solidFill>
                <a:schemeClr val="tx1">
                  <a:lumMod val="75000"/>
                  <a:lumOff val="25000"/>
                </a:schemeClr>
              </a:solidFill>
            </a:endParaRPr>
          </a:p>
        </p:txBody>
      </p:sp>
    </p:spTree>
    <p:extLst>
      <p:ext uri="{BB962C8B-B14F-4D97-AF65-F5344CB8AC3E}">
        <p14:creationId xmlns:p14="http://schemas.microsoft.com/office/powerpoint/2010/main" val="3507865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16</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【Work</a:t>
            </a:r>
            <a:r>
              <a:rPr lang="ja-JP" altLang="en-US" dirty="0">
                <a:solidFill>
                  <a:schemeClr val="tx1">
                    <a:lumMod val="75000"/>
                    <a:lumOff val="25000"/>
                  </a:schemeClr>
                </a:solidFill>
              </a:rPr>
              <a:t> １</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全体フリーディスカッション</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1569660"/>
          </a:xfrm>
          <a:prstGeom prst="rect">
            <a:avLst/>
          </a:prstGeom>
          <a:noFill/>
        </p:spPr>
        <p:txBody>
          <a:bodyPr wrap="square" rtlCol="0">
            <a:spAutoFit/>
          </a:bodyPr>
          <a:lstStyle/>
          <a:p>
            <a:r>
              <a:rPr kumimoji="1" lang="ja-JP" altLang="en-US" sz="1600" dirty="0">
                <a:solidFill>
                  <a:schemeClr val="tx1">
                    <a:lumMod val="75000"/>
                    <a:lumOff val="25000"/>
                  </a:schemeClr>
                </a:solidFill>
              </a:rPr>
              <a:t>まずは中間発表を振りかえり、本日以降の議論をどのように進めていくかを話し合ってください。次回以降は、本日の議論を延長していただいても、人生１００年時代の自然とのつながりの新たな側面に着目した議論としていただいても構いません。</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600" dirty="0">
                <a:solidFill>
                  <a:schemeClr val="tx1">
                    <a:lumMod val="75000"/>
                    <a:lumOff val="25000"/>
                  </a:schemeClr>
                </a:solidFill>
              </a:rPr>
              <a:t>＊座長、担当教員からのワークを行っていただいても構いません 。</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3582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562446"/>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人生１００年時代の自然とのつながりを創出する都市・インフラとは？</a:t>
            </a:r>
          </a:p>
        </p:txBody>
      </p:sp>
      <p:cxnSp>
        <p:nvCxnSpPr>
          <p:cNvPr id="5" name="直線矢印コネクタ 4">
            <a:extLst>
              <a:ext uri="{FF2B5EF4-FFF2-40B4-BE49-F238E27FC236}">
                <a16:creationId xmlns:a16="http://schemas.microsoft.com/office/drawing/2014/main" id="{F142EAB9-C7C8-40C2-A5D2-ABCF60521D37}"/>
              </a:ext>
            </a:extLst>
          </p:cNvPr>
          <p:cNvCxnSpPr>
            <a:cxnSpLocks/>
          </p:cNvCxnSpPr>
          <p:nvPr/>
        </p:nvCxnSpPr>
        <p:spPr>
          <a:xfrm>
            <a:off x="4572000" y="1360799"/>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9080B9D2-582D-4E5E-9F2D-07F03930901A}"/>
              </a:ext>
            </a:extLst>
          </p:cNvPr>
          <p:cNvSpPr txBox="1">
            <a:spLocks/>
          </p:cNvSpPr>
          <p:nvPr/>
        </p:nvSpPr>
        <p:spPr>
          <a:xfrm>
            <a:off x="244740" y="2010528"/>
            <a:ext cx="8666626"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(1)</a:t>
            </a:r>
            <a:r>
              <a:rPr lang="ja-JP" altLang="en-US" sz="1400" dirty="0">
                <a:solidFill>
                  <a:schemeClr val="tx1">
                    <a:lumMod val="75000"/>
                    <a:lumOff val="25000"/>
                  </a:schemeClr>
                </a:solidFill>
              </a:rPr>
              <a:t> 都市ならではの自然をより身近に感じるための都市・インフラとは？</a:t>
            </a:r>
            <a:endParaRPr lang="en-US" altLang="ja-JP" sz="1400" dirty="0">
              <a:solidFill>
                <a:schemeClr val="tx1">
                  <a:lumMod val="75000"/>
                  <a:lumOff val="25000"/>
                </a:schemeClr>
              </a:solidFill>
            </a:endParaRPr>
          </a:p>
        </p:txBody>
      </p:sp>
      <p:sp>
        <p:nvSpPr>
          <p:cNvPr id="21" name="タイトル 1">
            <a:extLst>
              <a:ext uri="{FF2B5EF4-FFF2-40B4-BE49-F238E27FC236}">
                <a16:creationId xmlns:a16="http://schemas.microsoft.com/office/drawing/2014/main" id="{20E4AB92-A192-4CAC-9CFC-508C8405DDBB}"/>
              </a:ext>
            </a:extLst>
          </p:cNvPr>
          <p:cNvSpPr txBox="1">
            <a:spLocks/>
          </p:cNvSpPr>
          <p:nvPr/>
        </p:nvSpPr>
        <p:spPr>
          <a:xfrm>
            <a:off x="4501406" y="1327421"/>
            <a:ext cx="1828800"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（問いの分割）</a:t>
            </a:r>
            <a:endParaRPr lang="en-US" altLang="ja-JP" sz="1600" dirty="0">
              <a:solidFill>
                <a:schemeClr val="tx1">
                  <a:lumMod val="75000"/>
                  <a:lumOff val="25000"/>
                </a:schemeClr>
              </a:solidFill>
            </a:endParaRPr>
          </a:p>
        </p:txBody>
      </p:sp>
      <p:sp>
        <p:nvSpPr>
          <p:cNvPr id="23" name="タイトル 1">
            <a:extLst>
              <a:ext uri="{FF2B5EF4-FFF2-40B4-BE49-F238E27FC236}">
                <a16:creationId xmlns:a16="http://schemas.microsoft.com/office/drawing/2014/main" id="{BD26EB9D-8815-4B81-8C75-2119861A1A95}"/>
              </a:ext>
            </a:extLst>
          </p:cNvPr>
          <p:cNvSpPr txBox="1">
            <a:spLocks/>
          </p:cNvSpPr>
          <p:nvPr/>
        </p:nvSpPr>
        <p:spPr>
          <a:xfrm>
            <a:off x="244740" y="2634875"/>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(2)</a:t>
            </a:r>
            <a:r>
              <a:rPr lang="ja-JP" altLang="en-US" sz="1400" dirty="0">
                <a:solidFill>
                  <a:schemeClr val="tx1">
                    <a:lumMod val="75000"/>
                    <a:lumOff val="25000"/>
                  </a:schemeClr>
                </a:solidFill>
              </a:rPr>
              <a:t> 都市にいながらもあるがままの大自然を感じるための都市・インフラとは？</a:t>
            </a:r>
          </a:p>
        </p:txBody>
      </p:sp>
      <p:sp>
        <p:nvSpPr>
          <p:cNvPr id="15" name="タイトル 1">
            <a:extLst>
              <a:ext uri="{FF2B5EF4-FFF2-40B4-BE49-F238E27FC236}">
                <a16:creationId xmlns:a16="http://schemas.microsoft.com/office/drawing/2014/main" id="{872BB764-3615-4A32-9519-E9C485F60E5F}"/>
              </a:ext>
            </a:extLst>
          </p:cNvPr>
          <p:cNvSpPr txBox="1">
            <a:spLocks/>
          </p:cNvSpPr>
          <p:nvPr/>
        </p:nvSpPr>
        <p:spPr>
          <a:xfrm>
            <a:off x="244740" y="3259222"/>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(3)</a:t>
            </a:r>
            <a:r>
              <a:rPr lang="ja-JP" altLang="en-US" sz="1400" dirty="0">
                <a:solidFill>
                  <a:schemeClr val="tx1">
                    <a:lumMod val="75000"/>
                    <a:lumOff val="25000"/>
                  </a:schemeClr>
                </a:solidFill>
              </a:rPr>
              <a:t> 都市で働いている時により身近に自然を感じるために公園をオフィス化することはできないか？</a:t>
            </a:r>
            <a:r>
              <a:rPr lang="en-US" altLang="ja-JP" sz="1400" dirty="0">
                <a:solidFill>
                  <a:schemeClr val="tx1">
                    <a:lumMod val="75000"/>
                    <a:lumOff val="25000"/>
                  </a:schemeClr>
                </a:solidFill>
              </a:rPr>
              <a:t> </a:t>
            </a:r>
            <a:endParaRPr lang="ja-JP" altLang="en-US" sz="1400" dirty="0">
              <a:solidFill>
                <a:schemeClr val="tx1">
                  <a:lumMod val="75000"/>
                  <a:lumOff val="25000"/>
                </a:schemeClr>
              </a:solidFill>
            </a:endParaRPr>
          </a:p>
        </p:txBody>
      </p:sp>
      <p:sp>
        <p:nvSpPr>
          <p:cNvPr id="27" name="タイトル 1">
            <a:extLst>
              <a:ext uri="{FF2B5EF4-FFF2-40B4-BE49-F238E27FC236}">
                <a16:creationId xmlns:a16="http://schemas.microsoft.com/office/drawing/2014/main" id="{28269AAD-82B2-4763-9A1A-BE3C153D2ADC}"/>
              </a:ext>
            </a:extLst>
          </p:cNvPr>
          <p:cNvSpPr txBox="1">
            <a:spLocks/>
          </p:cNvSpPr>
          <p:nvPr/>
        </p:nvSpPr>
        <p:spPr>
          <a:xfrm>
            <a:off x="244740" y="3883570"/>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(4) </a:t>
            </a:r>
            <a:endParaRPr lang="ja-JP" altLang="en-US" sz="1400" dirty="0">
              <a:solidFill>
                <a:schemeClr val="tx1">
                  <a:lumMod val="75000"/>
                  <a:lumOff val="25000"/>
                </a:schemeClr>
              </a:solidFill>
            </a:endParaRPr>
          </a:p>
        </p:txBody>
      </p:sp>
      <p:sp>
        <p:nvSpPr>
          <p:cNvPr id="28" name="タイトル 1">
            <a:extLst>
              <a:ext uri="{FF2B5EF4-FFF2-40B4-BE49-F238E27FC236}">
                <a16:creationId xmlns:a16="http://schemas.microsoft.com/office/drawing/2014/main" id="{7439137B-81D1-4C1B-AC73-3211A3B27AEB}"/>
              </a:ext>
            </a:extLst>
          </p:cNvPr>
          <p:cNvSpPr txBox="1">
            <a:spLocks/>
          </p:cNvSpPr>
          <p:nvPr/>
        </p:nvSpPr>
        <p:spPr>
          <a:xfrm>
            <a:off x="244740" y="4507918"/>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(5) </a:t>
            </a:r>
            <a:endParaRPr lang="ja-JP" altLang="en-US" sz="1400" dirty="0">
              <a:solidFill>
                <a:schemeClr val="tx1">
                  <a:lumMod val="75000"/>
                  <a:lumOff val="25000"/>
                </a:schemeClr>
              </a:solidFill>
            </a:endParaRPr>
          </a:p>
        </p:txBody>
      </p:sp>
      <p:sp>
        <p:nvSpPr>
          <p:cNvPr id="29" name="正方形/長方形 28">
            <a:extLst>
              <a:ext uri="{FF2B5EF4-FFF2-40B4-BE49-F238E27FC236}">
                <a16:creationId xmlns:a16="http://schemas.microsoft.com/office/drawing/2014/main" id="{25606D8D-0EA2-4768-B1B6-7D0E9B73BC2E}"/>
              </a:ext>
            </a:extLst>
          </p:cNvPr>
          <p:cNvSpPr/>
          <p:nvPr/>
        </p:nvSpPr>
        <p:spPr>
          <a:xfrm>
            <a:off x="233350" y="5382169"/>
            <a:ext cx="8688775" cy="1236634"/>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タイトル 1">
            <a:extLst>
              <a:ext uri="{FF2B5EF4-FFF2-40B4-BE49-F238E27FC236}">
                <a16:creationId xmlns:a16="http://schemas.microsoft.com/office/drawing/2014/main" id="{D512C466-925B-4EF1-9EC1-760F7CE9AD12}"/>
              </a:ext>
            </a:extLst>
          </p:cNvPr>
          <p:cNvSpPr txBox="1">
            <a:spLocks/>
          </p:cNvSpPr>
          <p:nvPr/>
        </p:nvSpPr>
        <p:spPr>
          <a:xfrm>
            <a:off x="267612" y="5632667"/>
            <a:ext cx="8555440" cy="99192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2800"/>
              </a:lnSpc>
            </a:pPr>
            <a:r>
              <a:rPr lang="ja-JP" altLang="en-US" sz="1400" b="0" dirty="0">
                <a:solidFill>
                  <a:schemeClr val="tx1">
                    <a:lumMod val="75000"/>
                    <a:lumOff val="25000"/>
                  </a:schemeClr>
                </a:solidFill>
              </a:rPr>
              <a:t>・都市・インフラを設定する（広場、カフェ、</a:t>
            </a:r>
            <a:r>
              <a:rPr lang="en-US" altLang="ja-JP" sz="1400" b="0" dirty="0">
                <a:solidFill>
                  <a:schemeClr val="tx1">
                    <a:lumMod val="75000"/>
                    <a:lumOff val="25000"/>
                  </a:schemeClr>
                </a:solidFill>
              </a:rPr>
              <a:t>SNS</a:t>
            </a:r>
            <a:r>
              <a:rPr lang="ja-JP" altLang="en-US" sz="1400" b="0" dirty="0">
                <a:solidFill>
                  <a:schemeClr val="tx1">
                    <a:lumMod val="75000"/>
                    <a:lumOff val="25000"/>
                  </a:schemeClr>
                </a:solidFill>
              </a:rPr>
              <a:t>など）</a:t>
            </a:r>
            <a:endParaRPr lang="en-US" altLang="ja-JP" sz="1400" b="0" dirty="0">
              <a:solidFill>
                <a:schemeClr val="tx1">
                  <a:lumMod val="75000"/>
                  <a:lumOff val="25000"/>
                </a:schemeClr>
              </a:solidFill>
            </a:endParaRPr>
          </a:p>
          <a:p>
            <a:pPr>
              <a:lnSpc>
                <a:spcPts val="2800"/>
              </a:lnSpc>
            </a:pPr>
            <a:r>
              <a:rPr lang="ja-JP" altLang="en-US" sz="1400" b="0" dirty="0">
                <a:solidFill>
                  <a:schemeClr val="tx1">
                    <a:lumMod val="75000"/>
                    <a:lumOff val="25000"/>
                  </a:schemeClr>
                </a:solidFill>
              </a:rPr>
              <a:t>・特定の年齢層、特定の社会課題を設定する（</a:t>
            </a:r>
            <a:r>
              <a:rPr lang="en-US" altLang="ja-JP" sz="1400" b="0" dirty="0">
                <a:solidFill>
                  <a:schemeClr val="tx1">
                    <a:lumMod val="75000"/>
                    <a:lumOff val="25000"/>
                  </a:schemeClr>
                </a:solidFill>
              </a:rPr>
              <a:t>20</a:t>
            </a:r>
            <a:r>
              <a:rPr lang="ja-JP" altLang="en-US" sz="1400" b="0" dirty="0">
                <a:solidFill>
                  <a:schemeClr val="tx1">
                    <a:lumMod val="75000"/>
                    <a:lumOff val="25000"/>
                  </a:schemeClr>
                </a:solidFill>
              </a:rPr>
              <a:t>代にとっての住居など）</a:t>
            </a:r>
          </a:p>
        </p:txBody>
      </p:sp>
      <p:sp>
        <p:nvSpPr>
          <p:cNvPr id="31" name="タイトル 1">
            <a:extLst>
              <a:ext uri="{FF2B5EF4-FFF2-40B4-BE49-F238E27FC236}">
                <a16:creationId xmlns:a16="http://schemas.microsoft.com/office/drawing/2014/main" id="{6F27F893-8D7E-44E3-867A-1D1CD1A5B7DC}"/>
              </a:ext>
            </a:extLst>
          </p:cNvPr>
          <p:cNvSpPr txBox="1">
            <a:spLocks/>
          </p:cNvSpPr>
          <p:nvPr/>
        </p:nvSpPr>
        <p:spPr>
          <a:xfrm>
            <a:off x="168539" y="5382169"/>
            <a:ext cx="6798302"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600" dirty="0">
                <a:solidFill>
                  <a:schemeClr val="tx1">
                    <a:lumMod val="75000"/>
                    <a:lumOff val="25000"/>
                  </a:schemeClr>
                </a:solidFill>
              </a:rPr>
              <a:t>（その他の目標の制約の設定）</a:t>
            </a:r>
          </a:p>
        </p:txBody>
      </p:sp>
    </p:spTree>
    <p:extLst>
      <p:ext uri="{BB962C8B-B14F-4D97-AF65-F5344CB8AC3E}">
        <p14:creationId xmlns:p14="http://schemas.microsoft.com/office/powerpoint/2010/main" val="1310494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18</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【Work</a:t>
            </a:r>
            <a:r>
              <a:rPr lang="ja-JP" altLang="en-US" dirty="0">
                <a:solidFill>
                  <a:schemeClr val="tx1">
                    <a:lumMod val="75000"/>
                    <a:lumOff val="25000"/>
                  </a:schemeClr>
                </a:solidFill>
              </a:rPr>
              <a:t> ２</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テーマ別ディスカッション</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1077218"/>
          </a:xfrm>
          <a:prstGeom prst="rect">
            <a:avLst/>
          </a:prstGeom>
          <a:noFill/>
        </p:spPr>
        <p:txBody>
          <a:bodyPr wrap="square" rtlCol="0">
            <a:spAutoFit/>
          </a:bodyPr>
          <a:lstStyle/>
          <a:p>
            <a:r>
              <a:rPr kumimoji="1" lang="ja-JP" altLang="en-US" sz="1600" dirty="0">
                <a:solidFill>
                  <a:schemeClr val="tx1">
                    <a:lumMod val="75000"/>
                    <a:lumOff val="25000"/>
                  </a:schemeClr>
                </a:solidFill>
              </a:rPr>
              <a:t>人生１００年時代の自然とのつながりの一つの側面に着目して都市・インフラのアイデアを話し合います。</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600" dirty="0">
                <a:solidFill>
                  <a:schemeClr val="tx1">
                    <a:lumMod val="75000"/>
                    <a:lumOff val="25000"/>
                  </a:schemeClr>
                </a:solidFill>
              </a:rPr>
              <a:t>＊座長、担当教員からのワークを行っていただいても構いません 。</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364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42BC8B29-E332-4139-B840-1D14EFDC9129}"/>
              </a:ext>
            </a:extLst>
          </p:cNvPr>
          <p:cNvSpPr>
            <a:spLocks noGrp="1"/>
          </p:cNvSpPr>
          <p:nvPr>
            <p:ph type="ctrTitle"/>
          </p:nvPr>
        </p:nvSpPr>
        <p:spPr>
          <a:xfrm>
            <a:off x="421640" y="1807644"/>
            <a:ext cx="8300720" cy="3242712"/>
          </a:xfrm>
          <a:solidFill>
            <a:schemeClr val="bg1"/>
          </a:solidFill>
          <a:ln>
            <a:noFill/>
          </a:ln>
        </p:spPr>
        <p:style>
          <a:lnRef idx="2">
            <a:schemeClr val="dk1"/>
          </a:lnRef>
          <a:fillRef idx="1">
            <a:schemeClr val="lt1"/>
          </a:fillRef>
          <a:effectRef idx="0">
            <a:schemeClr val="dk1"/>
          </a:effectRef>
          <a:fontRef idx="minor">
            <a:schemeClr val="dk1"/>
          </a:fontRef>
        </p:style>
        <p:txBody>
          <a:bodyPr anchor="t">
            <a:normAutofit/>
          </a:bodyPr>
          <a:lstStyle/>
          <a:p>
            <a:pPr>
              <a:lnSpc>
                <a:spcPct val="120000"/>
              </a:lnSpc>
            </a:pPr>
            <a:r>
              <a:rPr lang="ja-JP" altLang="en-US" sz="1400" b="0" dirty="0">
                <a:solidFill>
                  <a:schemeClr val="tx1">
                    <a:lumMod val="75000"/>
                    <a:lumOff val="25000"/>
                  </a:schemeClr>
                </a:solidFill>
              </a:rPr>
              <a:t>　人間はどのような時代においても自然との関わりを希求している。これまでは、都市サービスを享受するために、自然との豊かなかかわりをあきらめていた人々が多くいたが、人生</a:t>
            </a:r>
            <a:r>
              <a:rPr lang="en-US" altLang="ja-JP" sz="1400" b="0" dirty="0">
                <a:solidFill>
                  <a:schemeClr val="tx1">
                    <a:lumMod val="75000"/>
                    <a:lumOff val="25000"/>
                  </a:schemeClr>
                </a:solidFill>
              </a:rPr>
              <a:t>100</a:t>
            </a:r>
            <a:r>
              <a:rPr lang="ja-JP" altLang="en-US" sz="1400" b="0" dirty="0">
                <a:solidFill>
                  <a:schemeClr val="tx1">
                    <a:lumMod val="75000"/>
                    <a:lumOff val="25000"/>
                  </a:schemeClr>
                </a:solidFill>
              </a:rPr>
              <a:t>年時代に住まいや働き方がより自由に選択できるようになれば、都市サービスと自然の恩恵の両者を同時に享受できる人々も増加していくのではないだろうか。例えば、このような欲求は、バーチャルな自然体験サービスを生みだすこと、郊外の大自然への移動コストを軽減していくこと、そして都市内に身近で豊かな自然を生み出すこと等によって達成されていくと考えられる。</a:t>
            </a: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　これからの議論では、このように多様化していく都市内の自然のかかわりを支えるために、都市にどのような環境の自然を、どのような手段で整備していくべきかを考えていきたい。また、自然は、作ったら終わりではなく、継続的な管理を必要とする。五感で感じ取れるような豊かな自然体験を人々に与え続けていくために、どのような管理が必要となるかも同時に考えたい。</a:t>
            </a:r>
          </a:p>
        </p:txBody>
      </p:sp>
      <p:sp>
        <p:nvSpPr>
          <p:cNvPr id="25" name="タイトル 1">
            <a:extLst>
              <a:ext uri="{FF2B5EF4-FFF2-40B4-BE49-F238E27FC236}">
                <a16:creationId xmlns:a16="http://schemas.microsoft.com/office/drawing/2014/main" id="{D63D2558-AACF-48BA-820D-AFC8361569DE}"/>
              </a:ext>
            </a:extLst>
          </p:cNvPr>
          <p:cNvSpPr txBox="1">
            <a:spLocks/>
          </p:cNvSpPr>
          <p:nvPr/>
        </p:nvSpPr>
        <p:spPr>
          <a:xfrm>
            <a:off x="421640" y="1030144"/>
            <a:ext cx="8300720" cy="548639"/>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ja-JP" altLang="en-US" sz="1800" dirty="0">
                <a:solidFill>
                  <a:schemeClr val="tx1">
                    <a:lumMod val="75000"/>
                    <a:lumOff val="25000"/>
                  </a:schemeClr>
                </a:solidFill>
              </a:rPr>
              <a:t>人生１００年時代に都市で自然をもっと身近に感じるためには</a:t>
            </a:r>
            <a:endParaRPr lang="en-US" altLang="ja-JP" sz="18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FDB01255-64C8-4DBA-9617-07BBF26540C1}"/>
              </a:ext>
            </a:extLst>
          </p:cNvPr>
          <p:cNvSpPr txBox="1">
            <a:spLocks/>
          </p:cNvSpPr>
          <p:nvPr/>
        </p:nvSpPr>
        <p:spPr>
          <a:xfrm>
            <a:off x="284480" y="71118"/>
            <a:ext cx="8300720"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en-US" altLang="ja-JP" sz="1000" dirty="0">
                <a:solidFill>
                  <a:schemeClr val="tx1">
                    <a:lumMod val="75000"/>
                    <a:lumOff val="25000"/>
                  </a:schemeClr>
                </a:solidFill>
              </a:rPr>
              <a:t>Team5</a:t>
            </a:r>
            <a:r>
              <a:rPr lang="ja-JP" altLang="en-US" sz="1000" dirty="0">
                <a:solidFill>
                  <a:schemeClr val="tx1">
                    <a:lumMod val="75000"/>
                    <a:lumOff val="25000"/>
                  </a:schemeClr>
                </a:solidFill>
              </a:rPr>
              <a:t>の人生</a:t>
            </a:r>
            <a:r>
              <a:rPr lang="en-US" altLang="ja-JP" sz="1000" dirty="0">
                <a:solidFill>
                  <a:schemeClr val="tx1">
                    <a:lumMod val="75000"/>
                    <a:lumOff val="25000"/>
                  </a:schemeClr>
                </a:solidFill>
              </a:rPr>
              <a:t>100</a:t>
            </a:r>
            <a:r>
              <a:rPr lang="ja-JP" altLang="en-US" sz="1000" dirty="0">
                <a:solidFill>
                  <a:schemeClr val="tx1">
                    <a:lumMod val="75000"/>
                    <a:lumOff val="25000"/>
                  </a:schemeClr>
                </a:solidFill>
              </a:rPr>
              <a:t>年時代の「変化＝シフト」に関する議論のハイライト　</a:t>
            </a:r>
            <a:r>
              <a:rPr lang="en-US" altLang="ja-JP" sz="1000" dirty="0">
                <a:solidFill>
                  <a:schemeClr val="tx1">
                    <a:lumMod val="75000"/>
                    <a:lumOff val="25000"/>
                  </a:schemeClr>
                </a:solidFill>
              </a:rPr>
              <a:t>(3</a:t>
            </a:r>
            <a:r>
              <a:rPr lang="ja-JP" altLang="en-US" sz="1000" dirty="0">
                <a:solidFill>
                  <a:schemeClr val="tx1">
                    <a:lumMod val="75000"/>
                    <a:lumOff val="25000"/>
                  </a:schemeClr>
                </a:solidFill>
              </a:rPr>
              <a:t>月</a:t>
            </a:r>
            <a:r>
              <a:rPr lang="en-US" altLang="ja-JP" sz="1000" dirty="0">
                <a:solidFill>
                  <a:schemeClr val="tx1">
                    <a:lumMod val="75000"/>
                    <a:lumOff val="25000"/>
                  </a:schemeClr>
                </a:solidFill>
              </a:rPr>
              <a:t>WS</a:t>
            </a:r>
            <a:r>
              <a:rPr lang="ja-JP" altLang="en-US" sz="1000" dirty="0">
                <a:solidFill>
                  <a:schemeClr val="tx1">
                    <a:lumMod val="75000"/>
                    <a:lumOff val="25000"/>
                  </a:schemeClr>
                </a:solidFill>
              </a:rPr>
              <a:t>の議論の一部再掲</a:t>
            </a:r>
            <a:r>
              <a:rPr lang="en-US" altLang="ja-JP" sz="1000" dirty="0">
                <a:solidFill>
                  <a:schemeClr val="tx1">
                    <a:lumMod val="75000"/>
                    <a:lumOff val="25000"/>
                  </a:schemeClr>
                </a:solidFill>
              </a:rPr>
              <a:t>)</a:t>
            </a:r>
          </a:p>
        </p:txBody>
      </p:sp>
    </p:spTree>
    <p:extLst>
      <p:ext uri="{BB962C8B-B14F-4D97-AF65-F5344CB8AC3E}">
        <p14:creationId xmlns:p14="http://schemas.microsoft.com/office/powerpoint/2010/main" val="322873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B273D-AC9D-41E5-8274-9D0F2B791303}"/>
              </a:ext>
            </a:extLst>
          </p:cNvPr>
          <p:cNvSpPr>
            <a:spLocks noGrp="1"/>
          </p:cNvSpPr>
          <p:nvPr>
            <p:ph type="ctrTitle"/>
          </p:nvPr>
        </p:nvSpPr>
        <p:spPr>
          <a:xfrm>
            <a:off x="416560" y="1286956"/>
            <a:ext cx="8098790" cy="1177860"/>
          </a:xfrm>
          <a:ln>
            <a:noFill/>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2000" dirty="0">
                <a:solidFill>
                  <a:schemeClr val="tx1">
                    <a:lumMod val="75000"/>
                    <a:lumOff val="25000"/>
                  </a:schemeClr>
                </a:solidFill>
              </a:rPr>
              <a:t>人生１００年時代の自然とのつながりを創出する</a:t>
            </a:r>
            <a:br>
              <a:rPr lang="en-US" altLang="ja-JP" sz="2000" dirty="0">
                <a:solidFill>
                  <a:schemeClr val="tx1">
                    <a:lumMod val="75000"/>
                    <a:lumOff val="25000"/>
                  </a:schemeClr>
                </a:solidFill>
              </a:rPr>
            </a:br>
            <a:r>
              <a:rPr lang="ja-JP" altLang="en-US" sz="2000" dirty="0">
                <a:solidFill>
                  <a:schemeClr val="tx1">
                    <a:lumMod val="75000"/>
                    <a:lumOff val="25000"/>
                  </a:schemeClr>
                </a:solidFill>
              </a:rPr>
              <a:t>都市・インフラとは？</a:t>
            </a:r>
          </a:p>
        </p:txBody>
      </p:sp>
      <p:sp>
        <p:nvSpPr>
          <p:cNvPr id="3" name="字幕 2">
            <a:extLst>
              <a:ext uri="{FF2B5EF4-FFF2-40B4-BE49-F238E27FC236}">
                <a16:creationId xmlns:a16="http://schemas.microsoft.com/office/drawing/2014/main" id="{E22CE996-F7EE-4D7E-A22E-A747308EDC59}"/>
              </a:ext>
            </a:extLst>
          </p:cNvPr>
          <p:cNvSpPr>
            <a:spLocks noGrp="1"/>
          </p:cNvSpPr>
          <p:nvPr>
            <p:ph type="subTitle" idx="1"/>
          </p:nvPr>
        </p:nvSpPr>
        <p:spPr>
          <a:xfrm>
            <a:off x="416559" y="846398"/>
            <a:ext cx="5384733" cy="440558"/>
          </a:xfrm>
        </p:spPr>
        <p:txBody>
          <a:bodyPr>
            <a:normAutofit/>
          </a:bodyPr>
          <a:lstStyle/>
          <a:p>
            <a:r>
              <a:rPr lang="ja-JP" altLang="en-US" sz="1600" b="1" dirty="0">
                <a:solidFill>
                  <a:schemeClr val="tx1">
                    <a:lumMod val="75000"/>
                    <a:lumOff val="25000"/>
                  </a:schemeClr>
                </a:solidFill>
              </a:rPr>
              <a:t>ワークショップの問い</a:t>
            </a:r>
          </a:p>
        </p:txBody>
      </p:sp>
      <p:sp>
        <p:nvSpPr>
          <p:cNvPr id="5" name="コンテンツ プレースホルダー 1">
            <a:extLst>
              <a:ext uri="{FF2B5EF4-FFF2-40B4-BE49-F238E27FC236}">
                <a16:creationId xmlns:a16="http://schemas.microsoft.com/office/drawing/2014/main" id="{5CAA0651-F807-4272-BA65-0CACC5320613}"/>
              </a:ext>
            </a:extLst>
          </p:cNvPr>
          <p:cNvSpPr txBox="1">
            <a:spLocks/>
          </p:cNvSpPr>
          <p:nvPr/>
        </p:nvSpPr>
        <p:spPr>
          <a:xfrm>
            <a:off x="4589898" y="3237268"/>
            <a:ext cx="1005504"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400" b="1" dirty="0">
                <a:solidFill>
                  <a:schemeClr val="tx1">
                    <a:lumMod val="75000"/>
                    <a:lumOff val="25000"/>
                  </a:schemeClr>
                </a:solidFill>
              </a:rPr>
              <a:t>VISION</a:t>
            </a:r>
            <a:r>
              <a:rPr lang="ja-JP" altLang="en-US" sz="1400" b="1" dirty="0">
                <a:solidFill>
                  <a:schemeClr val="tx1">
                    <a:lumMod val="75000"/>
                    <a:lumOff val="25000"/>
                  </a:schemeClr>
                </a:solidFill>
              </a:rPr>
              <a:t>：</a:t>
            </a:r>
            <a:endParaRPr lang="en-US" altLang="ja-JP" sz="1400" b="1" dirty="0">
              <a:solidFill>
                <a:schemeClr val="tx1">
                  <a:lumMod val="75000"/>
                  <a:lumOff val="25000"/>
                </a:schemeClr>
              </a:solidFill>
            </a:endParaRPr>
          </a:p>
        </p:txBody>
      </p:sp>
      <p:sp>
        <p:nvSpPr>
          <p:cNvPr id="6" name="コンテンツ プレースホルダー 1">
            <a:extLst>
              <a:ext uri="{FF2B5EF4-FFF2-40B4-BE49-F238E27FC236}">
                <a16:creationId xmlns:a16="http://schemas.microsoft.com/office/drawing/2014/main" id="{A0C00C37-9CE5-4361-ACD7-B0C925DE9828}"/>
              </a:ext>
            </a:extLst>
          </p:cNvPr>
          <p:cNvSpPr txBox="1">
            <a:spLocks/>
          </p:cNvSpPr>
          <p:nvPr/>
        </p:nvSpPr>
        <p:spPr>
          <a:xfrm>
            <a:off x="3314816" y="4016180"/>
            <a:ext cx="1196628"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成果目標：</a:t>
            </a:r>
            <a:endParaRPr lang="en-US" altLang="ja-JP" sz="1400" b="1" dirty="0">
              <a:solidFill>
                <a:schemeClr val="tx1">
                  <a:lumMod val="75000"/>
                  <a:lumOff val="25000"/>
                </a:schemeClr>
              </a:solidFill>
            </a:endParaRPr>
          </a:p>
        </p:txBody>
      </p:sp>
      <p:sp>
        <p:nvSpPr>
          <p:cNvPr id="7" name="コンテンツ プレースホルダー 1">
            <a:extLst>
              <a:ext uri="{FF2B5EF4-FFF2-40B4-BE49-F238E27FC236}">
                <a16:creationId xmlns:a16="http://schemas.microsoft.com/office/drawing/2014/main" id="{0A94258E-6C27-4DDC-B9A5-F96C11471981}"/>
              </a:ext>
            </a:extLst>
          </p:cNvPr>
          <p:cNvSpPr txBox="1">
            <a:spLocks/>
          </p:cNvSpPr>
          <p:nvPr/>
        </p:nvSpPr>
        <p:spPr>
          <a:xfrm>
            <a:off x="2006795" y="4819316"/>
            <a:ext cx="1680069"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プロセス目標：</a:t>
            </a:r>
            <a:endParaRPr lang="en-US" altLang="ja-JP" sz="1400" b="1" dirty="0">
              <a:solidFill>
                <a:schemeClr val="tx1">
                  <a:lumMod val="75000"/>
                  <a:lumOff val="25000"/>
                </a:schemeClr>
              </a:solidFill>
            </a:endParaRPr>
          </a:p>
        </p:txBody>
      </p:sp>
      <p:sp>
        <p:nvSpPr>
          <p:cNvPr id="8" name="コンテンツ プレースホルダー 1">
            <a:extLst>
              <a:ext uri="{FF2B5EF4-FFF2-40B4-BE49-F238E27FC236}">
                <a16:creationId xmlns:a16="http://schemas.microsoft.com/office/drawing/2014/main" id="{C74EAE94-DA02-4708-A3BB-FECB35694042}"/>
              </a:ext>
            </a:extLst>
          </p:cNvPr>
          <p:cNvSpPr txBox="1">
            <a:spLocks/>
          </p:cNvSpPr>
          <p:nvPr/>
        </p:nvSpPr>
        <p:spPr>
          <a:xfrm>
            <a:off x="1118756" y="5539663"/>
            <a:ext cx="722271"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現状</a:t>
            </a:r>
            <a:endParaRPr lang="en-US" altLang="ja-JP" sz="1400" b="1" dirty="0">
              <a:solidFill>
                <a:schemeClr val="tx1">
                  <a:lumMod val="75000"/>
                  <a:lumOff val="25000"/>
                </a:schemeClr>
              </a:solidFill>
            </a:endParaRPr>
          </a:p>
        </p:txBody>
      </p:sp>
      <p:sp>
        <p:nvSpPr>
          <p:cNvPr id="9" name="コンテンツ プレースホルダー 1">
            <a:extLst>
              <a:ext uri="{FF2B5EF4-FFF2-40B4-BE49-F238E27FC236}">
                <a16:creationId xmlns:a16="http://schemas.microsoft.com/office/drawing/2014/main" id="{5316ED1A-EFF1-4661-BFC8-845718D5D0FA}"/>
              </a:ext>
            </a:extLst>
          </p:cNvPr>
          <p:cNvSpPr txBox="1">
            <a:spLocks/>
          </p:cNvSpPr>
          <p:nvPr/>
        </p:nvSpPr>
        <p:spPr>
          <a:xfrm>
            <a:off x="5479702" y="3237268"/>
            <a:ext cx="2350227"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未来を見据えて新たな価値を生み出す思考を養う</a:t>
            </a:r>
            <a:endParaRPr lang="en-US" altLang="ja-JP" sz="1400" b="1" dirty="0">
              <a:solidFill>
                <a:schemeClr val="tx1">
                  <a:lumMod val="75000"/>
                  <a:lumOff val="25000"/>
                </a:schemeClr>
              </a:solidFill>
            </a:endParaRPr>
          </a:p>
        </p:txBody>
      </p:sp>
      <p:sp>
        <p:nvSpPr>
          <p:cNvPr id="10" name="コンテンツ プレースホルダー 1">
            <a:extLst>
              <a:ext uri="{FF2B5EF4-FFF2-40B4-BE49-F238E27FC236}">
                <a16:creationId xmlns:a16="http://schemas.microsoft.com/office/drawing/2014/main" id="{DE4A6D40-FF9D-4F84-9238-3EF69F0F3853}"/>
              </a:ext>
            </a:extLst>
          </p:cNvPr>
          <p:cNvSpPr txBox="1">
            <a:spLocks/>
          </p:cNvSpPr>
          <p:nvPr/>
        </p:nvSpPr>
        <p:spPr>
          <a:xfrm>
            <a:off x="4299861" y="4016180"/>
            <a:ext cx="2851835"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人生</a:t>
            </a:r>
            <a:r>
              <a:rPr lang="en-US" altLang="ja-JP" sz="1400" b="1" dirty="0">
                <a:solidFill>
                  <a:schemeClr val="tx1">
                    <a:lumMod val="75000"/>
                    <a:lumOff val="25000"/>
                  </a:schemeClr>
                </a:solidFill>
              </a:rPr>
              <a:t>100</a:t>
            </a:r>
            <a:r>
              <a:rPr lang="ja-JP" altLang="en-US" sz="1400" b="1" dirty="0">
                <a:solidFill>
                  <a:schemeClr val="tx1">
                    <a:lumMod val="75000"/>
                    <a:lumOff val="25000"/>
                  </a:schemeClr>
                </a:solidFill>
              </a:rPr>
              <a:t>年時代の都市・インフラを考える視点を与えるブックレットの作成</a:t>
            </a:r>
            <a:endParaRPr lang="en-US" altLang="ja-JP" sz="1400" b="1" dirty="0">
              <a:solidFill>
                <a:schemeClr val="tx1">
                  <a:lumMod val="75000"/>
                  <a:lumOff val="25000"/>
                </a:schemeClr>
              </a:solidFill>
            </a:endParaRPr>
          </a:p>
        </p:txBody>
      </p:sp>
      <p:sp>
        <p:nvSpPr>
          <p:cNvPr id="11" name="コンテンツ プレースホルダー 1">
            <a:extLst>
              <a:ext uri="{FF2B5EF4-FFF2-40B4-BE49-F238E27FC236}">
                <a16:creationId xmlns:a16="http://schemas.microsoft.com/office/drawing/2014/main" id="{AF7B8E13-3205-4CB4-9B21-D20266B2CFB4}"/>
              </a:ext>
            </a:extLst>
          </p:cNvPr>
          <p:cNvSpPr txBox="1">
            <a:spLocks/>
          </p:cNvSpPr>
          <p:nvPr/>
        </p:nvSpPr>
        <p:spPr>
          <a:xfrm>
            <a:off x="3324904" y="4819316"/>
            <a:ext cx="3154617"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ライフシーン毎に東工大教員と企業代表者が創造的な対話を繰り返す</a:t>
            </a:r>
            <a:endParaRPr lang="en-US" altLang="ja-JP" sz="1400" b="1" dirty="0">
              <a:solidFill>
                <a:schemeClr val="tx1">
                  <a:lumMod val="75000"/>
                  <a:lumOff val="25000"/>
                </a:schemeClr>
              </a:solidFill>
            </a:endParaRPr>
          </a:p>
        </p:txBody>
      </p:sp>
      <p:grpSp>
        <p:nvGrpSpPr>
          <p:cNvPr id="18" name="グループ化 17">
            <a:extLst>
              <a:ext uri="{FF2B5EF4-FFF2-40B4-BE49-F238E27FC236}">
                <a16:creationId xmlns:a16="http://schemas.microsoft.com/office/drawing/2014/main" id="{45CBF661-9385-48FC-B392-9ED4A3D4BE4F}"/>
              </a:ext>
            </a:extLst>
          </p:cNvPr>
          <p:cNvGrpSpPr/>
          <p:nvPr/>
        </p:nvGrpSpPr>
        <p:grpSpPr>
          <a:xfrm>
            <a:off x="1416243" y="5123425"/>
            <a:ext cx="1084218" cy="378862"/>
            <a:chOff x="-695528" y="4086134"/>
            <a:chExt cx="1084218" cy="378862"/>
          </a:xfrm>
        </p:grpSpPr>
        <p:cxnSp>
          <p:nvCxnSpPr>
            <p:cNvPr id="13" name="直線コネクタ 12">
              <a:extLst>
                <a:ext uri="{FF2B5EF4-FFF2-40B4-BE49-F238E27FC236}">
                  <a16:creationId xmlns:a16="http://schemas.microsoft.com/office/drawing/2014/main" id="{56B85649-1953-43C6-839C-042C2DE2E2D9}"/>
                </a:ext>
              </a:extLst>
            </p:cNvPr>
            <p:cNvCxnSpPr>
              <a:cxnSpLocks/>
            </p:cNvCxnSpPr>
            <p:nvPr/>
          </p:nvCxnSpPr>
          <p:spPr>
            <a:xfrm flipV="1">
              <a:off x="-695528" y="4275565"/>
              <a:ext cx="127298" cy="189431"/>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CF095A1B-051D-4132-AEFF-97019B002BDE}"/>
                </a:ext>
              </a:extLst>
            </p:cNvPr>
            <p:cNvCxnSpPr/>
            <p:nvPr/>
          </p:nvCxnSpPr>
          <p:spPr>
            <a:xfrm>
              <a:off x="-568230" y="4275565"/>
              <a:ext cx="8296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AD5C1CB8-6E1F-46D5-8548-4A345CCD511E}"/>
                </a:ext>
              </a:extLst>
            </p:cNvPr>
            <p:cNvCxnSpPr>
              <a:cxnSpLocks/>
            </p:cNvCxnSpPr>
            <p:nvPr/>
          </p:nvCxnSpPr>
          <p:spPr>
            <a:xfrm flipV="1">
              <a:off x="261392" y="4086134"/>
              <a:ext cx="127298" cy="18943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6" name="グループ化 15">
            <a:extLst>
              <a:ext uri="{FF2B5EF4-FFF2-40B4-BE49-F238E27FC236}">
                <a16:creationId xmlns:a16="http://schemas.microsoft.com/office/drawing/2014/main" id="{E9EB1A82-7642-48A3-9FB9-59DC83BCA4C1}"/>
              </a:ext>
            </a:extLst>
          </p:cNvPr>
          <p:cNvGrpSpPr/>
          <p:nvPr/>
        </p:nvGrpSpPr>
        <p:grpSpPr>
          <a:xfrm>
            <a:off x="2635808" y="4364030"/>
            <a:ext cx="1084218" cy="378862"/>
            <a:chOff x="-695528" y="4086134"/>
            <a:chExt cx="1084218" cy="378862"/>
          </a:xfrm>
        </p:grpSpPr>
        <p:cxnSp>
          <p:nvCxnSpPr>
            <p:cNvPr id="19" name="直線コネクタ 18">
              <a:extLst>
                <a:ext uri="{FF2B5EF4-FFF2-40B4-BE49-F238E27FC236}">
                  <a16:creationId xmlns:a16="http://schemas.microsoft.com/office/drawing/2014/main" id="{E0732B91-A882-4229-A0EC-113DE6FCF6DF}"/>
                </a:ext>
              </a:extLst>
            </p:cNvPr>
            <p:cNvCxnSpPr>
              <a:cxnSpLocks/>
            </p:cNvCxnSpPr>
            <p:nvPr/>
          </p:nvCxnSpPr>
          <p:spPr>
            <a:xfrm flipV="1">
              <a:off x="-695528" y="4275565"/>
              <a:ext cx="127298" cy="189431"/>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B4072FF5-CADC-44AD-99C9-BA00F993FBBA}"/>
                </a:ext>
              </a:extLst>
            </p:cNvPr>
            <p:cNvCxnSpPr/>
            <p:nvPr/>
          </p:nvCxnSpPr>
          <p:spPr>
            <a:xfrm>
              <a:off x="-568230" y="4275565"/>
              <a:ext cx="8296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B4D918A3-F36B-4941-BF97-D61605873024}"/>
                </a:ext>
              </a:extLst>
            </p:cNvPr>
            <p:cNvCxnSpPr>
              <a:cxnSpLocks/>
            </p:cNvCxnSpPr>
            <p:nvPr/>
          </p:nvCxnSpPr>
          <p:spPr>
            <a:xfrm flipV="1">
              <a:off x="261392" y="4086134"/>
              <a:ext cx="127298" cy="189431"/>
            </a:xfrm>
            <a:prstGeom prst="line">
              <a:avLst/>
            </a:prstGeom>
            <a:ln w="12700">
              <a:tailEnd type="arrow"/>
            </a:ln>
          </p:spPr>
          <p:style>
            <a:lnRef idx="1">
              <a:schemeClr val="dk1"/>
            </a:lnRef>
            <a:fillRef idx="0">
              <a:schemeClr val="dk1"/>
            </a:fillRef>
            <a:effectRef idx="0">
              <a:schemeClr val="dk1"/>
            </a:effectRef>
            <a:fontRef idx="minor">
              <a:schemeClr val="tx1"/>
            </a:fontRef>
          </p:style>
        </p:cxnSp>
      </p:grpSp>
      <p:grpSp>
        <p:nvGrpSpPr>
          <p:cNvPr id="22" name="グループ化 21">
            <a:extLst>
              <a:ext uri="{FF2B5EF4-FFF2-40B4-BE49-F238E27FC236}">
                <a16:creationId xmlns:a16="http://schemas.microsoft.com/office/drawing/2014/main" id="{E18213A0-839E-4807-A1DC-B484AB1DDACD}"/>
              </a:ext>
            </a:extLst>
          </p:cNvPr>
          <p:cNvGrpSpPr/>
          <p:nvPr/>
        </p:nvGrpSpPr>
        <p:grpSpPr>
          <a:xfrm>
            <a:off x="3870191" y="3570687"/>
            <a:ext cx="1084218" cy="378862"/>
            <a:chOff x="-695528" y="4086134"/>
            <a:chExt cx="1084218" cy="378862"/>
          </a:xfrm>
        </p:grpSpPr>
        <p:cxnSp>
          <p:nvCxnSpPr>
            <p:cNvPr id="23" name="直線コネクタ 22">
              <a:extLst>
                <a:ext uri="{FF2B5EF4-FFF2-40B4-BE49-F238E27FC236}">
                  <a16:creationId xmlns:a16="http://schemas.microsoft.com/office/drawing/2014/main" id="{2C660A0C-EA34-4C41-861D-12B5EE9FCAF2}"/>
                </a:ext>
              </a:extLst>
            </p:cNvPr>
            <p:cNvCxnSpPr>
              <a:cxnSpLocks/>
            </p:cNvCxnSpPr>
            <p:nvPr/>
          </p:nvCxnSpPr>
          <p:spPr>
            <a:xfrm flipV="1">
              <a:off x="-695528" y="4275565"/>
              <a:ext cx="127298" cy="189431"/>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9A883A0B-044C-46AB-B438-97D6053BD6AE}"/>
                </a:ext>
              </a:extLst>
            </p:cNvPr>
            <p:cNvCxnSpPr/>
            <p:nvPr/>
          </p:nvCxnSpPr>
          <p:spPr>
            <a:xfrm>
              <a:off x="-568230" y="4275565"/>
              <a:ext cx="829622" cy="0"/>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491C8A25-99A4-49BC-AB1B-CA0169B55A40}"/>
                </a:ext>
              </a:extLst>
            </p:cNvPr>
            <p:cNvCxnSpPr>
              <a:cxnSpLocks/>
            </p:cNvCxnSpPr>
            <p:nvPr/>
          </p:nvCxnSpPr>
          <p:spPr>
            <a:xfrm flipV="1">
              <a:off x="261392" y="4086134"/>
              <a:ext cx="127298" cy="189431"/>
            </a:xfrm>
            <a:prstGeom prst="line">
              <a:avLst/>
            </a:prstGeom>
            <a:ln w="12700">
              <a:prstDash val="sysDash"/>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700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4E4CF4A3-2BFA-44D3-AF54-31CB5CF28275}"/>
              </a:ext>
            </a:extLst>
          </p:cNvPr>
          <p:cNvSpPr>
            <a:spLocks noGrp="1"/>
          </p:cNvSpPr>
          <p:nvPr>
            <p:ph type="ctrTitle"/>
          </p:nvPr>
        </p:nvSpPr>
        <p:spPr>
          <a:xfrm>
            <a:off x="284480" y="1412242"/>
            <a:ext cx="8300720" cy="4551681"/>
          </a:xfrm>
          <a:solidFill>
            <a:schemeClr val="bg1"/>
          </a:solidFill>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pPr>
            <a:r>
              <a:rPr lang="ja-JP" altLang="en-US" sz="1400" b="0" dirty="0">
                <a:solidFill>
                  <a:schemeClr val="tx1">
                    <a:lumMod val="75000"/>
                    <a:lumOff val="25000"/>
                  </a:schemeClr>
                </a:solidFill>
              </a:rPr>
              <a:t>１）都市生活の中で</a:t>
            </a:r>
            <a:r>
              <a:rPr lang="ja-JP" altLang="en-US" sz="1400" u="sng" dirty="0">
                <a:solidFill>
                  <a:schemeClr val="tx1">
                    <a:lumMod val="75000"/>
                    <a:lumOff val="25000"/>
                  </a:schemeClr>
                </a:solidFill>
              </a:rPr>
              <a:t>自然のどのような側面と触れ合いたいか。</a:t>
            </a:r>
            <a:r>
              <a:rPr lang="ja-JP" altLang="en-US" sz="1400" b="0" dirty="0">
                <a:solidFill>
                  <a:schemeClr val="tx1">
                    <a:lumMod val="75000"/>
                    <a:lumOff val="25000"/>
                  </a:schemeClr>
                </a:solidFill>
              </a:rPr>
              <a:t>特定の草木や生物と触れ合いたいか。自然がみえなければいけないか。あるがままの自然でいいのか。都市でしか表現できない自然の側面はあるか。自然のどのような側面は都市に持ち込みたくないか（虫や落ち葉が大量に発生しても構わないか）。</a:t>
            </a: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２）都市生活のなかに</a:t>
            </a:r>
            <a:r>
              <a:rPr lang="ja-JP" altLang="en-US" sz="1400" u="sng" dirty="0">
                <a:solidFill>
                  <a:schemeClr val="tx1">
                    <a:lumMod val="75000"/>
                    <a:lumOff val="25000"/>
                  </a:schemeClr>
                </a:solidFill>
              </a:rPr>
              <a:t>自然とのつながりをどのように組み込みたいか。</a:t>
            </a:r>
            <a:r>
              <a:rPr lang="ja-JP" altLang="en-US" sz="1400" b="0" dirty="0">
                <a:solidFill>
                  <a:schemeClr val="tx1">
                    <a:lumMod val="75000"/>
                    <a:lumOff val="25000"/>
                  </a:schemeClr>
                </a:solidFill>
              </a:rPr>
              <a:t>何をしている時に自然と触れ合いたいか。どれくらい身近に感じられる（頻繁に遭遇する）ものであってほしいか。一人で利用するのか、誰かと一緒に利用するのか、みんなで利用するのか。</a:t>
            </a: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３）上記の自然とのつながりを生み出す</a:t>
            </a:r>
            <a:r>
              <a:rPr lang="ja-JP" altLang="en-US" sz="1400" u="sng" dirty="0">
                <a:solidFill>
                  <a:schemeClr val="tx1">
                    <a:lumMod val="75000"/>
                    <a:lumOff val="25000"/>
                  </a:schemeClr>
                </a:solidFill>
              </a:rPr>
              <a:t>都市・インフラとしてどのようなものが考えられるか。</a:t>
            </a:r>
            <a:r>
              <a:rPr lang="ja-JP" altLang="en-US" sz="1400" b="0" dirty="0">
                <a:solidFill>
                  <a:schemeClr val="tx1">
                    <a:lumMod val="75000"/>
                    <a:lumOff val="25000"/>
                  </a:schemeClr>
                </a:solidFill>
              </a:rPr>
              <a:t>それはどんな場所で、どれくらいの広さで、どんなデザインで他に何が配置されているか。誰が場を整備して、どんなルール（参加資格、料金設定）があるのか。どのような場であれば私たちは利用したいと思うのか。</a:t>
            </a:r>
          </a:p>
        </p:txBody>
      </p:sp>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284480" y="619757"/>
            <a:ext cx="8300719"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800" dirty="0">
                <a:solidFill>
                  <a:schemeClr val="tx1">
                    <a:lumMod val="75000"/>
                    <a:lumOff val="25000"/>
                  </a:schemeClr>
                </a:solidFill>
              </a:rPr>
              <a:t>人生</a:t>
            </a:r>
            <a:r>
              <a:rPr lang="en-US" altLang="ja-JP" sz="1800" dirty="0">
                <a:solidFill>
                  <a:schemeClr val="tx1">
                    <a:lumMod val="75000"/>
                    <a:lumOff val="25000"/>
                  </a:schemeClr>
                </a:solidFill>
              </a:rPr>
              <a:t>100</a:t>
            </a:r>
            <a:r>
              <a:rPr lang="ja-JP" altLang="en-US" sz="1800" dirty="0">
                <a:solidFill>
                  <a:schemeClr val="tx1">
                    <a:lumMod val="75000"/>
                    <a:lumOff val="25000"/>
                  </a:schemeClr>
                </a:solidFill>
              </a:rPr>
              <a:t>年時代の都市・インフラをイメージする（グループワーク５０分）</a:t>
            </a:r>
            <a:endParaRPr lang="en-US" altLang="ja-JP" sz="1800" dirty="0">
              <a:solidFill>
                <a:schemeClr val="tx1">
                  <a:lumMod val="75000"/>
                  <a:lumOff val="25000"/>
                </a:schemeClr>
              </a:solidFill>
            </a:endParaRPr>
          </a:p>
        </p:txBody>
      </p:sp>
    </p:spTree>
    <p:extLst>
      <p:ext uri="{BB962C8B-B14F-4D97-AF65-F5344CB8AC3E}">
        <p14:creationId xmlns:p14="http://schemas.microsoft.com/office/powerpoint/2010/main" val="2209025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6902244" y="6371048"/>
            <a:ext cx="2005583" cy="332534"/>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050" dirty="0">
                <a:solidFill>
                  <a:schemeClr val="tx1">
                    <a:lumMod val="75000"/>
                    <a:lumOff val="25000"/>
                  </a:schemeClr>
                </a:solidFill>
              </a:rPr>
              <a:t>チーム</a:t>
            </a:r>
            <a:r>
              <a:rPr lang="en-US" altLang="ja-JP" sz="1050" dirty="0">
                <a:solidFill>
                  <a:schemeClr val="tx1">
                    <a:lumMod val="75000"/>
                    <a:lumOff val="25000"/>
                  </a:schemeClr>
                </a:solidFill>
              </a:rPr>
              <a:t>5</a:t>
            </a:r>
            <a:r>
              <a:rPr lang="ja-JP" altLang="en-US" sz="1050" dirty="0">
                <a:solidFill>
                  <a:schemeClr val="tx1">
                    <a:lumMod val="75000"/>
                    <a:lumOff val="25000"/>
                  </a:schemeClr>
                </a:solidFill>
              </a:rPr>
              <a:t>：自然とのつながり</a:t>
            </a:r>
            <a:endParaRPr lang="en-US" altLang="ja-JP" sz="1050" dirty="0">
              <a:solidFill>
                <a:schemeClr val="tx1">
                  <a:lumMod val="75000"/>
                  <a:lumOff val="25000"/>
                </a:schemeClr>
              </a:solidFill>
            </a:endParaRPr>
          </a:p>
        </p:txBody>
      </p:sp>
      <p:sp>
        <p:nvSpPr>
          <p:cNvPr id="4" name="タイトル 1">
            <a:extLst>
              <a:ext uri="{FF2B5EF4-FFF2-40B4-BE49-F238E27FC236}">
                <a16:creationId xmlns:a16="http://schemas.microsoft.com/office/drawing/2014/main" id="{8C687B16-812E-453C-A532-5CC704C7BD8F}"/>
              </a:ext>
            </a:extLst>
          </p:cNvPr>
          <p:cNvSpPr txBox="1">
            <a:spLocks/>
          </p:cNvSpPr>
          <p:nvPr/>
        </p:nvSpPr>
        <p:spPr>
          <a:xfrm>
            <a:off x="884839" y="434592"/>
            <a:ext cx="5122353"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どんな自然とのつながりを求めるか</a:t>
            </a:r>
            <a:endParaRPr lang="ja-JP" altLang="en-US" sz="1400" b="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7AA9709A-8EBB-4393-941C-5FAE627EF8F7}"/>
              </a:ext>
            </a:extLst>
          </p:cNvPr>
          <p:cNvSpPr txBox="1">
            <a:spLocks/>
          </p:cNvSpPr>
          <p:nvPr/>
        </p:nvSpPr>
        <p:spPr>
          <a:xfrm>
            <a:off x="884839" y="2227733"/>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どのように自然とつながりたいか</a:t>
            </a:r>
            <a:endParaRPr lang="ja-JP" altLang="en-US" sz="1400" b="0" dirty="0">
              <a:solidFill>
                <a:schemeClr val="tx1">
                  <a:lumMod val="75000"/>
                  <a:lumOff val="25000"/>
                </a:schemeClr>
              </a:solidFill>
            </a:endParaRPr>
          </a:p>
        </p:txBody>
      </p:sp>
      <p:sp>
        <p:nvSpPr>
          <p:cNvPr id="7" name="タイトル 1">
            <a:extLst>
              <a:ext uri="{FF2B5EF4-FFF2-40B4-BE49-F238E27FC236}">
                <a16:creationId xmlns:a16="http://schemas.microsoft.com/office/drawing/2014/main" id="{4699FC92-943B-4ED1-A33A-01C5CEB3C500}"/>
              </a:ext>
            </a:extLst>
          </p:cNvPr>
          <p:cNvSpPr txBox="1">
            <a:spLocks/>
          </p:cNvSpPr>
          <p:nvPr/>
        </p:nvSpPr>
        <p:spPr>
          <a:xfrm>
            <a:off x="884839" y="4316350"/>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そのためにどのような都市・インフラのデザインが必要か</a:t>
            </a:r>
            <a:endParaRPr lang="en-US" altLang="ja-JP" sz="1400" u="sng" dirty="0">
              <a:solidFill>
                <a:schemeClr val="tx1">
                  <a:lumMod val="75000"/>
                  <a:lumOff val="25000"/>
                </a:schemeClr>
              </a:solidFill>
            </a:endParaRPr>
          </a:p>
        </p:txBody>
      </p:sp>
      <p:sp>
        <p:nvSpPr>
          <p:cNvPr id="8" name="タイトル 1">
            <a:extLst>
              <a:ext uri="{FF2B5EF4-FFF2-40B4-BE49-F238E27FC236}">
                <a16:creationId xmlns:a16="http://schemas.microsoft.com/office/drawing/2014/main" id="{82BF58F3-F036-40DA-BD54-CF24C264BEA4}"/>
              </a:ext>
            </a:extLst>
          </p:cNvPr>
          <p:cNvSpPr txBox="1">
            <a:spLocks/>
          </p:cNvSpPr>
          <p:nvPr/>
        </p:nvSpPr>
        <p:spPr>
          <a:xfrm>
            <a:off x="248989" y="4706864"/>
            <a:ext cx="8627723" cy="1555578"/>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sp>
        <p:nvSpPr>
          <p:cNvPr id="9" name="タイトル 1">
            <a:extLst>
              <a:ext uri="{FF2B5EF4-FFF2-40B4-BE49-F238E27FC236}">
                <a16:creationId xmlns:a16="http://schemas.microsoft.com/office/drawing/2014/main" id="{B68E184E-5088-4AE8-A79E-684AFD9039F5}"/>
              </a:ext>
            </a:extLst>
          </p:cNvPr>
          <p:cNvSpPr txBox="1">
            <a:spLocks/>
          </p:cNvSpPr>
          <p:nvPr/>
        </p:nvSpPr>
        <p:spPr>
          <a:xfrm>
            <a:off x="6306320" y="85997"/>
            <a:ext cx="2837680" cy="332534"/>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en-US" altLang="ja-JP" sz="900" b="0" dirty="0">
                <a:solidFill>
                  <a:schemeClr val="tx1">
                    <a:lumMod val="75000"/>
                    <a:lumOff val="25000"/>
                  </a:schemeClr>
                </a:solidFill>
              </a:rPr>
              <a:t>【</a:t>
            </a:r>
            <a:r>
              <a:rPr lang="ja-JP" altLang="en-US" sz="900" b="0" dirty="0">
                <a:solidFill>
                  <a:schemeClr val="tx1">
                    <a:lumMod val="75000"/>
                    <a:lumOff val="25000"/>
                  </a:schemeClr>
                </a:solidFill>
              </a:rPr>
              <a:t>人生１００年時代の都市・インフラ：</a:t>
            </a:r>
            <a:r>
              <a:rPr lang="en-US" altLang="ja-JP" sz="900" b="0" dirty="0">
                <a:solidFill>
                  <a:schemeClr val="tx1">
                    <a:lumMod val="75000"/>
                    <a:lumOff val="25000"/>
                  </a:schemeClr>
                </a:solidFill>
              </a:rPr>
              <a:t>DAY4】</a:t>
            </a:r>
            <a:endParaRPr lang="ja-JP" altLang="en-US" sz="900" b="0" dirty="0">
              <a:solidFill>
                <a:schemeClr val="tx1">
                  <a:lumMod val="75000"/>
                  <a:lumOff val="25000"/>
                </a:schemeClr>
              </a:solidFill>
            </a:endParaRPr>
          </a:p>
        </p:txBody>
      </p:sp>
      <p:sp>
        <p:nvSpPr>
          <p:cNvPr id="10" name="タイトル 1">
            <a:extLst>
              <a:ext uri="{FF2B5EF4-FFF2-40B4-BE49-F238E27FC236}">
                <a16:creationId xmlns:a16="http://schemas.microsoft.com/office/drawing/2014/main" id="{3B2367C4-4487-41FF-9D85-63FD6BE9AE1F}"/>
              </a:ext>
            </a:extLst>
          </p:cNvPr>
          <p:cNvSpPr txBox="1">
            <a:spLocks/>
          </p:cNvSpPr>
          <p:nvPr/>
        </p:nvSpPr>
        <p:spPr>
          <a:xfrm>
            <a:off x="248989" y="862516"/>
            <a:ext cx="8627723" cy="1173761"/>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sp>
        <p:nvSpPr>
          <p:cNvPr id="13" name="タイトル 1">
            <a:extLst>
              <a:ext uri="{FF2B5EF4-FFF2-40B4-BE49-F238E27FC236}">
                <a16:creationId xmlns:a16="http://schemas.microsoft.com/office/drawing/2014/main" id="{CDF1F895-A802-407B-8A3A-E363398C54D5}"/>
              </a:ext>
            </a:extLst>
          </p:cNvPr>
          <p:cNvSpPr txBox="1">
            <a:spLocks/>
          </p:cNvSpPr>
          <p:nvPr/>
        </p:nvSpPr>
        <p:spPr>
          <a:xfrm>
            <a:off x="248989" y="2617710"/>
            <a:ext cx="8627723" cy="1555578"/>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grpSp>
        <p:nvGrpSpPr>
          <p:cNvPr id="15" name="グループ化 14">
            <a:extLst>
              <a:ext uri="{FF2B5EF4-FFF2-40B4-BE49-F238E27FC236}">
                <a16:creationId xmlns:a16="http://schemas.microsoft.com/office/drawing/2014/main" id="{A21F77F9-D0DF-4DC7-8B6B-97BE5311CDFC}"/>
              </a:ext>
            </a:extLst>
          </p:cNvPr>
          <p:cNvGrpSpPr/>
          <p:nvPr/>
        </p:nvGrpSpPr>
        <p:grpSpPr>
          <a:xfrm>
            <a:off x="248989" y="2213840"/>
            <a:ext cx="689992" cy="332339"/>
            <a:chOff x="-1270962" y="849135"/>
            <a:chExt cx="689992" cy="332339"/>
          </a:xfrm>
        </p:grpSpPr>
        <p:sp>
          <p:nvSpPr>
            <p:cNvPr id="16" name="正方形/長方形 15">
              <a:extLst>
                <a:ext uri="{FF2B5EF4-FFF2-40B4-BE49-F238E27FC236}">
                  <a16:creationId xmlns:a16="http://schemas.microsoft.com/office/drawing/2014/main" id="{BAB37397-ACD8-4E44-A47B-93BCE08B9420}"/>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BCBE1BB2-81E9-4E1C-8B3D-E546017F3899}"/>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How</a:t>
              </a:r>
              <a:endParaRPr lang="ja-JP" altLang="en-US" sz="1400" dirty="0">
                <a:solidFill>
                  <a:schemeClr val="bg1"/>
                </a:solidFill>
              </a:endParaRPr>
            </a:p>
          </p:txBody>
        </p:sp>
      </p:grpSp>
      <p:grpSp>
        <p:nvGrpSpPr>
          <p:cNvPr id="18" name="グループ化 17">
            <a:extLst>
              <a:ext uri="{FF2B5EF4-FFF2-40B4-BE49-F238E27FC236}">
                <a16:creationId xmlns:a16="http://schemas.microsoft.com/office/drawing/2014/main" id="{A4268C01-5D95-4896-B892-7A7C1325FED8}"/>
              </a:ext>
            </a:extLst>
          </p:cNvPr>
          <p:cNvGrpSpPr/>
          <p:nvPr/>
        </p:nvGrpSpPr>
        <p:grpSpPr>
          <a:xfrm>
            <a:off x="194847" y="4302994"/>
            <a:ext cx="689992" cy="332339"/>
            <a:chOff x="-1270962" y="849135"/>
            <a:chExt cx="689992" cy="332339"/>
          </a:xfrm>
        </p:grpSpPr>
        <p:sp>
          <p:nvSpPr>
            <p:cNvPr id="19" name="正方形/長方形 18">
              <a:extLst>
                <a:ext uri="{FF2B5EF4-FFF2-40B4-BE49-F238E27FC236}">
                  <a16:creationId xmlns:a16="http://schemas.microsoft.com/office/drawing/2014/main" id="{8E176ED4-F59B-4590-9C52-0DE99CCA6657}"/>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a:extLst>
                <a:ext uri="{FF2B5EF4-FFF2-40B4-BE49-F238E27FC236}">
                  <a16:creationId xmlns:a16="http://schemas.microsoft.com/office/drawing/2014/main" id="{8A5D25B9-6408-4957-8A4E-795E6B898995}"/>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7500" lnSpcReduction="2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Design</a:t>
              </a:r>
              <a:endParaRPr lang="ja-JP" altLang="en-US" sz="1400" dirty="0">
                <a:solidFill>
                  <a:schemeClr val="bg1"/>
                </a:solidFill>
              </a:endParaRPr>
            </a:p>
          </p:txBody>
        </p:sp>
      </p:grpSp>
      <p:grpSp>
        <p:nvGrpSpPr>
          <p:cNvPr id="21" name="グループ化 20">
            <a:extLst>
              <a:ext uri="{FF2B5EF4-FFF2-40B4-BE49-F238E27FC236}">
                <a16:creationId xmlns:a16="http://schemas.microsoft.com/office/drawing/2014/main" id="{705175A1-5013-481B-B72D-6C780AC200DC}"/>
              </a:ext>
            </a:extLst>
          </p:cNvPr>
          <p:cNvGrpSpPr/>
          <p:nvPr/>
        </p:nvGrpSpPr>
        <p:grpSpPr>
          <a:xfrm>
            <a:off x="248989" y="446099"/>
            <a:ext cx="689992" cy="332339"/>
            <a:chOff x="-1270962" y="849135"/>
            <a:chExt cx="689992" cy="332339"/>
          </a:xfrm>
        </p:grpSpPr>
        <p:sp>
          <p:nvSpPr>
            <p:cNvPr id="22" name="正方形/長方形 21">
              <a:extLst>
                <a:ext uri="{FF2B5EF4-FFF2-40B4-BE49-F238E27FC236}">
                  <a16:creationId xmlns:a16="http://schemas.microsoft.com/office/drawing/2014/main" id="{75F747D9-26C3-4D0E-89E9-E75153313F9B}"/>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111D4D40-0C00-4F31-BBD0-F3C5A876DC5C}"/>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What</a:t>
              </a:r>
              <a:endParaRPr lang="ja-JP" altLang="en-US" sz="1400" dirty="0">
                <a:solidFill>
                  <a:schemeClr val="bg1"/>
                </a:solidFill>
              </a:endParaRPr>
            </a:p>
          </p:txBody>
        </p:sp>
      </p:grpSp>
    </p:spTree>
    <p:extLst>
      <p:ext uri="{BB962C8B-B14F-4D97-AF65-F5344CB8AC3E}">
        <p14:creationId xmlns:p14="http://schemas.microsoft.com/office/powerpoint/2010/main" val="11068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22</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a:t>
            </a:r>
            <a:r>
              <a:rPr lang="ja-JP" altLang="en-US" dirty="0">
                <a:solidFill>
                  <a:schemeClr val="tx1">
                    <a:lumMod val="75000"/>
                    <a:lumOff val="25000"/>
                  </a:schemeClr>
                </a:solidFill>
              </a:rPr>
              <a:t>付録</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未来の自然とのつながりのアイデア</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769441"/>
          </a:xfrm>
          <a:prstGeom prst="rect">
            <a:avLst/>
          </a:prstGeom>
          <a:noFill/>
        </p:spPr>
        <p:txBody>
          <a:bodyPr wrap="square" rtlCol="0">
            <a:spAutoFit/>
          </a:bodyPr>
          <a:lstStyle/>
          <a:p>
            <a:r>
              <a:rPr kumimoji="1" lang="ja-JP" altLang="en-US" sz="1600" dirty="0">
                <a:solidFill>
                  <a:schemeClr val="tx1">
                    <a:lumMod val="75000"/>
                    <a:lumOff val="25000"/>
                  </a:schemeClr>
                </a:solidFill>
              </a:rPr>
              <a:t>人生１００年時代のアイデアのイメージとしてご参考にしてください。</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200" dirty="0">
                <a:solidFill>
                  <a:schemeClr val="tx1">
                    <a:lumMod val="75000"/>
                    <a:lumOff val="25000"/>
                  </a:schemeClr>
                </a:solidFill>
              </a:rPr>
              <a:t>参考：</a:t>
            </a:r>
            <a:r>
              <a:rPr kumimoji="1" lang="en-US" altLang="ja-JP" sz="1200" dirty="0">
                <a:solidFill>
                  <a:schemeClr val="tx1">
                    <a:lumMod val="75000"/>
                    <a:lumOff val="25000"/>
                  </a:schemeClr>
                </a:solidFill>
              </a:rPr>
              <a:t>SPECULATIONS</a:t>
            </a:r>
            <a:r>
              <a:rPr kumimoji="1" lang="ja-JP" altLang="en-US" sz="1200" dirty="0">
                <a:solidFill>
                  <a:schemeClr val="tx1">
                    <a:lumMod val="75000"/>
                    <a:lumOff val="25000"/>
                  </a:schemeClr>
                </a:solidFill>
              </a:rPr>
              <a:t>　人間中心主義のデザインをこえて</a:t>
            </a:r>
            <a:r>
              <a:rPr kumimoji="1" lang="en-US" altLang="ja-JP" sz="1200" dirty="0">
                <a:solidFill>
                  <a:schemeClr val="tx1">
                    <a:lumMod val="75000"/>
                    <a:lumOff val="25000"/>
                  </a:schemeClr>
                </a:solidFill>
              </a:rPr>
              <a:t>(2019), </a:t>
            </a:r>
            <a:r>
              <a:rPr kumimoji="1" lang="ja-JP" altLang="en-US" sz="1200" dirty="0">
                <a:solidFill>
                  <a:schemeClr val="tx1">
                    <a:lumMod val="75000"/>
                    <a:lumOff val="25000"/>
                  </a:schemeClr>
                </a:solidFill>
              </a:rPr>
              <a:t>ビー・エヌ・エヌ新社</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7104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584DEB-FC84-4E9C-A139-F2091A015C07}"/>
              </a:ext>
            </a:extLst>
          </p:cNvPr>
          <p:cNvSpPr>
            <a:spLocks noGrp="1"/>
          </p:cNvSpPr>
          <p:nvPr>
            <p:ph type="sldNum" sz="quarter" idx="12"/>
          </p:nvPr>
        </p:nvSpPr>
        <p:spPr/>
        <p:txBody>
          <a:bodyPr/>
          <a:lstStyle/>
          <a:p>
            <a:fld id="{C7C27EC7-229D-48B3-A49A-EA085645C675}" type="slidenum">
              <a:rPr kumimoji="1" lang="ja-JP" altLang="en-US" smtClean="0"/>
              <a:t>23</a:t>
            </a:fld>
            <a:endParaRPr kumimoji="1" lang="ja-JP" altLang="en-US"/>
          </a:p>
        </p:txBody>
      </p:sp>
      <p:pic>
        <p:nvPicPr>
          <p:cNvPr id="4" name="図 3" descr="グラフィカル ユーザー インターフェイス が含まれている画像&#10;&#10;自動的に生成された説明">
            <a:extLst>
              <a:ext uri="{FF2B5EF4-FFF2-40B4-BE49-F238E27FC236}">
                <a16:creationId xmlns:a16="http://schemas.microsoft.com/office/drawing/2014/main" id="{13EE9E84-1F4D-4FD5-8E11-09F0B93AF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134" y="0"/>
            <a:ext cx="4894256" cy="6858000"/>
          </a:xfrm>
          <a:prstGeom prst="rect">
            <a:avLst/>
          </a:prstGeom>
        </p:spPr>
      </p:pic>
      <p:pic>
        <p:nvPicPr>
          <p:cNvPr id="6" name="図 5" descr="グラフィカル ユーザー インターフェイス が含まれている画像&#10;&#10;自動的に生成された説明">
            <a:extLst>
              <a:ext uri="{FF2B5EF4-FFF2-40B4-BE49-F238E27FC236}">
                <a16:creationId xmlns:a16="http://schemas.microsoft.com/office/drawing/2014/main" id="{98037F9E-8405-4F64-83B4-E6CCB21E0C7B}"/>
              </a:ext>
            </a:extLst>
          </p:cNvPr>
          <p:cNvPicPr>
            <a:picLocks noChangeAspect="1"/>
          </p:cNvPicPr>
          <p:nvPr/>
        </p:nvPicPr>
        <p:blipFill rotWithShape="1">
          <a:blip r:embed="rId3">
            <a:extLst>
              <a:ext uri="{28A0092B-C50C-407E-A947-70E740481C1C}">
                <a14:useLocalDpi xmlns:a14="http://schemas.microsoft.com/office/drawing/2010/main" val="0"/>
              </a:ext>
            </a:extLst>
          </a:blip>
          <a:srcRect r="5999"/>
          <a:stretch/>
        </p:blipFill>
        <p:spPr>
          <a:xfrm>
            <a:off x="1" y="0"/>
            <a:ext cx="4493342" cy="6858000"/>
          </a:xfrm>
          <a:prstGeom prst="rect">
            <a:avLst/>
          </a:prstGeom>
        </p:spPr>
      </p:pic>
    </p:spTree>
    <p:extLst>
      <p:ext uri="{BB962C8B-B14F-4D97-AF65-F5344CB8AC3E}">
        <p14:creationId xmlns:p14="http://schemas.microsoft.com/office/powerpoint/2010/main" val="4184841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584DEB-FC84-4E9C-A139-F2091A015C07}"/>
              </a:ext>
            </a:extLst>
          </p:cNvPr>
          <p:cNvSpPr>
            <a:spLocks noGrp="1"/>
          </p:cNvSpPr>
          <p:nvPr>
            <p:ph type="sldNum" sz="quarter" idx="12"/>
          </p:nvPr>
        </p:nvSpPr>
        <p:spPr/>
        <p:txBody>
          <a:bodyPr/>
          <a:lstStyle/>
          <a:p>
            <a:fld id="{C7C27EC7-229D-48B3-A49A-EA085645C675}" type="slidenum">
              <a:rPr kumimoji="1" lang="ja-JP" altLang="en-US" smtClean="0"/>
              <a:t>24</a:t>
            </a:fld>
            <a:endParaRPr kumimoji="1" lang="ja-JP" altLang="en-US"/>
          </a:p>
        </p:txBody>
      </p:sp>
      <p:pic>
        <p:nvPicPr>
          <p:cNvPr id="8" name="図 7" descr="テキスト&#10;&#10;中程度の精度で自動的に生成された説明">
            <a:extLst>
              <a:ext uri="{FF2B5EF4-FFF2-40B4-BE49-F238E27FC236}">
                <a16:creationId xmlns:a16="http://schemas.microsoft.com/office/drawing/2014/main" id="{C078A45A-6A10-420E-BDC5-7B19117F8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 y="0"/>
            <a:ext cx="4992906" cy="6858000"/>
          </a:xfrm>
          <a:prstGeom prst="rect">
            <a:avLst/>
          </a:prstGeom>
        </p:spPr>
      </p:pic>
      <p:pic>
        <p:nvPicPr>
          <p:cNvPr id="5" name="図 4" descr="グラフィカル ユーザー インターフェイス, アプリケーション&#10;&#10;自動的に生成された説明">
            <a:extLst>
              <a:ext uri="{FF2B5EF4-FFF2-40B4-BE49-F238E27FC236}">
                <a16:creationId xmlns:a16="http://schemas.microsoft.com/office/drawing/2014/main" id="{AE380647-8727-4D9F-B292-57038B629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496" y="0"/>
            <a:ext cx="4623286" cy="6858000"/>
          </a:xfrm>
          <a:prstGeom prst="rect">
            <a:avLst/>
          </a:prstGeom>
        </p:spPr>
      </p:pic>
    </p:spTree>
    <p:extLst>
      <p:ext uri="{BB962C8B-B14F-4D97-AF65-F5344CB8AC3E}">
        <p14:creationId xmlns:p14="http://schemas.microsoft.com/office/powerpoint/2010/main" val="2710078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4E4CF4A3-2BFA-44D3-AF54-31CB5CF28275}"/>
              </a:ext>
            </a:extLst>
          </p:cNvPr>
          <p:cNvSpPr>
            <a:spLocks noGrp="1"/>
          </p:cNvSpPr>
          <p:nvPr>
            <p:ph type="ctrTitle"/>
          </p:nvPr>
        </p:nvSpPr>
        <p:spPr>
          <a:xfrm>
            <a:off x="284480" y="1412242"/>
            <a:ext cx="8300720" cy="4551681"/>
          </a:xfrm>
          <a:solidFill>
            <a:schemeClr val="bg1"/>
          </a:solidFill>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pPr>
            <a:r>
              <a:rPr lang="ja-JP" altLang="en-US" sz="1400" u="sng" dirty="0">
                <a:solidFill>
                  <a:schemeClr val="tx1">
                    <a:lumMod val="75000"/>
                    <a:lumOff val="25000"/>
                  </a:schemeClr>
                </a:solidFill>
              </a:rPr>
              <a:t>○タイムスケジュールと進行</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ワークショップの全体時間は</a:t>
            </a:r>
            <a:r>
              <a:rPr lang="ja-JP" altLang="en-US" sz="1400" b="0" u="sng" dirty="0">
                <a:solidFill>
                  <a:schemeClr val="tx1">
                    <a:lumMod val="75000"/>
                    <a:lumOff val="25000"/>
                  </a:schemeClr>
                </a:solidFill>
              </a:rPr>
              <a:t>３時間</a:t>
            </a:r>
            <a:r>
              <a:rPr lang="en-US" altLang="ja-JP" sz="1400" b="0" u="sng">
                <a:solidFill>
                  <a:schemeClr val="tx1">
                    <a:lumMod val="75000"/>
                    <a:lumOff val="25000"/>
                  </a:schemeClr>
                </a:solidFill>
              </a:rPr>
              <a:t>(15:00-18:00</a:t>
            </a:r>
            <a:r>
              <a:rPr lang="en-US" altLang="ja-JP" sz="1400" b="0" u="sng" dirty="0">
                <a:solidFill>
                  <a:schemeClr val="tx1">
                    <a:lumMod val="75000"/>
                    <a:lumOff val="25000"/>
                  </a:schemeClr>
                </a:solidFill>
              </a:rPr>
              <a:t>)</a:t>
            </a:r>
            <a:r>
              <a:rPr lang="ja-JP" altLang="en-US" sz="1400" b="0" dirty="0">
                <a:solidFill>
                  <a:schemeClr val="tx1">
                    <a:lumMod val="75000"/>
                    <a:lumOff val="25000"/>
                  </a:schemeClr>
                </a:solidFill>
              </a:rPr>
              <a:t>です。</a:t>
            </a:r>
            <a:r>
              <a:rPr lang="ja-JP" altLang="en-US" sz="1400" b="0" u="sng" dirty="0">
                <a:solidFill>
                  <a:schemeClr val="tx1">
                    <a:lumMod val="75000"/>
                    <a:lumOff val="25000"/>
                  </a:schemeClr>
                </a:solidFill>
              </a:rPr>
              <a:t>進行や時間配分はグループ座長に一任</a:t>
            </a:r>
            <a:r>
              <a:rPr lang="ja-JP" altLang="en-US" sz="1400" b="0" dirty="0">
                <a:solidFill>
                  <a:schemeClr val="tx1">
                    <a:lumMod val="75000"/>
                    <a:lumOff val="25000"/>
                  </a:schemeClr>
                </a:solidFill>
              </a:rPr>
              <a:t>させていただきます（必要であれば分割ルームを設定いたします）。</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事務局からはチーム内で行っていただきたい</a:t>
            </a:r>
            <a:r>
              <a:rPr lang="ja-JP" altLang="en-US" sz="1400" b="0" u="sng" dirty="0">
                <a:solidFill>
                  <a:schemeClr val="tx1">
                    <a:lumMod val="75000"/>
                    <a:lumOff val="25000"/>
                  </a:schemeClr>
                </a:solidFill>
              </a:rPr>
              <a:t>議題（ワーク）を数点提示</a:t>
            </a:r>
            <a:r>
              <a:rPr lang="ja-JP" altLang="en-US" sz="1400" b="0" dirty="0">
                <a:solidFill>
                  <a:schemeClr val="tx1">
                    <a:lumMod val="75000"/>
                    <a:lumOff val="25000"/>
                  </a:schemeClr>
                </a:solidFill>
              </a:rPr>
              <a:t>させていただきます。この議題を中心に自由に議論を行ってください。</a:t>
            </a:r>
            <a:br>
              <a:rPr lang="ja-JP" altLang="en-US" sz="1400" b="0" dirty="0">
                <a:solidFill>
                  <a:schemeClr val="tx1">
                    <a:lumMod val="75000"/>
                    <a:lumOff val="25000"/>
                  </a:schemeClr>
                </a:solidFill>
              </a:rPr>
            </a:br>
            <a:br>
              <a:rPr lang="en-US" altLang="ja-JP" sz="1400" b="0" dirty="0">
                <a:solidFill>
                  <a:schemeClr val="tx1">
                    <a:lumMod val="75000"/>
                    <a:lumOff val="25000"/>
                  </a:schemeClr>
                </a:solidFill>
              </a:rPr>
            </a:br>
            <a:br>
              <a:rPr lang="ja-JP" altLang="en-US" sz="1400" b="0" dirty="0">
                <a:solidFill>
                  <a:schemeClr val="tx1">
                    <a:lumMod val="75000"/>
                    <a:lumOff val="25000"/>
                  </a:schemeClr>
                </a:solidFill>
              </a:rPr>
            </a:br>
            <a:r>
              <a:rPr lang="ja-JP" altLang="en-US" sz="1400" u="sng" dirty="0">
                <a:solidFill>
                  <a:schemeClr val="tx1">
                    <a:lumMod val="75000"/>
                    <a:lumOff val="25000"/>
                  </a:schemeClr>
                </a:solidFill>
              </a:rPr>
              <a:t>○本日議論していただきたいこと</a:t>
            </a:r>
            <a:br>
              <a:rPr lang="ja-JP" altLang="en-US" sz="1400" b="0" dirty="0">
                <a:solidFill>
                  <a:schemeClr val="tx1"/>
                </a:solidFill>
              </a:rPr>
            </a:br>
            <a:r>
              <a:rPr lang="ja-JP" altLang="en-US" sz="1400" b="0" dirty="0">
                <a:solidFill>
                  <a:schemeClr val="tx1"/>
                </a:solidFill>
              </a:rPr>
              <a:t>　 （</a:t>
            </a:r>
            <a:r>
              <a:rPr lang="en-US" altLang="ja-JP" sz="1400" b="0" dirty="0">
                <a:solidFill>
                  <a:schemeClr val="tx1"/>
                </a:solidFill>
              </a:rPr>
              <a:t>work1</a:t>
            </a:r>
            <a:r>
              <a:rPr lang="ja-JP" altLang="en-US" sz="1400" b="0" dirty="0">
                <a:solidFill>
                  <a:schemeClr val="tx1"/>
                </a:solidFill>
              </a:rPr>
              <a:t>）</a:t>
            </a:r>
            <a:r>
              <a:rPr lang="ja-JP" altLang="en-US" sz="1400" b="0" dirty="0">
                <a:solidFill>
                  <a:schemeClr val="tx1">
                    <a:lumMod val="75000"/>
                    <a:lumOff val="25000"/>
                  </a:schemeClr>
                </a:solidFill>
              </a:rPr>
              <a:t>これからのワークショップの目標の設定</a:t>
            </a:r>
            <a:br>
              <a:rPr lang="ja-JP" altLang="en-US" sz="1400" b="0" dirty="0">
                <a:solidFill>
                  <a:schemeClr val="tx1"/>
                </a:solidFill>
              </a:rPr>
            </a:br>
            <a:r>
              <a:rPr lang="ja-JP" altLang="en-US" sz="1400" b="0" dirty="0">
                <a:solidFill>
                  <a:schemeClr val="tx1"/>
                </a:solidFill>
              </a:rPr>
              <a:t>　 （</a:t>
            </a:r>
            <a:r>
              <a:rPr lang="en-US" altLang="ja-JP" sz="1400" b="0" dirty="0">
                <a:solidFill>
                  <a:schemeClr val="tx1"/>
                </a:solidFill>
              </a:rPr>
              <a:t>work2</a:t>
            </a:r>
            <a:r>
              <a:rPr lang="ja-JP" altLang="en-US" sz="1400" b="0" dirty="0">
                <a:solidFill>
                  <a:schemeClr val="tx1"/>
                </a:solidFill>
              </a:rPr>
              <a:t>）各テーマに関する議論</a:t>
            </a:r>
            <a:br>
              <a:rPr lang="ja-JP" altLang="en-US" sz="1400" b="0" dirty="0">
                <a:solidFill>
                  <a:schemeClr val="tx1"/>
                </a:solidFill>
              </a:rPr>
            </a:br>
            <a:br>
              <a:rPr lang="en-US" altLang="ja-JP" sz="1400" b="0" dirty="0">
                <a:solidFill>
                  <a:schemeClr val="tx1">
                    <a:lumMod val="75000"/>
                    <a:lumOff val="25000"/>
                  </a:schemeClr>
                </a:solidFill>
              </a:rPr>
            </a:br>
            <a:br>
              <a:rPr lang="ja-JP" altLang="en-US" sz="1400" b="0" dirty="0">
                <a:solidFill>
                  <a:schemeClr val="tx1">
                    <a:lumMod val="75000"/>
                    <a:lumOff val="25000"/>
                  </a:schemeClr>
                </a:solidFill>
              </a:rPr>
            </a:br>
            <a:r>
              <a:rPr lang="ja-JP" altLang="en-US" sz="1400" u="sng" dirty="0">
                <a:solidFill>
                  <a:schemeClr val="tx1">
                    <a:lumMod val="75000"/>
                    <a:lumOff val="25000"/>
                  </a:schemeClr>
                </a:solidFill>
              </a:rPr>
              <a:t>○本日の記録とその共有について</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議論いただいた内容はビデオ記録を残すだけでなく、書き起こしを事務局で行います。これらの結果は人生１００年のホームページでアーカイブさせていただきます。</a:t>
            </a:r>
          </a:p>
        </p:txBody>
      </p:sp>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284480" y="609603"/>
            <a:ext cx="5374640"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本日のタイムスケジュールと進行について</a:t>
            </a:r>
            <a:endParaRPr lang="en-US" altLang="ja-JP" sz="2000" dirty="0">
              <a:solidFill>
                <a:schemeClr val="tx1">
                  <a:lumMod val="75000"/>
                  <a:lumOff val="25000"/>
                </a:schemeClr>
              </a:solidFill>
            </a:endParaRPr>
          </a:p>
        </p:txBody>
      </p:sp>
    </p:spTree>
    <p:extLst>
      <p:ext uri="{BB962C8B-B14F-4D97-AF65-F5344CB8AC3E}">
        <p14:creationId xmlns:p14="http://schemas.microsoft.com/office/powerpoint/2010/main" val="271712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楕円 7">
            <a:extLst>
              <a:ext uri="{FF2B5EF4-FFF2-40B4-BE49-F238E27FC236}">
                <a16:creationId xmlns:a16="http://schemas.microsoft.com/office/drawing/2014/main" id="{C0DCE178-59EF-466D-8861-2BE958173ABF}"/>
              </a:ext>
            </a:extLst>
          </p:cNvPr>
          <p:cNvSpPr/>
          <p:nvPr/>
        </p:nvSpPr>
        <p:spPr>
          <a:xfrm>
            <a:off x="3455930" y="1071883"/>
            <a:ext cx="3544378" cy="3544378"/>
          </a:xfrm>
          <a:prstGeom prst="ellipse">
            <a:avLst/>
          </a:prstGeom>
          <a:solidFill>
            <a:schemeClr val="bg1"/>
          </a:solidFill>
          <a:ln w="381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9" y="396241"/>
            <a:ext cx="6354038"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ワークショップの問い</a:t>
            </a:r>
            <a:endParaRPr lang="en-US" altLang="ja-JP" sz="2000" dirty="0">
              <a:solidFill>
                <a:schemeClr val="tx1">
                  <a:lumMod val="75000"/>
                  <a:lumOff val="25000"/>
                </a:schemeClr>
              </a:solidFill>
            </a:endParaRPr>
          </a:p>
        </p:txBody>
      </p:sp>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3532816" y="1913579"/>
            <a:ext cx="3449324" cy="1471516"/>
          </a:xfrm>
          <a:noFill/>
          <a:ln>
            <a:noFill/>
          </a:ln>
        </p:spPr>
        <p:style>
          <a:lnRef idx="2">
            <a:schemeClr val="dk1"/>
          </a:lnRef>
          <a:fillRef idx="1">
            <a:schemeClr val="lt1"/>
          </a:fillRef>
          <a:effectRef idx="0">
            <a:schemeClr val="dk1"/>
          </a:effectRef>
          <a:fontRef idx="minor">
            <a:schemeClr val="dk1"/>
          </a:fontRef>
        </p:style>
        <p:txBody>
          <a:bodyPr>
            <a:normAutofit/>
          </a:bodyPr>
          <a:lstStyle/>
          <a:p>
            <a:pPr algn="ctr">
              <a:lnSpc>
                <a:spcPts val="3200"/>
              </a:lnSpc>
            </a:pPr>
            <a:r>
              <a:rPr lang="ja-JP" altLang="en-US" sz="2000" dirty="0">
                <a:solidFill>
                  <a:schemeClr val="tx1">
                    <a:lumMod val="75000"/>
                    <a:lumOff val="25000"/>
                  </a:schemeClr>
                </a:solidFill>
              </a:rPr>
              <a:t>人生１００年時代の自然とのつながりを創出する</a:t>
            </a:r>
            <a:br>
              <a:rPr lang="en-US" altLang="ja-JP" sz="2000" dirty="0">
                <a:solidFill>
                  <a:schemeClr val="tx1">
                    <a:lumMod val="75000"/>
                    <a:lumOff val="25000"/>
                  </a:schemeClr>
                </a:solidFill>
              </a:rPr>
            </a:br>
            <a:r>
              <a:rPr lang="ja-JP" altLang="en-US" sz="2000" dirty="0">
                <a:solidFill>
                  <a:schemeClr val="tx1">
                    <a:lumMod val="75000"/>
                    <a:lumOff val="25000"/>
                  </a:schemeClr>
                </a:solidFill>
              </a:rPr>
              <a:t>都市・インフラ</a:t>
            </a:r>
          </a:p>
        </p:txBody>
      </p:sp>
      <p:sp>
        <p:nvSpPr>
          <p:cNvPr id="11" name="タイトル 1">
            <a:extLst>
              <a:ext uri="{FF2B5EF4-FFF2-40B4-BE49-F238E27FC236}">
                <a16:creationId xmlns:a16="http://schemas.microsoft.com/office/drawing/2014/main" id="{9D416D9C-FAA2-4189-8AE2-54957BCADB5D}"/>
              </a:ext>
            </a:extLst>
          </p:cNvPr>
          <p:cNvSpPr txBox="1">
            <a:spLocks/>
          </p:cNvSpPr>
          <p:nvPr/>
        </p:nvSpPr>
        <p:spPr>
          <a:xfrm>
            <a:off x="4653110" y="3438802"/>
            <a:ext cx="924122" cy="157597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8000" dirty="0">
                <a:solidFill>
                  <a:schemeClr val="tx1">
                    <a:lumMod val="75000"/>
                    <a:lumOff val="25000"/>
                  </a:schemeClr>
                </a:solidFill>
              </a:rPr>
              <a:t>？</a:t>
            </a:r>
          </a:p>
        </p:txBody>
      </p:sp>
      <p:sp>
        <p:nvSpPr>
          <p:cNvPr id="12" name="コンテンツ プレースホルダー 1">
            <a:extLst>
              <a:ext uri="{FF2B5EF4-FFF2-40B4-BE49-F238E27FC236}">
                <a16:creationId xmlns:a16="http://schemas.microsoft.com/office/drawing/2014/main" id="{789A34CA-6220-4DC8-988A-19FFB80E7C14}"/>
              </a:ext>
            </a:extLst>
          </p:cNvPr>
          <p:cNvSpPr txBox="1">
            <a:spLocks/>
          </p:cNvSpPr>
          <p:nvPr/>
        </p:nvSpPr>
        <p:spPr>
          <a:xfrm>
            <a:off x="1233813" y="5835725"/>
            <a:ext cx="722271"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dirty="0">
                <a:solidFill>
                  <a:schemeClr val="tx1">
                    <a:lumMod val="75000"/>
                    <a:lumOff val="25000"/>
                  </a:schemeClr>
                </a:solidFill>
              </a:rPr>
              <a:t>現状</a:t>
            </a:r>
            <a:endParaRPr lang="en-US" altLang="ja-JP" sz="2000" b="1" dirty="0">
              <a:solidFill>
                <a:schemeClr val="tx1">
                  <a:lumMod val="75000"/>
                  <a:lumOff val="25000"/>
                </a:schemeClr>
              </a:solidFill>
            </a:endParaRPr>
          </a:p>
        </p:txBody>
      </p:sp>
      <p:sp>
        <p:nvSpPr>
          <p:cNvPr id="13" name="タイトル 1">
            <a:extLst>
              <a:ext uri="{FF2B5EF4-FFF2-40B4-BE49-F238E27FC236}">
                <a16:creationId xmlns:a16="http://schemas.microsoft.com/office/drawing/2014/main" id="{79B26D89-C172-4AA4-ABB4-27B5C2652E81}"/>
              </a:ext>
            </a:extLst>
          </p:cNvPr>
          <p:cNvSpPr txBox="1">
            <a:spLocks/>
          </p:cNvSpPr>
          <p:nvPr/>
        </p:nvSpPr>
        <p:spPr>
          <a:xfrm>
            <a:off x="3654938" y="5252022"/>
            <a:ext cx="3449324" cy="1471516"/>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2000" dirty="0">
                <a:solidFill>
                  <a:schemeClr val="tx1">
                    <a:lumMod val="75000"/>
                    <a:lumOff val="25000"/>
                  </a:schemeClr>
                </a:solidFill>
              </a:rPr>
              <a:t>良いアイデアの基準を</a:t>
            </a:r>
            <a:endParaRPr lang="en-US" altLang="ja-JP" sz="2000" dirty="0">
              <a:solidFill>
                <a:schemeClr val="tx1">
                  <a:lumMod val="75000"/>
                  <a:lumOff val="25000"/>
                </a:schemeClr>
              </a:solidFill>
            </a:endParaRPr>
          </a:p>
          <a:p>
            <a:pPr algn="ctr">
              <a:lnSpc>
                <a:spcPts val="3200"/>
              </a:lnSpc>
            </a:pPr>
            <a:r>
              <a:rPr lang="ja-JP" altLang="en-US" sz="2000" dirty="0">
                <a:solidFill>
                  <a:schemeClr val="tx1">
                    <a:lumMod val="75000"/>
                    <a:lumOff val="25000"/>
                  </a:schemeClr>
                </a:solidFill>
              </a:rPr>
              <a:t>考える必要がある</a:t>
            </a:r>
          </a:p>
        </p:txBody>
      </p:sp>
      <p:cxnSp>
        <p:nvCxnSpPr>
          <p:cNvPr id="14" name="直線矢印コネクタ 13">
            <a:extLst>
              <a:ext uri="{FF2B5EF4-FFF2-40B4-BE49-F238E27FC236}">
                <a16:creationId xmlns:a16="http://schemas.microsoft.com/office/drawing/2014/main" id="{33FC4BC5-BBAB-4F49-9649-801E5F2E9086}"/>
              </a:ext>
            </a:extLst>
          </p:cNvPr>
          <p:cNvCxnSpPr/>
          <p:nvPr/>
        </p:nvCxnSpPr>
        <p:spPr>
          <a:xfrm flipV="1">
            <a:off x="1828800" y="4105717"/>
            <a:ext cx="1703818" cy="1532074"/>
          </a:xfrm>
          <a:prstGeom prst="straightConnector1">
            <a:avLst/>
          </a:prstGeom>
          <a:ln w="22225">
            <a:solidFill>
              <a:schemeClr val="tx1">
                <a:lumMod val="50000"/>
                <a:lumOff val="50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6BD60F26-924A-4A39-9761-7934F5F38CFE}"/>
              </a:ext>
            </a:extLst>
          </p:cNvPr>
          <p:cNvCxnSpPr/>
          <p:nvPr/>
        </p:nvCxnSpPr>
        <p:spPr>
          <a:xfrm>
            <a:off x="5257478" y="4771836"/>
            <a:ext cx="0" cy="775120"/>
          </a:xfrm>
          <a:prstGeom prst="straightConnector1">
            <a:avLst/>
          </a:prstGeom>
          <a:ln w="222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31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人生１００年時代の自然とのつながりを創出する都市・インフラとは？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人生１００年時代の自然とのつながりとは？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742330" y="1971861"/>
            <a:ext cx="3437964"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spTree>
    <p:extLst>
      <p:ext uri="{BB962C8B-B14F-4D97-AF65-F5344CB8AC3E}">
        <p14:creationId xmlns:p14="http://schemas.microsoft.com/office/powerpoint/2010/main" val="413381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6DE8D18-D4AE-4E3A-8749-7F6EB7A61AF6}"/>
              </a:ext>
            </a:extLst>
          </p:cNvPr>
          <p:cNvSpPr/>
          <p:nvPr/>
        </p:nvSpPr>
        <p:spPr>
          <a:xfrm>
            <a:off x="442064" y="1801149"/>
            <a:ext cx="8169044" cy="121455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519104" y="1764816"/>
            <a:ext cx="6354038"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人生</a:t>
            </a:r>
            <a:r>
              <a:rPr lang="en-US" altLang="ja-JP" sz="2000" dirty="0">
                <a:solidFill>
                  <a:schemeClr val="tx1">
                    <a:lumMod val="75000"/>
                    <a:lumOff val="25000"/>
                  </a:schemeClr>
                </a:solidFill>
              </a:rPr>
              <a:t>100</a:t>
            </a:r>
            <a:r>
              <a:rPr lang="ja-JP" altLang="en-US" sz="2000" dirty="0">
                <a:solidFill>
                  <a:schemeClr val="tx1">
                    <a:lumMod val="75000"/>
                    <a:lumOff val="25000"/>
                  </a:schemeClr>
                </a:solidFill>
              </a:rPr>
              <a:t>年時代とは</a:t>
            </a:r>
            <a:endParaRPr lang="en-US" altLang="ja-JP" sz="200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9040EBF7-5FEE-4251-8296-C932AD3C4EA2}"/>
              </a:ext>
            </a:extLst>
          </p:cNvPr>
          <p:cNvSpPr txBox="1">
            <a:spLocks/>
          </p:cNvSpPr>
          <p:nvPr/>
        </p:nvSpPr>
        <p:spPr>
          <a:xfrm>
            <a:off x="519104" y="2380534"/>
            <a:ext cx="7955931" cy="54433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＝長寿化が起因した個人・社会の行動、感性、価値観の変化が生じる時代</a:t>
            </a:r>
          </a:p>
        </p:txBody>
      </p:sp>
      <p:sp>
        <p:nvSpPr>
          <p:cNvPr id="7" name="タイトル 1">
            <a:extLst>
              <a:ext uri="{FF2B5EF4-FFF2-40B4-BE49-F238E27FC236}">
                <a16:creationId xmlns:a16="http://schemas.microsoft.com/office/drawing/2014/main" id="{4A165281-79AE-4B32-8E8E-427C554D5A33}"/>
              </a:ext>
            </a:extLst>
          </p:cNvPr>
          <p:cNvSpPr txBox="1">
            <a:spLocks/>
          </p:cNvSpPr>
          <p:nvPr/>
        </p:nvSpPr>
        <p:spPr>
          <a:xfrm>
            <a:off x="442064" y="3300953"/>
            <a:ext cx="7955931" cy="213094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400" dirty="0">
                <a:solidFill>
                  <a:schemeClr val="tx1">
                    <a:lumMod val="75000"/>
                    <a:lumOff val="25000"/>
                  </a:schemeClr>
                </a:solidFill>
              </a:rPr>
              <a:t>１）１人の人が複数の人生を並列的に歩むライフスタイルに「変化」することが当たり前になる</a:t>
            </a:r>
            <a:endParaRPr lang="en-US" altLang="ja-JP" sz="1400" dirty="0">
              <a:solidFill>
                <a:schemeClr val="tx1">
                  <a:lumMod val="75000"/>
                  <a:lumOff val="25000"/>
                </a:schemeClr>
              </a:solidFill>
            </a:endParaRPr>
          </a:p>
          <a:p>
            <a:pPr>
              <a:lnSpc>
                <a:spcPts val="1600"/>
              </a:lnSpc>
            </a:pPr>
            <a:endParaRPr lang="en-US" altLang="ja-JP" sz="1400" dirty="0">
              <a:solidFill>
                <a:schemeClr val="tx1">
                  <a:lumMod val="75000"/>
                  <a:lumOff val="25000"/>
                </a:schemeClr>
              </a:solidFill>
            </a:endParaRPr>
          </a:p>
          <a:p>
            <a:pPr>
              <a:lnSpc>
                <a:spcPts val="3200"/>
              </a:lnSpc>
            </a:pPr>
            <a:r>
              <a:rPr lang="ja-JP" altLang="en-US" sz="1400" dirty="0">
                <a:solidFill>
                  <a:schemeClr val="tx1">
                    <a:lumMod val="75000"/>
                    <a:lumOff val="25000"/>
                  </a:schemeClr>
                </a:solidFill>
              </a:rPr>
              <a:t>２）人生の「変化」「選択」のための資本（経済・社会・知識）の蓄積の重要性が増加する</a:t>
            </a:r>
            <a:endParaRPr lang="en-US" altLang="ja-JP" sz="1400" dirty="0">
              <a:solidFill>
                <a:schemeClr val="tx1">
                  <a:lumMod val="75000"/>
                  <a:lumOff val="25000"/>
                </a:schemeClr>
              </a:solidFill>
            </a:endParaRPr>
          </a:p>
          <a:p>
            <a:pPr>
              <a:lnSpc>
                <a:spcPts val="1600"/>
              </a:lnSpc>
            </a:pPr>
            <a:endParaRPr lang="en-US" altLang="ja-JP" sz="1400" dirty="0">
              <a:solidFill>
                <a:schemeClr val="tx1">
                  <a:lumMod val="75000"/>
                  <a:lumOff val="25000"/>
                </a:schemeClr>
              </a:solidFill>
            </a:endParaRPr>
          </a:p>
          <a:p>
            <a:pPr>
              <a:lnSpc>
                <a:spcPts val="3200"/>
              </a:lnSpc>
            </a:pPr>
            <a:r>
              <a:rPr lang="ja-JP" altLang="en-US" sz="1400" dirty="0">
                <a:solidFill>
                  <a:schemeClr val="tx1">
                    <a:lumMod val="75000"/>
                    <a:lumOff val="25000"/>
                  </a:schemeClr>
                </a:solidFill>
              </a:rPr>
              <a:t>３）人生設計の指標として「豊かさ」（個人・社会・環境）を希求する人が増加する</a:t>
            </a:r>
          </a:p>
        </p:txBody>
      </p:sp>
    </p:spTree>
    <p:extLst>
      <p:ext uri="{BB962C8B-B14F-4D97-AF65-F5344CB8AC3E}">
        <p14:creationId xmlns:p14="http://schemas.microsoft.com/office/powerpoint/2010/main" val="414525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391F5025-6325-4C55-8F30-659DDCE63776}"/>
              </a:ext>
            </a:extLst>
          </p:cNvPr>
          <p:cNvSpPr txBox="1"/>
          <p:nvPr/>
        </p:nvSpPr>
        <p:spPr>
          <a:xfrm>
            <a:off x="-37375" y="244366"/>
            <a:ext cx="5416868" cy="461665"/>
          </a:xfrm>
          <a:prstGeom prst="rect">
            <a:avLst/>
          </a:prstGeom>
          <a:noFill/>
        </p:spPr>
        <p:txBody>
          <a:bodyPr wrap="none" rtlCol="0">
            <a:spAutoFit/>
          </a:bodyPr>
          <a:lstStyle/>
          <a:p>
            <a:r>
              <a:rPr kumimoji="1" lang="en-US" altLang="ja-JP" sz="2400" dirty="0"/>
              <a:t>【</a:t>
            </a:r>
            <a:r>
              <a:rPr kumimoji="1" lang="ja-JP" altLang="en-US" sz="2400" dirty="0"/>
              <a:t>３回のワークショップでの到達点</a:t>
            </a:r>
            <a:r>
              <a:rPr kumimoji="1" lang="en-US" altLang="ja-JP" sz="2400" dirty="0"/>
              <a:t>】</a:t>
            </a:r>
            <a:endParaRPr kumimoji="1" lang="ja-JP" altLang="en-US" sz="2400" dirty="0"/>
          </a:p>
        </p:txBody>
      </p:sp>
      <p:sp>
        <p:nvSpPr>
          <p:cNvPr id="9" name="テキスト ボックス 8">
            <a:extLst>
              <a:ext uri="{FF2B5EF4-FFF2-40B4-BE49-F238E27FC236}">
                <a16:creationId xmlns:a16="http://schemas.microsoft.com/office/drawing/2014/main" id="{3AD3C98F-1B55-45EF-B1D6-17BA04C074AB}"/>
              </a:ext>
            </a:extLst>
          </p:cNvPr>
          <p:cNvSpPr txBox="1"/>
          <p:nvPr/>
        </p:nvSpPr>
        <p:spPr>
          <a:xfrm flipH="1">
            <a:off x="297402" y="706031"/>
            <a:ext cx="8549196" cy="6001643"/>
          </a:xfrm>
          <a:prstGeom prst="rect">
            <a:avLst/>
          </a:prstGeom>
          <a:solidFill>
            <a:schemeClr val="accent6">
              <a:lumMod val="20000"/>
              <a:lumOff val="80000"/>
            </a:schemeClr>
          </a:solidFill>
        </p:spPr>
        <p:txBody>
          <a:bodyPr wrap="square" rtlCol="0">
            <a:spAutoFit/>
          </a:bodyPr>
          <a:lstStyle/>
          <a:p>
            <a:pPr marL="514350" indent="-514350">
              <a:buFont typeface="+mj-ea"/>
              <a:buAutoNum type="circleNumDbPlain"/>
            </a:pPr>
            <a:r>
              <a:rPr kumimoji="1" lang="ja-JP" altLang="en-US" sz="3200" dirty="0"/>
              <a:t>人々が豊かさを感じる自然はさまざまあるが、いったん、都市インフラ学の観点で生活に</a:t>
            </a:r>
            <a:r>
              <a:rPr kumimoji="1" lang="ja-JP" altLang="en-US" sz="3200" b="1" dirty="0"/>
              <a:t>身近な自然や都心部の自然をターゲット</a:t>
            </a:r>
            <a:r>
              <a:rPr kumimoji="1" lang="ja-JP" altLang="en-US" sz="3200" dirty="0"/>
              <a:t>に据える</a:t>
            </a:r>
            <a:endParaRPr kumimoji="1" lang="en-US" altLang="ja-JP" sz="3200" dirty="0"/>
          </a:p>
          <a:p>
            <a:pPr marL="514350" indent="-514350">
              <a:buFont typeface="+mj-ea"/>
              <a:buAutoNum type="circleNumDbPlain"/>
            </a:pPr>
            <a:r>
              <a:rPr kumimoji="1" lang="ja-JP" altLang="en-US" sz="3200" dirty="0"/>
              <a:t>道路や水辺・公園といった</a:t>
            </a:r>
            <a:r>
              <a:rPr kumimoji="1" lang="ja-JP" altLang="en-US" sz="3200" b="1" dirty="0"/>
              <a:t>公共物か</a:t>
            </a:r>
            <a:r>
              <a:rPr kumimoji="1" lang="ja-JP" altLang="en-US" sz="3200" dirty="0"/>
              <a:t>開発や市民農園のような</a:t>
            </a:r>
            <a:r>
              <a:rPr kumimoji="1" lang="ja-JP" altLang="en-US" sz="3200" b="1" dirty="0"/>
              <a:t>民間敷地かを問わず、議論する</a:t>
            </a:r>
            <a:endParaRPr kumimoji="1" lang="en-US" altLang="ja-JP" sz="3200" b="1" dirty="0"/>
          </a:p>
          <a:p>
            <a:pPr marL="514350" indent="-514350">
              <a:buFont typeface="+mj-ea"/>
              <a:buAutoNum type="circleNumDbPlain"/>
            </a:pPr>
            <a:r>
              <a:rPr kumimoji="1" lang="ja-JP" altLang="en-US" sz="3200" dirty="0"/>
              <a:t>人生１００年時代を想像し、</a:t>
            </a:r>
            <a:r>
              <a:rPr kumimoji="1" lang="ja-JP" altLang="en-US" sz="3200" b="1" dirty="0"/>
              <a:t>幅広い世代や趣向を意識しつつ、自然に求める「癒し」や「非日常性」などの豊かさを感じる感性を研ぎ澄ませて、あるべき姿を追求・デザインする</a:t>
            </a:r>
          </a:p>
        </p:txBody>
      </p:sp>
      <p:sp>
        <p:nvSpPr>
          <p:cNvPr id="4" name="テキスト ボックス 3">
            <a:extLst>
              <a:ext uri="{FF2B5EF4-FFF2-40B4-BE49-F238E27FC236}">
                <a16:creationId xmlns:a16="http://schemas.microsoft.com/office/drawing/2014/main" id="{7CCEEC29-880F-4ADB-963F-AFE4ECC56BC1}"/>
              </a:ext>
            </a:extLst>
          </p:cNvPr>
          <p:cNvSpPr txBox="1"/>
          <p:nvPr/>
        </p:nvSpPr>
        <p:spPr>
          <a:xfrm>
            <a:off x="8859914" y="6550223"/>
            <a:ext cx="284086" cy="307777"/>
          </a:xfrm>
          <a:prstGeom prst="rect">
            <a:avLst/>
          </a:prstGeom>
          <a:noFill/>
        </p:spPr>
        <p:txBody>
          <a:bodyPr wrap="square" rtlCol="0">
            <a:spAutoFit/>
          </a:bodyPr>
          <a:lstStyle/>
          <a:p>
            <a:pPr algn="ctr"/>
            <a:r>
              <a:rPr kumimoji="1" lang="ja-JP" altLang="en-US" sz="1400" dirty="0"/>
              <a:t>２</a:t>
            </a:r>
          </a:p>
        </p:txBody>
      </p:sp>
    </p:spTree>
    <p:extLst>
      <p:ext uri="{BB962C8B-B14F-4D97-AF65-F5344CB8AC3E}">
        <p14:creationId xmlns:p14="http://schemas.microsoft.com/office/powerpoint/2010/main" val="50168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391F5025-6325-4C55-8F30-659DDCE63776}"/>
              </a:ext>
            </a:extLst>
          </p:cNvPr>
          <p:cNvSpPr txBox="1"/>
          <p:nvPr/>
        </p:nvSpPr>
        <p:spPr>
          <a:xfrm>
            <a:off x="-37375" y="244366"/>
            <a:ext cx="6885218" cy="461665"/>
          </a:xfrm>
          <a:prstGeom prst="rect">
            <a:avLst/>
          </a:prstGeom>
          <a:noFill/>
        </p:spPr>
        <p:txBody>
          <a:bodyPr wrap="none" rtlCol="0">
            <a:spAutoFit/>
          </a:bodyPr>
          <a:lstStyle/>
          <a:p>
            <a:r>
              <a:rPr kumimoji="1" lang="en-US" altLang="ja-JP" sz="2400" dirty="0"/>
              <a:t>【</a:t>
            </a:r>
            <a:r>
              <a:rPr kumimoji="1" lang="ja-JP" altLang="en-US" sz="2400" dirty="0"/>
              <a:t>今後のワークショップでの展開イメージ</a:t>
            </a:r>
            <a:r>
              <a:rPr kumimoji="1" lang="en-US" altLang="ja-JP" sz="2400" dirty="0"/>
              <a:t>(</a:t>
            </a:r>
            <a:r>
              <a:rPr kumimoji="1" lang="ja-JP" altLang="en-US" sz="2400" dirty="0"/>
              <a:t>案</a:t>
            </a:r>
            <a:r>
              <a:rPr kumimoji="1" lang="en-US" altLang="ja-JP" sz="2400" dirty="0"/>
              <a:t>)】</a:t>
            </a:r>
            <a:endParaRPr kumimoji="1" lang="ja-JP" altLang="en-US" sz="2400" dirty="0"/>
          </a:p>
        </p:txBody>
      </p:sp>
      <p:sp>
        <p:nvSpPr>
          <p:cNvPr id="9" name="テキスト ボックス 8">
            <a:extLst>
              <a:ext uri="{FF2B5EF4-FFF2-40B4-BE49-F238E27FC236}">
                <a16:creationId xmlns:a16="http://schemas.microsoft.com/office/drawing/2014/main" id="{3AD3C98F-1B55-45EF-B1D6-17BA04C074AB}"/>
              </a:ext>
            </a:extLst>
          </p:cNvPr>
          <p:cNvSpPr txBox="1"/>
          <p:nvPr/>
        </p:nvSpPr>
        <p:spPr>
          <a:xfrm flipH="1">
            <a:off x="297402" y="1180732"/>
            <a:ext cx="8549196" cy="5016758"/>
          </a:xfrm>
          <a:prstGeom prst="rect">
            <a:avLst/>
          </a:prstGeom>
          <a:solidFill>
            <a:schemeClr val="accent4">
              <a:lumMod val="20000"/>
              <a:lumOff val="80000"/>
            </a:schemeClr>
          </a:solidFill>
        </p:spPr>
        <p:txBody>
          <a:bodyPr wrap="square" rtlCol="0">
            <a:spAutoFit/>
          </a:bodyPr>
          <a:lstStyle/>
          <a:p>
            <a:pPr marL="514350" indent="-514350">
              <a:buFont typeface="+mj-ea"/>
              <a:buAutoNum type="circleNumDbPlain"/>
            </a:pPr>
            <a:r>
              <a:rPr kumimoji="1" lang="ja-JP" altLang="en-US" sz="3200" dirty="0"/>
              <a:t>無理矢理、</a:t>
            </a:r>
            <a:r>
              <a:rPr kumimoji="1" lang="ja-JP" altLang="en-US" sz="3200" b="1" dirty="0"/>
              <a:t>具体的な場所を３カ所程度（性質の異なるもの）を設定</a:t>
            </a:r>
            <a:r>
              <a:rPr kumimoji="1" lang="ja-JP" altLang="en-US" sz="3200" dirty="0"/>
              <a:t>する。</a:t>
            </a:r>
            <a:endParaRPr kumimoji="1" lang="en-US" altLang="ja-JP" sz="3200" dirty="0"/>
          </a:p>
          <a:p>
            <a:pPr marL="514350" indent="-514350">
              <a:buFont typeface="+mj-ea"/>
              <a:buAutoNum type="circleNumDbPlain"/>
            </a:pPr>
            <a:r>
              <a:rPr kumimoji="1" lang="ja-JP" altLang="en-US" sz="3200" dirty="0"/>
              <a:t>各々の場所において、</a:t>
            </a:r>
            <a:r>
              <a:rPr kumimoji="1" lang="ja-JP" altLang="en-US" sz="3200" b="1" dirty="0"/>
              <a:t>これまでの議論で考えた内容を深掘り</a:t>
            </a:r>
            <a:r>
              <a:rPr kumimoji="1" lang="ja-JP" altLang="en-US" sz="3200" dirty="0"/>
              <a:t>する。</a:t>
            </a:r>
            <a:endParaRPr kumimoji="1" lang="en-US" altLang="ja-JP" sz="3200" dirty="0"/>
          </a:p>
          <a:p>
            <a:pPr marL="514350" indent="-514350">
              <a:buFont typeface="+mj-ea"/>
              <a:buAutoNum type="circleNumDbPlain"/>
            </a:pPr>
            <a:r>
              <a:rPr kumimoji="1" lang="ja-JP" altLang="en-US" sz="3200" dirty="0"/>
              <a:t>人生１００年時代の</a:t>
            </a:r>
            <a:r>
              <a:rPr kumimoji="1" lang="ja-JP" altLang="en-US" sz="3200" b="1" dirty="0"/>
              <a:t>豊かさにふさわしい理想像を絵で表現</a:t>
            </a:r>
            <a:r>
              <a:rPr kumimoji="1" lang="ja-JP" altLang="en-US" sz="3200" dirty="0"/>
              <a:t>する。</a:t>
            </a:r>
            <a:endParaRPr kumimoji="1" lang="en-US" altLang="ja-JP" sz="3200" b="1" dirty="0"/>
          </a:p>
          <a:p>
            <a:pPr marL="514350" indent="-514350">
              <a:buFont typeface="+mj-ea"/>
              <a:buAutoNum type="circleNumDbPlain"/>
            </a:pPr>
            <a:r>
              <a:rPr kumimoji="1" lang="ja-JP" altLang="en-US" sz="3200" dirty="0"/>
              <a:t>実現に向けたハードルや社会のあるべき変化を議論する。（バックキャスト）</a:t>
            </a:r>
            <a:endParaRPr kumimoji="1" lang="en-US" altLang="ja-JP" sz="3200" dirty="0"/>
          </a:p>
          <a:p>
            <a:endParaRPr kumimoji="1" lang="en-US" altLang="ja-JP" sz="3200" dirty="0"/>
          </a:p>
          <a:p>
            <a:r>
              <a:rPr kumimoji="1" lang="ja-JP" altLang="en-US" sz="3200" b="1" dirty="0"/>
              <a:t>　　これらを展開しながら考える・・・</a:t>
            </a:r>
          </a:p>
        </p:txBody>
      </p:sp>
      <p:sp>
        <p:nvSpPr>
          <p:cNvPr id="4" name="テキスト ボックス 3">
            <a:extLst>
              <a:ext uri="{FF2B5EF4-FFF2-40B4-BE49-F238E27FC236}">
                <a16:creationId xmlns:a16="http://schemas.microsoft.com/office/drawing/2014/main" id="{30410C52-9795-4565-AFA4-6BC9B2F1C7A8}"/>
              </a:ext>
            </a:extLst>
          </p:cNvPr>
          <p:cNvSpPr txBox="1"/>
          <p:nvPr/>
        </p:nvSpPr>
        <p:spPr>
          <a:xfrm>
            <a:off x="8859914" y="6550223"/>
            <a:ext cx="284086" cy="307777"/>
          </a:xfrm>
          <a:prstGeom prst="rect">
            <a:avLst/>
          </a:prstGeom>
          <a:noFill/>
        </p:spPr>
        <p:txBody>
          <a:bodyPr wrap="square" rtlCol="0">
            <a:spAutoFit/>
          </a:bodyPr>
          <a:lstStyle/>
          <a:p>
            <a:pPr algn="ctr"/>
            <a:r>
              <a:rPr kumimoji="1" lang="ja-JP" altLang="en-US" sz="1400" dirty="0"/>
              <a:t>３</a:t>
            </a:r>
          </a:p>
        </p:txBody>
      </p:sp>
    </p:spTree>
    <p:extLst>
      <p:ext uri="{BB962C8B-B14F-4D97-AF65-F5344CB8AC3E}">
        <p14:creationId xmlns:p14="http://schemas.microsoft.com/office/powerpoint/2010/main" val="152723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DA298170-3454-46D2-B5A7-53D4271F8B31}"/>
              </a:ext>
            </a:extLst>
          </p:cNvPr>
          <p:cNvSpPr/>
          <p:nvPr/>
        </p:nvSpPr>
        <p:spPr>
          <a:xfrm>
            <a:off x="1558429" y="3543304"/>
            <a:ext cx="1254869" cy="1254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24BD1007-B0A2-42CC-A501-6FE86CE336EC}"/>
              </a:ext>
            </a:extLst>
          </p:cNvPr>
          <p:cNvSpPr/>
          <p:nvPr/>
        </p:nvSpPr>
        <p:spPr>
          <a:xfrm>
            <a:off x="1890854" y="721931"/>
            <a:ext cx="1254869" cy="1254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AA183C80-33E5-43A0-99BB-484515DAB3B3}"/>
              </a:ext>
            </a:extLst>
          </p:cNvPr>
          <p:cNvSpPr/>
          <p:nvPr/>
        </p:nvSpPr>
        <p:spPr>
          <a:xfrm>
            <a:off x="298691" y="1696087"/>
            <a:ext cx="1957780" cy="1957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E62D081-7228-452B-93F1-4FAFB6C51C47}"/>
              </a:ext>
            </a:extLst>
          </p:cNvPr>
          <p:cNvSpPr txBox="1"/>
          <p:nvPr/>
        </p:nvSpPr>
        <p:spPr>
          <a:xfrm>
            <a:off x="-37375" y="244366"/>
            <a:ext cx="4185761" cy="461665"/>
          </a:xfrm>
          <a:prstGeom prst="rect">
            <a:avLst/>
          </a:prstGeom>
          <a:noFill/>
        </p:spPr>
        <p:txBody>
          <a:bodyPr wrap="none" rtlCol="0">
            <a:spAutoFit/>
          </a:bodyPr>
          <a:lstStyle/>
          <a:p>
            <a:r>
              <a:rPr kumimoji="1" lang="en-US" altLang="ja-JP" sz="2400" dirty="0"/>
              <a:t>【</a:t>
            </a:r>
            <a:r>
              <a:rPr kumimoji="1" lang="ja-JP" altLang="en-US" sz="2400" dirty="0"/>
              <a:t>第１回ＷＳでの主な議論</a:t>
            </a:r>
            <a:r>
              <a:rPr kumimoji="1" lang="en-US" altLang="ja-JP" sz="2400" dirty="0"/>
              <a:t>】</a:t>
            </a:r>
            <a:endParaRPr kumimoji="1" lang="ja-JP" altLang="en-US" sz="2400" dirty="0"/>
          </a:p>
        </p:txBody>
      </p:sp>
      <p:sp>
        <p:nvSpPr>
          <p:cNvPr id="12" name="テキスト ボックス 11">
            <a:extLst>
              <a:ext uri="{FF2B5EF4-FFF2-40B4-BE49-F238E27FC236}">
                <a16:creationId xmlns:a16="http://schemas.microsoft.com/office/drawing/2014/main" id="{927D1AD7-1BC4-4DE7-9AEA-160F9CB5F1E3}"/>
              </a:ext>
            </a:extLst>
          </p:cNvPr>
          <p:cNvSpPr txBox="1"/>
          <p:nvPr/>
        </p:nvSpPr>
        <p:spPr>
          <a:xfrm>
            <a:off x="284085" y="706031"/>
            <a:ext cx="1569660" cy="646331"/>
          </a:xfrm>
          <a:prstGeom prst="rect">
            <a:avLst/>
          </a:prstGeom>
          <a:noFill/>
        </p:spPr>
        <p:txBody>
          <a:bodyPr wrap="none" rtlCol="0">
            <a:spAutoFit/>
          </a:bodyPr>
          <a:lstStyle/>
          <a:p>
            <a:r>
              <a:rPr kumimoji="1" lang="ja-JP" altLang="en-US" i="1" dirty="0"/>
              <a:t>豊かさを</a:t>
            </a:r>
            <a:endParaRPr kumimoji="1" lang="en-US" altLang="ja-JP" i="1" dirty="0"/>
          </a:p>
          <a:p>
            <a:r>
              <a:rPr kumimoji="1" lang="ja-JP" altLang="en-US" i="1" dirty="0"/>
              <a:t>　感じる自然</a:t>
            </a:r>
          </a:p>
        </p:txBody>
      </p:sp>
      <p:sp>
        <p:nvSpPr>
          <p:cNvPr id="13" name="タイトル 1">
            <a:extLst>
              <a:ext uri="{FF2B5EF4-FFF2-40B4-BE49-F238E27FC236}">
                <a16:creationId xmlns:a16="http://schemas.microsoft.com/office/drawing/2014/main" id="{070AC08C-677A-42FE-BAF7-A6DEAE0D26AD}"/>
              </a:ext>
            </a:extLst>
          </p:cNvPr>
          <p:cNvSpPr txBox="1">
            <a:spLocks/>
          </p:cNvSpPr>
          <p:nvPr/>
        </p:nvSpPr>
        <p:spPr>
          <a:xfrm>
            <a:off x="0" y="5225084"/>
            <a:ext cx="9144000" cy="150683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100" dirty="0">
                <a:solidFill>
                  <a:schemeClr val="tx1">
                    <a:lumMod val="75000"/>
                    <a:lumOff val="25000"/>
                  </a:schemeClr>
                </a:solidFill>
              </a:rPr>
              <a:t>＜豊かさを感じる自然の風景の共通点＞</a:t>
            </a:r>
            <a:endParaRPr lang="en-US" altLang="ja-JP" sz="1100" dirty="0">
              <a:solidFill>
                <a:schemeClr val="tx1">
                  <a:lumMod val="75000"/>
                  <a:lumOff val="25000"/>
                </a:schemeClr>
              </a:solidFill>
            </a:endParaRPr>
          </a:p>
          <a:p>
            <a:pPr>
              <a:lnSpc>
                <a:spcPct val="120000"/>
              </a:lnSpc>
            </a:pPr>
            <a:r>
              <a:rPr lang="ja-JP" altLang="en-US" sz="1100" dirty="0">
                <a:solidFill>
                  <a:schemeClr val="tx1">
                    <a:lumMod val="75000"/>
                    <a:lumOff val="25000"/>
                  </a:schemeClr>
                </a:solidFill>
              </a:rPr>
              <a:t>「豊かさって大人になると感じられにくくなるのかも。」</a:t>
            </a:r>
            <a:endParaRPr lang="en-US" altLang="ja-JP" sz="1100" dirty="0">
              <a:solidFill>
                <a:schemeClr val="tx1">
                  <a:lumMod val="75000"/>
                  <a:lumOff val="25000"/>
                </a:schemeClr>
              </a:solidFill>
            </a:endParaRPr>
          </a:p>
          <a:p>
            <a:pPr>
              <a:lnSpc>
                <a:spcPct val="120000"/>
              </a:lnSpc>
            </a:pPr>
            <a:r>
              <a:rPr lang="ja-JP" altLang="en-US" sz="1100" dirty="0">
                <a:solidFill>
                  <a:schemeClr val="tx1">
                    <a:lumMod val="75000"/>
                    <a:lumOff val="25000"/>
                  </a:schemeClr>
                </a:solidFill>
              </a:rPr>
              <a:t>「地形の起伏を感じられること」「自然を感じられる安心（人が離れている、何度か行ったことがある）できる状態、無防備でも大丈夫」</a:t>
            </a:r>
            <a:endParaRPr lang="en-US" altLang="ja-JP" sz="1100" dirty="0">
              <a:solidFill>
                <a:schemeClr val="tx1">
                  <a:lumMod val="75000"/>
                  <a:lumOff val="25000"/>
                </a:schemeClr>
              </a:solidFill>
            </a:endParaRPr>
          </a:p>
          <a:p>
            <a:pPr>
              <a:lnSpc>
                <a:spcPct val="120000"/>
              </a:lnSpc>
            </a:pPr>
            <a:r>
              <a:rPr lang="ja-JP" altLang="en-US" sz="1100" dirty="0">
                <a:solidFill>
                  <a:schemeClr val="tx1">
                    <a:lumMod val="75000"/>
                    <a:lumOff val="25000"/>
                  </a:schemeClr>
                </a:solidFill>
              </a:rPr>
              <a:t>「子どもが自然に身体を通して触れ合う」「いまはカエルの卵をふれられない」「近所にある緑地」</a:t>
            </a:r>
            <a:endParaRPr lang="en-US" altLang="ja-JP" sz="1100" dirty="0">
              <a:solidFill>
                <a:schemeClr val="tx1">
                  <a:lumMod val="75000"/>
                  <a:lumOff val="25000"/>
                </a:schemeClr>
              </a:solidFill>
            </a:endParaRPr>
          </a:p>
          <a:p>
            <a:pPr>
              <a:lnSpc>
                <a:spcPct val="120000"/>
              </a:lnSpc>
            </a:pPr>
            <a:r>
              <a:rPr lang="ja-JP" altLang="en-US" sz="1100" dirty="0">
                <a:solidFill>
                  <a:schemeClr val="tx1">
                    <a:lumMod val="75000"/>
                    <a:lumOff val="25000"/>
                  </a:schemeClr>
                </a:solidFill>
              </a:rPr>
              <a:t>「人の手がきっちり入っていない部分がある」「自然の厳しさ」「自然って色々な種類がある。管理の入っていないトンネルに自然を感じる」</a:t>
            </a:r>
            <a:endParaRPr lang="en-US" altLang="ja-JP" sz="1100" dirty="0">
              <a:solidFill>
                <a:schemeClr val="tx1">
                  <a:lumMod val="75000"/>
                  <a:lumOff val="25000"/>
                </a:schemeClr>
              </a:solidFill>
            </a:endParaRPr>
          </a:p>
          <a:p>
            <a:pPr>
              <a:lnSpc>
                <a:spcPct val="120000"/>
              </a:lnSpc>
            </a:pPr>
            <a:r>
              <a:rPr lang="ja-JP" altLang="en-US" sz="1100" dirty="0">
                <a:solidFill>
                  <a:schemeClr val="tx1">
                    <a:lumMod val="75000"/>
                    <a:lumOff val="25000"/>
                  </a:schemeClr>
                </a:solidFill>
              </a:rPr>
              <a:t>「豊かさには種類の多さや選択肢の多さがあるのでは。色々なことを感じられる」</a:t>
            </a:r>
            <a:endParaRPr lang="en-US" altLang="ja-JP" sz="1100" dirty="0">
              <a:solidFill>
                <a:schemeClr val="tx1">
                  <a:lumMod val="75000"/>
                  <a:lumOff val="25000"/>
                </a:schemeClr>
              </a:solidFill>
            </a:endParaRPr>
          </a:p>
          <a:p>
            <a:pPr>
              <a:lnSpc>
                <a:spcPct val="120000"/>
              </a:lnSpc>
            </a:pPr>
            <a:r>
              <a:rPr lang="ja-JP" altLang="en-US" sz="1100" dirty="0">
                <a:solidFill>
                  <a:schemeClr val="tx1">
                    <a:lumMod val="75000"/>
                    <a:lumOff val="25000"/>
                  </a:schemeClr>
                </a:solidFill>
              </a:rPr>
              <a:t>「雪をきれいと感じる舞台設定。自然を感じられる余白」「大地と一体となる感覚」「身近な自然と遠くの大自然」</a:t>
            </a:r>
            <a:endParaRPr lang="en-US" altLang="ja-JP" sz="1100" dirty="0">
              <a:solidFill>
                <a:schemeClr val="tx1">
                  <a:lumMod val="75000"/>
                  <a:lumOff val="25000"/>
                </a:schemeClr>
              </a:solidFill>
            </a:endParaRPr>
          </a:p>
          <a:p>
            <a:pPr>
              <a:lnSpc>
                <a:spcPct val="120000"/>
              </a:lnSpc>
            </a:pPr>
            <a:endParaRPr lang="en-US" altLang="ja-JP" sz="1100" dirty="0">
              <a:solidFill>
                <a:schemeClr val="tx1">
                  <a:lumMod val="75000"/>
                  <a:lumOff val="25000"/>
                </a:schemeClr>
              </a:solidFill>
            </a:endParaRPr>
          </a:p>
          <a:p>
            <a:pPr>
              <a:lnSpc>
                <a:spcPct val="120000"/>
              </a:lnSpc>
            </a:pPr>
            <a:endParaRPr lang="en-US" altLang="ja-JP" sz="1100" dirty="0">
              <a:solidFill>
                <a:schemeClr val="tx1">
                  <a:lumMod val="75000"/>
                  <a:lumOff val="25000"/>
                </a:schemeClr>
              </a:solidFill>
            </a:endParaRPr>
          </a:p>
          <a:p>
            <a:pPr>
              <a:lnSpc>
                <a:spcPct val="120000"/>
              </a:lnSpc>
            </a:pPr>
            <a:endParaRPr lang="en-US" altLang="ja-JP" sz="1100" dirty="0">
              <a:solidFill>
                <a:schemeClr val="tx1">
                  <a:lumMod val="75000"/>
                  <a:lumOff val="25000"/>
                </a:schemeClr>
              </a:solidFill>
            </a:endParaRPr>
          </a:p>
          <a:p>
            <a:pPr>
              <a:lnSpc>
                <a:spcPct val="120000"/>
              </a:lnSpc>
            </a:pPr>
            <a:endParaRPr lang="en-US" altLang="ja-JP" sz="1100" dirty="0">
              <a:solidFill>
                <a:schemeClr val="tx1">
                  <a:lumMod val="75000"/>
                  <a:lumOff val="25000"/>
                </a:schemeClr>
              </a:solidFill>
            </a:endParaRPr>
          </a:p>
          <a:p>
            <a:pPr>
              <a:lnSpc>
                <a:spcPct val="120000"/>
              </a:lnSpc>
            </a:pPr>
            <a:endParaRPr lang="en-US" altLang="ja-JP" sz="1100" dirty="0">
              <a:solidFill>
                <a:schemeClr val="tx1">
                  <a:lumMod val="75000"/>
                  <a:lumOff val="25000"/>
                </a:schemeClr>
              </a:solidFill>
            </a:endParaRPr>
          </a:p>
          <a:p>
            <a:pPr>
              <a:lnSpc>
                <a:spcPct val="120000"/>
              </a:lnSpc>
            </a:pPr>
            <a:endParaRPr lang="en-US" altLang="ja-JP" sz="1100" dirty="0">
              <a:solidFill>
                <a:schemeClr val="tx1">
                  <a:lumMod val="75000"/>
                  <a:lumOff val="25000"/>
                </a:schemeClr>
              </a:solidFill>
            </a:endParaRPr>
          </a:p>
        </p:txBody>
      </p:sp>
      <p:sp>
        <p:nvSpPr>
          <p:cNvPr id="14" name="楕円 13">
            <a:extLst>
              <a:ext uri="{FF2B5EF4-FFF2-40B4-BE49-F238E27FC236}">
                <a16:creationId xmlns:a16="http://schemas.microsoft.com/office/drawing/2014/main" id="{85ED5045-56B0-438A-9721-B947DC1C3E15}"/>
              </a:ext>
            </a:extLst>
          </p:cNvPr>
          <p:cNvSpPr/>
          <p:nvPr/>
        </p:nvSpPr>
        <p:spPr>
          <a:xfrm>
            <a:off x="2664166" y="2039947"/>
            <a:ext cx="1254869" cy="1254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05DF3A79-3EAC-4991-83D4-EE88C2CB5209}"/>
              </a:ext>
            </a:extLst>
          </p:cNvPr>
          <p:cNvSpPr/>
          <p:nvPr/>
        </p:nvSpPr>
        <p:spPr>
          <a:xfrm>
            <a:off x="5322188" y="2484353"/>
            <a:ext cx="1254869" cy="1254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218E57A6-9F3A-4EC3-9B61-43E16158750D}"/>
              </a:ext>
            </a:extLst>
          </p:cNvPr>
          <p:cNvSpPr/>
          <p:nvPr/>
        </p:nvSpPr>
        <p:spPr>
          <a:xfrm>
            <a:off x="4176078" y="3213108"/>
            <a:ext cx="1254869" cy="1254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58671E30-0FCC-40D4-AE53-AAD70236DEAE}"/>
              </a:ext>
            </a:extLst>
          </p:cNvPr>
          <p:cNvSpPr/>
          <p:nvPr/>
        </p:nvSpPr>
        <p:spPr>
          <a:xfrm>
            <a:off x="2890921" y="3407999"/>
            <a:ext cx="1254869" cy="1254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05831A06-4C48-469C-BC7B-472A90F40169}"/>
              </a:ext>
            </a:extLst>
          </p:cNvPr>
          <p:cNvSpPr/>
          <p:nvPr/>
        </p:nvSpPr>
        <p:spPr>
          <a:xfrm>
            <a:off x="6243481" y="3445265"/>
            <a:ext cx="1254869" cy="1254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6F51C7C7-CA87-4DC9-863E-13A71A08DC27}"/>
              </a:ext>
            </a:extLst>
          </p:cNvPr>
          <p:cNvSpPr/>
          <p:nvPr/>
        </p:nvSpPr>
        <p:spPr>
          <a:xfrm>
            <a:off x="7116492" y="2504512"/>
            <a:ext cx="1254869" cy="1254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9E752EA4-95F6-4935-B97E-6BB30C0192A4}"/>
              </a:ext>
            </a:extLst>
          </p:cNvPr>
          <p:cNvSpPr/>
          <p:nvPr/>
        </p:nvSpPr>
        <p:spPr>
          <a:xfrm>
            <a:off x="6646908" y="1295710"/>
            <a:ext cx="1254869" cy="1254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3EAC4349-B886-45C3-9A70-68D9BE20B9D2}"/>
              </a:ext>
            </a:extLst>
          </p:cNvPr>
          <p:cNvSpPr/>
          <p:nvPr/>
        </p:nvSpPr>
        <p:spPr>
          <a:xfrm>
            <a:off x="3394007" y="640436"/>
            <a:ext cx="1254869" cy="1254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A5FD5C21-1BDA-47B3-8A75-B962F8D7BA6D}"/>
              </a:ext>
            </a:extLst>
          </p:cNvPr>
          <p:cNvSpPr/>
          <p:nvPr/>
        </p:nvSpPr>
        <p:spPr>
          <a:xfrm>
            <a:off x="5027959" y="576773"/>
            <a:ext cx="1254869" cy="1254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D12E5014-6320-4C32-BAE5-C0C09B4C563B}"/>
              </a:ext>
            </a:extLst>
          </p:cNvPr>
          <p:cNvSpPr/>
          <p:nvPr/>
        </p:nvSpPr>
        <p:spPr>
          <a:xfrm>
            <a:off x="-37375" y="2297814"/>
            <a:ext cx="2625965" cy="8100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75000"/>
                    <a:lumOff val="25000"/>
                  </a:schemeClr>
                </a:solidFill>
              </a:rPr>
              <a:t>家族と一緒に行く近所の公園。斜面・芝生</a:t>
            </a:r>
            <a:endParaRPr kumimoji="1" lang="ja-JP" altLang="en-US" dirty="0"/>
          </a:p>
        </p:txBody>
      </p:sp>
      <p:sp>
        <p:nvSpPr>
          <p:cNvPr id="24" name="楕円 23">
            <a:extLst>
              <a:ext uri="{FF2B5EF4-FFF2-40B4-BE49-F238E27FC236}">
                <a16:creationId xmlns:a16="http://schemas.microsoft.com/office/drawing/2014/main" id="{17987739-B98E-42B3-B772-8DB62B48229A}"/>
              </a:ext>
            </a:extLst>
          </p:cNvPr>
          <p:cNvSpPr/>
          <p:nvPr/>
        </p:nvSpPr>
        <p:spPr>
          <a:xfrm>
            <a:off x="6161711" y="3617236"/>
            <a:ext cx="1392260" cy="9393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lumMod val="75000"/>
                    <a:lumOff val="25000"/>
                  </a:schemeClr>
                </a:solidFill>
              </a:rPr>
              <a:t>稲佐山からの夜景</a:t>
            </a:r>
            <a:endParaRPr kumimoji="1" lang="ja-JP" altLang="en-US" sz="1600" dirty="0"/>
          </a:p>
        </p:txBody>
      </p:sp>
      <p:sp>
        <p:nvSpPr>
          <p:cNvPr id="25" name="楕円 24">
            <a:extLst>
              <a:ext uri="{FF2B5EF4-FFF2-40B4-BE49-F238E27FC236}">
                <a16:creationId xmlns:a16="http://schemas.microsoft.com/office/drawing/2014/main" id="{25018C09-F36C-41C9-800A-ECFDFD2AFE76}"/>
              </a:ext>
            </a:extLst>
          </p:cNvPr>
          <p:cNvSpPr/>
          <p:nvPr/>
        </p:nvSpPr>
        <p:spPr>
          <a:xfrm>
            <a:off x="7093174" y="2772088"/>
            <a:ext cx="1301504" cy="7657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lumMod val="75000"/>
                    <a:lumOff val="25000"/>
                  </a:schemeClr>
                </a:solidFill>
              </a:rPr>
              <a:t>アメリカの広大な田舎風景</a:t>
            </a:r>
            <a:endParaRPr kumimoji="1" lang="ja-JP" altLang="en-US" sz="1400" dirty="0"/>
          </a:p>
        </p:txBody>
      </p:sp>
      <p:sp>
        <p:nvSpPr>
          <p:cNvPr id="26" name="楕円 25">
            <a:extLst>
              <a:ext uri="{FF2B5EF4-FFF2-40B4-BE49-F238E27FC236}">
                <a16:creationId xmlns:a16="http://schemas.microsoft.com/office/drawing/2014/main" id="{45777516-1868-4D0B-AD41-760AF4F75D32}"/>
              </a:ext>
            </a:extLst>
          </p:cNvPr>
          <p:cNvSpPr/>
          <p:nvPr/>
        </p:nvSpPr>
        <p:spPr>
          <a:xfrm>
            <a:off x="2102856" y="2632616"/>
            <a:ext cx="2351641" cy="1811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lumMod val="75000"/>
                    <a:lumOff val="25000"/>
                  </a:schemeClr>
                </a:solidFill>
              </a:rPr>
              <a:t>住宅地にある緑地や水辺</a:t>
            </a:r>
            <a:endParaRPr kumimoji="1" lang="ja-JP" altLang="en-US" sz="1600" dirty="0"/>
          </a:p>
        </p:txBody>
      </p:sp>
      <p:sp>
        <p:nvSpPr>
          <p:cNvPr id="27" name="楕円 26">
            <a:extLst>
              <a:ext uri="{FF2B5EF4-FFF2-40B4-BE49-F238E27FC236}">
                <a16:creationId xmlns:a16="http://schemas.microsoft.com/office/drawing/2014/main" id="{BDF04D9D-01AB-4417-8110-1108B30BED8E}"/>
              </a:ext>
            </a:extLst>
          </p:cNvPr>
          <p:cNvSpPr/>
          <p:nvPr/>
        </p:nvSpPr>
        <p:spPr>
          <a:xfrm>
            <a:off x="3303792" y="1087641"/>
            <a:ext cx="1435297" cy="4351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lumMod val="75000"/>
                    <a:lumOff val="25000"/>
                  </a:schemeClr>
                </a:solidFill>
              </a:rPr>
              <a:t>下水道のトンネル探検</a:t>
            </a:r>
            <a:endParaRPr kumimoji="1" lang="ja-JP" altLang="en-US" sz="1400" dirty="0"/>
          </a:p>
        </p:txBody>
      </p:sp>
      <p:sp>
        <p:nvSpPr>
          <p:cNvPr id="28" name="楕円 27">
            <a:extLst>
              <a:ext uri="{FF2B5EF4-FFF2-40B4-BE49-F238E27FC236}">
                <a16:creationId xmlns:a16="http://schemas.microsoft.com/office/drawing/2014/main" id="{87E218D8-29C3-42D2-A64D-C359B5E225BC}"/>
              </a:ext>
            </a:extLst>
          </p:cNvPr>
          <p:cNvSpPr/>
          <p:nvPr/>
        </p:nvSpPr>
        <p:spPr>
          <a:xfrm>
            <a:off x="6646908" y="1533324"/>
            <a:ext cx="1301504" cy="8323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lumMod val="75000"/>
                    <a:lumOff val="25000"/>
                  </a:schemeClr>
                </a:solidFill>
              </a:rPr>
              <a:t>北アルプス雄壮な自然</a:t>
            </a:r>
            <a:endParaRPr kumimoji="1" lang="ja-JP" altLang="en-US" sz="1400" dirty="0"/>
          </a:p>
        </p:txBody>
      </p:sp>
      <p:sp>
        <p:nvSpPr>
          <p:cNvPr id="29" name="楕円 28">
            <a:extLst>
              <a:ext uri="{FF2B5EF4-FFF2-40B4-BE49-F238E27FC236}">
                <a16:creationId xmlns:a16="http://schemas.microsoft.com/office/drawing/2014/main" id="{FBACC40A-7438-4DA2-BF45-0EA13F66B04E}"/>
              </a:ext>
            </a:extLst>
          </p:cNvPr>
          <p:cNvSpPr/>
          <p:nvPr/>
        </p:nvSpPr>
        <p:spPr>
          <a:xfrm>
            <a:off x="1696150" y="3696400"/>
            <a:ext cx="979426" cy="9794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75000"/>
                    <a:lumOff val="25000"/>
                  </a:schemeClr>
                </a:solidFill>
              </a:rPr>
              <a:t>東京での霜柱</a:t>
            </a:r>
            <a:endParaRPr kumimoji="1" lang="ja-JP" altLang="en-US" dirty="0"/>
          </a:p>
        </p:txBody>
      </p:sp>
      <p:sp>
        <p:nvSpPr>
          <p:cNvPr id="30" name="楕円 29">
            <a:extLst>
              <a:ext uri="{FF2B5EF4-FFF2-40B4-BE49-F238E27FC236}">
                <a16:creationId xmlns:a16="http://schemas.microsoft.com/office/drawing/2014/main" id="{B1BEE3FE-0388-47A4-9984-08EB10721D80}"/>
              </a:ext>
            </a:extLst>
          </p:cNvPr>
          <p:cNvSpPr/>
          <p:nvPr/>
        </p:nvSpPr>
        <p:spPr>
          <a:xfrm>
            <a:off x="1729872" y="1002643"/>
            <a:ext cx="1582590" cy="77204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lumMod val="75000"/>
                    <a:lumOff val="25000"/>
                  </a:schemeClr>
                </a:solidFill>
              </a:rPr>
              <a:t>近所の公園や河川での体験学習</a:t>
            </a:r>
            <a:endParaRPr kumimoji="1" lang="ja-JP" altLang="en-US" sz="1400" dirty="0"/>
          </a:p>
        </p:txBody>
      </p:sp>
      <p:sp>
        <p:nvSpPr>
          <p:cNvPr id="31" name="楕円 30">
            <a:extLst>
              <a:ext uri="{FF2B5EF4-FFF2-40B4-BE49-F238E27FC236}">
                <a16:creationId xmlns:a16="http://schemas.microsoft.com/office/drawing/2014/main" id="{D0234950-C4A0-471A-BBDE-DB878E3445A8}"/>
              </a:ext>
            </a:extLst>
          </p:cNvPr>
          <p:cNvSpPr/>
          <p:nvPr/>
        </p:nvSpPr>
        <p:spPr>
          <a:xfrm>
            <a:off x="4890286" y="809743"/>
            <a:ext cx="1515212" cy="7644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lumMod val="75000"/>
                    <a:lumOff val="25000"/>
                  </a:schemeClr>
                </a:solidFill>
              </a:rPr>
              <a:t>夏山スキー場での昼寝</a:t>
            </a:r>
            <a:endParaRPr kumimoji="1" lang="ja-JP" altLang="en-US" sz="1600" dirty="0"/>
          </a:p>
        </p:txBody>
      </p:sp>
      <p:sp>
        <p:nvSpPr>
          <p:cNvPr id="32" name="楕円 31">
            <a:extLst>
              <a:ext uri="{FF2B5EF4-FFF2-40B4-BE49-F238E27FC236}">
                <a16:creationId xmlns:a16="http://schemas.microsoft.com/office/drawing/2014/main" id="{6725929B-0C66-476D-AF8C-80C6B63F1CD3}"/>
              </a:ext>
            </a:extLst>
          </p:cNvPr>
          <p:cNvSpPr/>
          <p:nvPr/>
        </p:nvSpPr>
        <p:spPr>
          <a:xfrm>
            <a:off x="2853824" y="3473353"/>
            <a:ext cx="1392261" cy="11428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lumMod val="75000"/>
                    <a:lumOff val="25000"/>
                  </a:schemeClr>
                </a:solidFill>
              </a:rPr>
              <a:t>近所の緑道の自然・噴水</a:t>
            </a:r>
            <a:endParaRPr kumimoji="1" lang="ja-JP" altLang="en-US" sz="1600" dirty="0"/>
          </a:p>
        </p:txBody>
      </p:sp>
      <p:sp>
        <p:nvSpPr>
          <p:cNvPr id="33" name="楕円 32">
            <a:extLst>
              <a:ext uri="{FF2B5EF4-FFF2-40B4-BE49-F238E27FC236}">
                <a16:creationId xmlns:a16="http://schemas.microsoft.com/office/drawing/2014/main" id="{2E2D3591-74AA-4606-9C2B-396F5B52C3C6}"/>
              </a:ext>
            </a:extLst>
          </p:cNvPr>
          <p:cNvSpPr/>
          <p:nvPr/>
        </p:nvSpPr>
        <p:spPr>
          <a:xfrm>
            <a:off x="3971518" y="3510789"/>
            <a:ext cx="1653576" cy="6207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lumMod val="75000"/>
                    <a:lumOff val="25000"/>
                  </a:schemeClr>
                </a:solidFill>
              </a:rPr>
              <a:t>夏山キャンプ場の朝</a:t>
            </a:r>
            <a:endParaRPr kumimoji="1" lang="ja-JP" altLang="en-US" sz="1400" dirty="0"/>
          </a:p>
        </p:txBody>
      </p:sp>
      <p:cxnSp>
        <p:nvCxnSpPr>
          <p:cNvPr id="34" name="直線矢印コネクタ 33">
            <a:extLst>
              <a:ext uri="{FF2B5EF4-FFF2-40B4-BE49-F238E27FC236}">
                <a16:creationId xmlns:a16="http://schemas.microsoft.com/office/drawing/2014/main" id="{A08F5AB5-156D-4C4C-8FDA-E3ACF6EF3BB8}"/>
              </a:ext>
            </a:extLst>
          </p:cNvPr>
          <p:cNvCxnSpPr>
            <a:cxnSpLocks/>
          </p:cNvCxnSpPr>
          <p:nvPr/>
        </p:nvCxnSpPr>
        <p:spPr>
          <a:xfrm flipH="1">
            <a:off x="8403994" y="706031"/>
            <a:ext cx="38670" cy="3329402"/>
          </a:xfrm>
          <a:prstGeom prst="straightConnector1">
            <a:avLst/>
          </a:prstGeom>
          <a:ln w="19050">
            <a:solidFill>
              <a:srgbClr val="00B05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053976B-6407-4836-9D5B-8A82F8327DBD}"/>
              </a:ext>
            </a:extLst>
          </p:cNvPr>
          <p:cNvSpPr txBox="1"/>
          <p:nvPr/>
        </p:nvSpPr>
        <p:spPr>
          <a:xfrm>
            <a:off x="7997670" y="317550"/>
            <a:ext cx="889987" cy="430887"/>
          </a:xfrm>
          <a:prstGeom prst="rect">
            <a:avLst/>
          </a:prstGeom>
          <a:noFill/>
        </p:spPr>
        <p:txBody>
          <a:bodyPr wrap="none" rtlCol="0">
            <a:spAutoFit/>
          </a:bodyPr>
          <a:lstStyle/>
          <a:p>
            <a:pPr algn="ctr"/>
            <a:r>
              <a:rPr kumimoji="1" lang="ja-JP" altLang="en-US" sz="1100" dirty="0"/>
              <a:t>子供のころ</a:t>
            </a:r>
            <a:endParaRPr kumimoji="1" lang="en-US" altLang="ja-JP" sz="1100" dirty="0"/>
          </a:p>
          <a:p>
            <a:pPr algn="ctr"/>
            <a:r>
              <a:rPr kumimoji="1" lang="ja-JP" altLang="en-US" sz="1100" dirty="0"/>
              <a:t>の体験</a:t>
            </a:r>
          </a:p>
        </p:txBody>
      </p:sp>
      <p:sp>
        <p:nvSpPr>
          <p:cNvPr id="36" name="テキスト ボックス 35">
            <a:extLst>
              <a:ext uri="{FF2B5EF4-FFF2-40B4-BE49-F238E27FC236}">
                <a16:creationId xmlns:a16="http://schemas.microsoft.com/office/drawing/2014/main" id="{ACB7F692-83C8-4BF4-87B7-C317AF1B9F34}"/>
              </a:ext>
            </a:extLst>
          </p:cNvPr>
          <p:cNvSpPr txBox="1"/>
          <p:nvPr/>
        </p:nvSpPr>
        <p:spPr>
          <a:xfrm>
            <a:off x="7668878" y="4100088"/>
            <a:ext cx="1454244" cy="600164"/>
          </a:xfrm>
          <a:prstGeom prst="rect">
            <a:avLst/>
          </a:prstGeom>
          <a:noFill/>
        </p:spPr>
        <p:txBody>
          <a:bodyPr wrap="none" rtlCol="0">
            <a:spAutoFit/>
          </a:bodyPr>
          <a:lstStyle/>
          <a:p>
            <a:pPr algn="ctr"/>
            <a:r>
              <a:rPr kumimoji="1" lang="ja-JP" altLang="en-US" sz="1100" dirty="0"/>
              <a:t>大人になっての体験</a:t>
            </a:r>
            <a:endParaRPr kumimoji="1" lang="en-US" altLang="ja-JP" sz="1100" dirty="0"/>
          </a:p>
          <a:p>
            <a:pPr algn="ctr"/>
            <a:r>
              <a:rPr kumimoji="1" lang="ja-JP" altLang="en-US" sz="1100" dirty="0"/>
              <a:t>（子供の頃を</a:t>
            </a:r>
            <a:endParaRPr kumimoji="1" lang="en-US" altLang="ja-JP" sz="1100" dirty="0"/>
          </a:p>
          <a:p>
            <a:pPr algn="ctr"/>
            <a:r>
              <a:rPr kumimoji="1" lang="ja-JP" altLang="en-US" sz="1100" dirty="0"/>
              <a:t>思い出す</a:t>
            </a:r>
            <a:r>
              <a:rPr kumimoji="1" lang="ja-JP" altLang="en-US" sz="1100" dirty="0" err="1"/>
              <a:t>を</a:t>
            </a:r>
            <a:r>
              <a:rPr kumimoji="1" lang="ja-JP" altLang="en-US" sz="1100" dirty="0"/>
              <a:t>含む）</a:t>
            </a:r>
          </a:p>
        </p:txBody>
      </p:sp>
      <p:cxnSp>
        <p:nvCxnSpPr>
          <p:cNvPr id="37" name="直線矢印コネクタ 36">
            <a:extLst>
              <a:ext uri="{FF2B5EF4-FFF2-40B4-BE49-F238E27FC236}">
                <a16:creationId xmlns:a16="http://schemas.microsoft.com/office/drawing/2014/main" id="{540F5AFF-F2C0-4C16-8D02-38D0C709C66F}"/>
              </a:ext>
            </a:extLst>
          </p:cNvPr>
          <p:cNvCxnSpPr>
            <a:cxnSpLocks/>
            <a:stCxn id="38" idx="1"/>
            <a:endCxn id="42" idx="3"/>
          </p:cNvCxnSpPr>
          <p:nvPr/>
        </p:nvCxnSpPr>
        <p:spPr>
          <a:xfrm flipH="1" flipV="1">
            <a:off x="1120735" y="4942011"/>
            <a:ext cx="6095488" cy="11905"/>
          </a:xfrm>
          <a:prstGeom prst="straightConnector1">
            <a:avLst/>
          </a:prstGeom>
          <a:ln w="19050">
            <a:solidFill>
              <a:srgbClr val="00B05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C7A72686-4287-4730-A901-DDEB19E2B54D}"/>
              </a:ext>
            </a:extLst>
          </p:cNvPr>
          <p:cNvSpPr txBox="1"/>
          <p:nvPr/>
        </p:nvSpPr>
        <p:spPr>
          <a:xfrm>
            <a:off x="7216223" y="4823111"/>
            <a:ext cx="1313180" cy="261610"/>
          </a:xfrm>
          <a:prstGeom prst="rect">
            <a:avLst/>
          </a:prstGeom>
          <a:noFill/>
        </p:spPr>
        <p:txBody>
          <a:bodyPr wrap="none" rtlCol="0">
            <a:spAutoFit/>
          </a:bodyPr>
          <a:lstStyle/>
          <a:p>
            <a:pPr algn="ctr"/>
            <a:r>
              <a:rPr kumimoji="1" lang="ja-JP" altLang="en-US" sz="1100" dirty="0"/>
              <a:t>遠い自然・大自然</a:t>
            </a:r>
          </a:p>
        </p:txBody>
      </p:sp>
      <p:sp>
        <p:nvSpPr>
          <p:cNvPr id="39" name="楕円 38">
            <a:extLst>
              <a:ext uri="{FF2B5EF4-FFF2-40B4-BE49-F238E27FC236}">
                <a16:creationId xmlns:a16="http://schemas.microsoft.com/office/drawing/2014/main" id="{A7D323B2-F58E-4AC8-BBD0-417C65C4BA36}"/>
              </a:ext>
            </a:extLst>
          </p:cNvPr>
          <p:cNvSpPr/>
          <p:nvPr/>
        </p:nvSpPr>
        <p:spPr>
          <a:xfrm>
            <a:off x="4057506" y="1816260"/>
            <a:ext cx="1254869" cy="1254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8D807910-92D7-4BA5-A01C-A33F1F32A055}"/>
              </a:ext>
            </a:extLst>
          </p:cNvPr>
          <p:cNvSpPr/>
          <p:nvPr/>
        </p:nvSpPr>
        <p:spPr>
          <a:xfrm>
            <a:off x="4034188" y="2083836"/>
            <a:ext cx="1301504" cy="7657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lumMod val="75000"/>
                    <a:lumOff val="25000"/>
                  </a:schemeClr>
                </a:solidFill>
              </a:rPr>
              <a:t>用水路の</a:t>
            </a:r>
            <a:endParaRPr lang="en-US" altLang="ja-JP" sz="1400" dirty="0">
              <a:solidFill>
                <a:schemeClr val="tx1">
                  <a:lumMod val="75000"/>
                  <a:lumOff val="25000"/>
                </a:schemeClr>
              </a:solidFill>
            </a:endParaRPr>
          </a:p>
          <a:p>
            <a:pPr algn="ctr"/>
            <a:r>
              <a:rPr lang="ja-JP" altLang="en-US" sz="1400" dirty="0">
                <a:solidFill>
                  <a:schemeClr val="tx1">
                    <a:lumMod val="75000"/>
                    <a:lumOff val="25000"/>
                  </a:schemeClr>
                </a:solidFill>
              </a:rPr>
              <a:t>水の冷たさ</a:t>
            </a:r>
            <a:endParaRPr lang="en-US" altLang="ja-JP" sz="1400" dirty="0">
              <a:solidFill>
                <a:schemeClr val="tx1">
                  <a:lumMod val="75000"/>
                  <a:lumOff val="25000"/>
                </a:schemeClr>
              </a:solidFill>
            </a:endParaRPr>
          </a:p>
        </p:txBody>
      </p:sp>
      <p:sp>
        <p:nvSpPr>
          <p:cNvPr id="41" name="楕円 40">
            <a:extLst>
              <a:ext uri="{FF2B5EF4-FFF2-40B4-BE49-F238E27FC236}">
                <a16:creationId xmlns:a16="http://schemas.microsoft.com/office/drawing/2014/main" id="{DD2D387B-6F0D-4498-837F-C7DA74FF3F7E}"/>
              </a:ext>
            </a:extLst>
          </p:cNvPr>
          <p:cNvSpPr/>
          <p:nvPr/>
        </p:nvSpPr>
        <p:spPr>
          <a:xfrm>
            <a:off x="4813919" y="2651643"/>
            <a:ext cx="2256770" cy="9508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lumMod val="75000"/>
                    <a:lumOff val="25000"/>
                  </a:schemeClr>
                </a:solidFill>
              </a:rPr>
              <a:t>十日町（雪国）でのゼンマイなど山菜取り。四季の色のコントラスト。</a:t>
            </a:r>
            <a:endParaRPr kumimoji="1" lang="ja-JP" altLang="en-US" sz="1400" dirty="0"/>
          </a:p>
        </p:txBody>
      </p:sp>
      <p:sp>
        <p:nvSpPr>
          <p:cNvPr id="42" name="テキスト ボックス 41">
            <a:extLst>
              <a:ext uri="{FF2B5EF4-FFF2-40B4-BE49-F238E27FC236}">
                <a16:creationId xmlns:a16="http://schemas.microsoft.com/office/drawing/2014/main" id="{21ACB484-9F22-4924-8E1C-96A32F8D7E44}"/>
              </a:ext>
            </a:extLst>
          </p:cNvPr>
          <p:cNvSpPr txBox="1"/>
          <p:nvPr/>
        </p:nvSpPr>
        <p:spPr>
          <a:xfrm>
            <a:off x="230748" y="4811206"/>
            <a:ext cx="889987" cy="261610"/>
          </a:xfrm>
          <a:prstGeom prst="rect">
            <a:avLst/>
          </a:prstGeom>
          <a:noFill/>
        </p:spPr>
        <p:txBody>
          <a:bodyPr wrap="none" rtlCol="0">
            <a:spAutoFit/>
          </a:bodyPr>
          <a:lstStyle/>
          <a:p>
            <a:pPr algn="ctr"/>
            <a:r>
              <a:rPr kumimoji="1" lang="ja-JP" altLang="en-US" sz="1100" dirty="0"/>
              <a:t>身近な自然</a:t>
            </a:r>
          </a:p>
        </p:txBody>
      </p:sp>
      <p:pic>
        <p:nvPicPr>
          <p:cNvPr id="43" name="図 42">
            <a:extLst>
              <a:ext uri="{FF2B5EF4-FFF2-40B4-BE49-F238E27FC236}">
                <a16:creationId xmlns:a16="http://schemas.microsoft.com/office/drawing/2014/main" id="{3B32B898-E22C-488D-AD16-177B9AAAFFB5}"/>
              </a:ext>
            </a:extLst>
          </p:cNvPr>
          <p:cNvPicPr>
            <a:picLocks noChangeAspect="1"/>
          </p:cNvPicPr>
          <p:nvPr/>
        </p:nvPicPr>
        <p:blipFill>
          <a:blip r:embed="rId2"/>
          <a:stretch>
            <a:fillRect/>
          </a:stretch>
        </p:blipFill>
        <p:spPr>
          <a:xfrm>
            <a:off x="6383399" y="341241"/>
            <a:ext cx="1637585" cy="890658"/>
          </a:xfrm>
          <a:prstGeom prst="rect">
            <a:avLst/>
          </a:prstGeom>
        </p:spPr>
      </p:pic>
      <p:pic>
        <p:nvPicPr>
          <p:cNvPr id="44" name="図 43">
            <a:extLst>
              <a:ext uri="{FF2B5EF4-FFF2-40B4-BE49-F238E27FC236}">
                <a16:creationId xmlns:a16="http://schemas.microsoft.com/office/drawing/2014/main" id="{A9916BEB-AEF4-4110-B3E1-D80F9F0835C4}"/>
              </a:ext>
            </a:extLst>
          </p:cNvPr>
          <p:cNvPicPr>
            <a:picLocks noChangeAspect="1"/>
          </p:cNvPicPr>
          <p:nvPr/>
        </p:nvPicPr>
        <p:blipFill>
          <a:blip r:embed="rId3"/>
          <a:stretch>
            <a:fillRect/>
          </a:stretch>
        </p:blipFill>
        <p:spPr>
          <a:xfrm>
            <a:off x="59221" y="3582898"/>
            <a:ext cx="1461680" cy="973675"/>
          </a:xfrm>
          <a:prstGeom prst="rect">
            <a:avLst/>
          </a:prstGeom>
        </p:spPr>
      </p:pic>
      <p:sp>
        <p:nvSpPr>
          <p:cNvPr id="45" name="テキスト ボックス 44">
            <a:extLst>
              <a:ext uri="{FF2B5EF4-FFF2-40B4-BE49-F238E27FC236}">
                <a16:creationId xmlns:a16="http://schemas.microsoft.com/office/drawing/2014/main" id="{7F75C04B-0444-4C7F-ACE7-FB5138024512}"/>
              </a:ext>
            </a:extLst>
          </p:cNvPr>
          <p:cNvSpPr txBox="1"/>
          <p:nvPr/>
        </p:nvSpPr>
        <p:spPr>
          <a:xfrm>
            <a:off x="8859914" y="6550223"/>
            <a:ext cx="284086" cy="307777"/>
          </a:xfrm>
          <a:prstGeom prst="rect">
            <a:avLst/>
          </a:prstGeom>
          <a:noFill/>
        </p:spPr>
        <p:txBody>
          <a:bodyPr wrap="square" rtlCol="0">
            <a:spAutoFit/>
          </a:bodyPr>
          <a:lstStyle/>
          <a:p>
            <a:pPr algn="ctr"/>
            <a:r>
              <a:rPr kumimoji="1" lang="ja-JP" altLang="en-US" sz="1400" dirty="0"/>
              <a:t>４</a:t>
            </a:r>
          </a:p>
        </p:txBody>
      </p:sp>
    </p:spTree>
    <p:extLst>
      <p:ext uri="{BB962C8B-B14F-4D97-AF65-F5344CB8AC3E}">
        <p14:creationId xmlns:p14="http://schemas.microsoft.com/office/powerpoint/2010/main" val="152116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楕円 14">
            <a:extLst>
              <a:ext uri="{FF2B5EF4-FFF2-40B4-BE49-F238E27FC236}">
                <a16:creationId xmlns:a16="http://schemas.microsoft.com/office/drawing/2014/main" id="{597271DE-D5CC-4A94-89BF-65D69E9CDC43}"/>
              </a:ext>
            </a:extLst>
          </p:cNvPr>
          <p:cNvSpPr/>
          <p:nvPr/>
        </p:nvSpPr>
        <p:spPr>
          <a:xfrm>
            <a:off x="816746" y="5556693"/>
            <a:ext cx="7208668" cy="1219259"/>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9CFE490-A97D-4713-9A4A-55AD1440A24F}"/>
              </a:ext>
            </a:extLst>
          </p:cNvPr>
          <p:cNvSpPr/>
          <p:nvPr/>
        </p:nvSpPr>
        <p:spPr>
          <a:xfrm>
            <a:off x="3047767" y="5857342"/>
            <a:ext cx="2752018" cy="62035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91F5025-6325-4C55-8F30-659DDCE63776}"/>
              </a:ext>
            </a:extLst>
          </p:cNvPr>
          <p:cNvSpPr txBox="1"/>
          <p:nvPr/>
        </p:nvSpPr>
        <p:spPr>
          <a:xfrm>
            <a:off x="-37375" y="244366"/>
            <a:ext cx="4185761" cy="461665"/>
          </a:xfrm>
          <a:prstGeom prst="rect">
            <a:avLst/>
          </a:prstGeom>
          <a:noFill/>
        </p:spPr>
        <p:txBody>
          <a:bodyPr wrap="none" rtlCol="0">
            <a:spAutoFit/>
          </a:bodyPr>
          <a:lstStyle/>
          <a:p>
            <a:r>
              <a:rPr kumimoji="1" lang="en-US" altLang="ja-JP" sz="2400" dirty="0"/>
              <a:t>【</a:t>
            </a:r>
            <a:r>
              <a:rPr kumimoji="1" lang="ja-JP" altLang="en-US" sz="2400" dirty="0"/>
              <a:t>第２回ＷＳでの主な議論</a:t>
            </a:r>
            <a:r>
              <a:rPr kumimoji="1" lang="en-US" altLang="ja-JP" sz="2400" dirty="0"/>
              <a:t>】</a:t>
            </a:r>
            <a:endParaRPr kumimoji="1" lang="ja-JP" altLang="en-US" sz="2400" dirty="0"/>
          </a:p>
        </p:txBody>
      </p:sp>
      <p:pic>
        <p:nvPicPr>
          <p:cNvPr id="9" name="図 8">
            <a:extLst>
              <a:ext uri="{FF2B5EF4-FFF2-40B4-BE49-F238E27FC236}">
                <a16:creationId xmlns:a16="http://schemas.microsoft.com/office/drawing/2014/main" id="{6577FAD5-4498-4AA3-8B23-8D2745BF1C8E}"/>
              </a:ext>
            </a:extLst>
          </p:cNvPr>
          <p:cNvPicPr>
            <a:picLocks noChangeAspect="1"/>
          </p:cNvPicPr>
          <p:nvPr/>
        </p:nvPicPr>
        <p:blipFill>
          <a:blip r:embed="rId2"/>
          <a:stretch>
            <a:fillRect/>
          </a:stretch>
        </p:blipFill>
        <p:spPr>
          <a:xfrm>
            <a:off x="1464936" y="680438"/>
            <a:ext cx="7466060" cy="2855022"/>
          </a:xfrm>
          <a:prstGeom prst="rect">
            <a:avLst/>
          </a:prstGeom>
        </p:spPr>
      </p:pic>
      <p:sp>
        <p:nvSpPr>
          <p:cNvPr id="2" name="テキスト ボックス 1">
            <a:extLst>
              <a:ext uri="{FF2B5EF4-FFF2-40B4-BE49-F238E27FC236}">
                <a16:creationId xmlns:a16="http://schemas.microsoft.com/office/drawing/2014/main" id="{A11D8C89-978B-40DE-8B38-E43A879A4BC2}"/>
              </a:ext>
            </a:extLst>
          </p:cNvPr>
          <p:cNvSpPr txBox="1"/>
          <p:nvPr/>
        </p:nvSpPr>
        <p:spPr>
          <a:xfrm rot="726130">
            <a:off x="1327139" y="3126558"/>
            <a:ext cx="1826141" cy="338554"/>
          </a:xfrm>
          <a:prstGeom prst="rect">
            <a:avLst/>
          </a:prstGeom>
          <a:noFill/>
        </p:spPr>
        <p:txBody>
          <a:bodyPr wrap="none" rtlCol="0">
            <a:spAutoFit/>
          </a:bodyPr>
          <a:lstStyle/>
          <a:p>
            <a:r>
              <a:rPr kumimoji="1" lang="ja-JP" altLang="en-US" sz="1600" dirty="0"/>
              <a:t>感じる世界・表現</a:t>
            </a:r>
          </a:p>
        </p:txBody>
      </p:sp>
      <p:sp>
        <p:nvSpPr>
          <p:cNvPr id="4" name="矢印: 五方向 3">
            <a:extLst>
              <a:ext uri="{FF2B5EF4-FFF2-40B4-BE49-F238E27FC236}">
                <a16:creationId xmlns:a16="http://schemas.microsoft.com/office/drawing/2014/main" id="{78651835-0910-4FC1-A5BE-340477C042D1}"/>
              </a:ext>
            </a:extLst>
          </p:cNvPr>
          <p:cNvSpPr/>
          <p:nvPr/>
        </p:nvSpPr>
        <p:spPr>
          <a:xfrm>
            <a:off x="186491" y="3796466"/>
            <a:ext cx="2900821" cy="1618827"/>
          </a:xfrm>
          <a:prstGeom prst="homePlate">
            <a:avLst>
              <a:gd name="adj" fmla="val 29325"/>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accent1">
                    <a:lumMod val="50000"/>
                  </a:schemeClr>
                </a:solidFill>
              </a:rPr>
              <a:t>豊かさの要素・要件</a:t>
            </a:r>
            <a:endParaRPr kumimoji="1" lang="en-US" altLang="ja-JP" dirty="0">
              <a:solidFill>
                <a:schemeClr val="accent1">
                  <a:lumMod val="50000"/>
                </a:schemeClr>
              </a:solidFill>
            </a:endParaRPr>
          </a:p>
          <a:p>
            <a:pPr algn="ctr"/>
            <a:r>
              <a:rPr kumimoji="1" lang="ja-JP" altLang="en-US" sz="1600" dirty="0"/>
              <a:t>物質豊かさ⇔精神的豊かさ</a:t>
            </a:r>
            <a:endParaRPr kumimoji="1" lang="en-US" altLang="ja-JP" sz="1600" dirty="0"/>
          </a:p>
          <a:p>
            <a:pPr algn="ctr"/>
            <a:endParaRPr kumimoji="1" lang="en-US" altLang="ja-JP" sz="1600" dirty="0"/>
          </a:p>
          <a:p>
            <a:pPr algn="ctr"/>
            <a:r>
              <a:rPr kumimoji="1" lang="ja-JP" altLang="en-US" sz="1600" dirty="0"/>
              <a:t>日常に感じる豊かさ</a:t>
            </a:r>
            <a:endParaRPr kumimoji="1" lang="en-US" altLang="ja-JP" sz="1600" dirty="0"/>
          </a:p>
          <a:p>
            <a:pPr algn="ctr"/>
            <a:r>
              <a:rPr kumimoji="1" lang="ja-JP" altLang="en-US" sz="1600" dirty="0"/>
              <a:t>↕</a:t>
            </a:r>
            <a:endParaRPr kumimoji="1" lang="en-US" altLang="ja-JP" sz="1600" dirty="0"/>
          </a:p>
          <a:p>
            <a:pPr algn="ctr"/>
            <a:r>
              <a:rPr kumimoji="1" lang="ja-JP" altLang="en-US" sz="1600" dirty="0"/>
              <a:t>非日常での豊かさ</a:t>
            </a:r>
            <a:endParaRPr kumimoji="1" lang="en-US" altLang="ja-JP" sz="1600" dirty="0"/>
          </a:p>
        </p:txBody>
      </p:sp>
      <p:sp>
        <p:nvSpPr>
          <p:cNvPr id="7" name="矢印: 五方向 6">
            <a:extLst>
              <a:ext uri="{FF2B5EF4-FFF2-40B4-BE49-F238E27FC236}">
                <a16:creationId xmlns:a16="http://schemas.microsoft.com/office/drawing/2014/main" id="{5CCB4538-1D5F-4DD2-86FF-ADCF47F08275}"/>
              </a:ext>
            </a:extLst>
          </p:cNvPr>
          <p:cNvSpPr/>
          <p:nvPr/>
        </p:nvSpPr>
        <p:spPr>
          <a:xfrm>
            <a:off x="3108332" y="3796466"/>
            <a:ext cx="2900821" cy="1618827"/>
          </a:xfrm>
          <a:prstGeom prst="homePlate">
            <a:avLst>
              <a:gd name="adj" fmla="val 2164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accent1">
                    <a:lumMod val="50000"/>
                  </a:schemeClr>
                </a:solidFill>
              </a:rPr>
              <a:t>背景にあるもの</a:t>
            </a:r>
            <a:endParaRPr kumimoji="1" lang="en-US" altLang="ja-JP" dirty="0">
              <a:solidFill>
                <a:schemeClr val="accent1">
                  <a:lumMod val="50000"/>
                </a:schemeClr>
              </a:solidFill>
            </a:endParaRPr>
          </a:p>
          <a:p>
            <a:r>
              <a:rPr kumimoji="1" lang="ja-JP" altLang="en-US" sz="1600" dirty="0"/>
              <a:t>・五感で感じうる状態</a:t>
            </a:r>
            <a:endParaRPr kumimoji="1" lang="en-US" altLang="ja-JP" sz="1600" dirty="0"/>
          </a:p>
          <a:p>
            <a:r>
              <a:rPr kumimoji="1" lang="ja-JP" altLang="en-US" sz="1600" dirty="0"/>
              <a:t>・自然を豊かと感じうる、</a:t>
            </a:r>
            <a:endParaRPr kumimoji="1" lang="en-US" altLang="ja-JP" sz="1600" dirty="0"/>
          </a:p>
          <a:p>
            <a:r>
              <a:rPr kumimoji="1" lang="ja-JP" altLang="en-US" sz="1600" dirty="0"/>
              <a:t>　自身の状態（普段自然を</a:t>
            </a:r>
            <a:endParaRPr kumimoji="1" lang="en-US" altLang="ja-JP" sz="1600" dirty="0"/>
          </a:p>
          <a:p>
            <a:r>
              <a:rPr kumimoji="1" lang="ja-JP" altLang="en-US" sz="1600" dirty="0"/>
              <a:t>　感じていないゆえ）</a:t>
            </a:r>
            <a:endParaRPr kumimoji="1" lang="en-US" altLang="ja-JP" sz="1600" dirty="0"/>
          </a:p>
          <a:p>
            <a:r>
              <a:rPr kumimoji="1" lang="ja-JP" altLang="en-US" sz="1600" dirty="0"/>
              <a:t>・幼少体験の振り返り</a:t>
            </a:r>
            <a:endParaRPr kumimoji="1" lang="en-US" altLang="ja-JP" sz="1600" dirty="0"/>
          </a:p>
        </p:txBody>
      </p:sp>
      <p:sp>
        <p:nvSpPr>
          <p:cNvPr id="8" name="矢印: 五方向 7">
            <a:extLst>
              <a:ext uri="{FF2B5EF4-FFF2-40B4-BE49-F238E27FC236}">
                <a16:creationId xmlns:a16="http://schemas.microsoft.com/office/drawing/2014/main" id="{3EDED15A-A6AD-40CF-9EBF-73F5F8138817}"/>
              </a:ext>
            </a:extLst>
          </p:cNvPr>
          <p:cNvSpPr/>
          <p:nvPr/>
        </p:nvSpPr>
        <p:spPr>
          <a:xfrm>
            <a:off x="6030175" y="3796465"/>
            <a:ext cx="2900821" cy="1618827"/>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accent1">
                    <a:lumMod val="50000"/>
                  </a:schemeClr>
                </a:solidFill>
              </a:rPr>
              <a:t>１００年時代への応用</a:t>
            </a:r>
            <a:endParaRPr kumimoji="1" lang="en-US" altLang="ja-JP" dirty="0">
              <a:solidFill>
                <a:schemeClr val="accent1">
                  <a:lumMod val="50000"/>
                </a:schemeClr>
              </a:solidFill>
            </a:endParaRPr>
          </a:p>
          <a:p>
            <a:r>
              <a:rPr kumimoji="1" lang="ja-JP" altLang="en-US" sz="1600" dirty="0"/>
              <a:t>・人間内部の変化に対する</a:t>
            </a:r>
            <a:endParaRPr kumimoji="1" lang="en-US" altLang="ja-JP" sz="1600" dirty="0"/>
          </a:p>
          <a:p>
            <a:r>
              <a:rPr kumimoji="1" lang="ja-JP" altLang="en-US" sz="1600" dirty="0"/>
              <a:t>　様々な選択肢の用意</a:t>
            </a:r>
            <a:endParaRPr kumimoji="1" lang="en-US" altLang="ja-JP" sz="1600" dirty="0"/>
          </a:p>
          <a:p>
            <a:r>
              <a:rPr kumimoji="1" lang="ja-JP" altLang="en-US" sz="1600" dirty="0"/>
              <a:t>・日常にどう非日常を持ち込</a:t>
            </a:r>
            <a:endParaRPr kumimoji="1" lang="en-US" altLang="ja-JP" sz="1600" dirty="0"/>
          </a:p>
          <a:p>
            <a:r>
              <a:rPr kumimoji="1" lang="ja-JP" altLang="en-US" sz="1600" dirty="0"/>
              <a:t>　むか</a:t>
            </a:r>
            <a:endParaRPr kumimoji="1" lang="en-US" altLang="ja-JP" sz="1600" dirty="0"/>
          </a:p>
          <a:p>
            <a:r>
              <a:rPr kumimoji="1" lang="ja-JP" altLang="en-US" sz="1600" dirty="0"/>
              <a:t>・自然を管理する程度が大事</a:t>
            </a:r>
            <a:endParaRPr kumimoji="1" lang="en-US" altLang="ja-JP" sz="1600" dirty="0"/>
          </a:p>
        </p:txBody>
      </p:sp>
      <p:sp>
        <p:nvSpPr>
          <p:cNvPr id="5" name="テキスト ボックス 4">
            <a:extLst>
              <a:ext uri="{FF2B5EF4-FFF2-40B4-BE49-F238E27FC236}">
                <a16:creationId xmlns:a16="http://schemas.microsoft.com/office/drawing/2014/main" id="{22DA4C73-0298-43DF-A694-DE3CEF7B8DBA}"/>
              </a:ext>
            </a:extLst>
          </p:cNvPr>
          <p:cNvSpPr txBox="1"/>
          <p:nvPr/>
        </p:nvSpPr>
        <p:spPr>
          <a:xfrm>
            <a:off x="3969289" y="6508836"/>
            <a:ext cx="2800767" cy="276999"/>
          </a:xfrm>
          <a:prstGeom prst="rect">
            <a:avLst/>
          </a:prstGeom>
          <a:noFill/>
        </p:spPr>
        <p:txBody>
          <a:bodyPr wrap="none" rtlCol="0">
            <a:spAutoFit/>
          </a:bodyPr>
          <a:lstStyle/>
          <a:p>
            <a:r>
              <a:rPr kumimoji="1" lang="ja-JP" altLang="en-US" sz="1200" dirty="0"/>
              <a:t>「緑視率」など五感で感じる定量定義</a:t>
            </a:r>
          </a:p>
        </p:txBody>
      </p:sp>
      <p:sp>
        <p:nvSpPr>
          <p:cNvPr id="10" name="テキスト ボックス 9">
            <a:extLst>
              <a:ext uri="{FF2B5EF4-FFF2-40B4-BE49-F238E27FC236}">
                <a16:creationId xmlns:a16="http://schemas.microsoft.com/office/drawing/2014/main" id="{7419A803-D06E-47F5-9E0C-8FCCF2C37E15}"/>
              </a:ext>
            </a:extLst>
          </p:cNvPr>
          <p:cNvSpPr txBox="1"/>
          <p:nvPr/>
        </p:nvSpPr>
        <p:spPr>
          <a:xfrm>
            <a:off x="5811067" y="5862561"/>
            <a:ext cx="2492990" cy="461665"/>
          </a:xfrm>
          <a:prstGeom prst="rect">
            <a:avLst/>
          </a:prstGeom>
          <a:noFill/>
        </p:spPr>
        <p:txBody>
          <a:bodyPr wrap="none" rtlCol="0">
            <a:spAutoFit/>
          </a:bodyPr>
          <a:lstStyle/>
          <a:p>
            <a:r>
              <a:rPr kumimoji="1" lang="ja-JP" altLang="en-US" sz="1200" dirty="0"/>
              <a:t>管理しすぎると非日常にならない</a:t>
            </a:r>
            <a:endParaRPr kumimoji="1" lang="en-US" altLang="ja-JP" sz="1200" dirty="0"/>
          </a:p>
          <a:p>
            <a:r>
              <a:rPr kumimoji="1" lang="ja-JP" altLang="en-US" sz="1200" dirty="0"/>
              <a:t>⇒保全やコントロールの程度</a:t>
            </a:r>
          </a:p>
        </p:txBody>
      </p:sp>
      <p:sp>
        <p:nvSpPr>
          <p:cNvPr id="6" name="テキスト ボックス 5">
            <a:extLst>
              <a:ext uri="{FF2B5EF4-FFF2-40B4-BE49-F238E27FC236}">
                <a16:creationId xmlns:a16="http://schemas.microsoft.com/office/drawing/2014/main" id="{F3A010DE-482F-4C16-A52C-60C159CC307F}"/>
              </a:ext>
            </a:extLst>
          </p:cNvPr>
          <p:cNvSpPr txBox="1"/>
          <p:nvPr/>
        </p:nvSpPr>
        <p:spPr>
          <a:xfrm>
            <a:off x="3259866" y="5915952"/>
            <a:ext cx="2339102" cy="523220"/>
          </a:xfrm>
          <a:prstGeom prst="rect">
            <a:avLst/>
          </a:prstGeom>
          <a:noFill/>
        </p:spPr>
        <p:txBody>
          <a:bodyPr wrap="none" rtlCol="0">
            <a:spAutoFit/>
          </a:bodyPr>
          <a:lstStyle/>
          <a:p>
            <a:pPr algn="ctr"/>
            <a:r>
              <a:rPr kumimoji="1" lang="ja-JP" altLang="en-US" sz="1400" dirty="0"/>
              <a:t>１００年時代の</a:t>
            </a:r>
            <a:endParaRPr kumimoji="1" lang="en-US" altLang="ja-JP" sz="1400" dirty="0"/>
          </a:p>
          <a:p>
            <a:pPr algn="ctr"/>
            <a:r>
              <a:rPr kumimoji="1" lang="ja-JP" altLang="en-US" sz="1400" dirty="0"/>
              <a:t>社会インフラとしての自然</a:t>
            </a:r>
          </a:p>
        </p:txBody>
      </p:sp>
      <p:sp>
        <p:nvSpPr>
          <p:cNvPr id="12" name="テキスト ボックス 11">
            <a:extLst>
              <a:ext uri="{FF2B5EF4-FFF2-40B4-BE49-F238E27FC236}">
                <a16:creationId xmlns:a16="http://schemas.microsoft.com/office/drawing/2014/main" id="{06155871-F4F2-4A0C-A54E-BA6D452D3794}"/>
              </a:ext>
            </a:extLst>
          </p:cNvPr>
          <p:cNvSpPr txBox="1"/>
          <p:nvPr/>
        </p:nvSpPr>
        <p:spPr>
          <a:xfrm>
            <a:off x="2872294" y="5575526"/>
            <a:ext cx="1877437" cy="276999"/>
          </a:xfrm>
          <a:prstGeom prst="rect">
            <a:avLst/>
          </a:prstGeom>
          <a:noFill/>
        </p:spPr>
        <p:txBody>
          <a:bodyPr wrap="none" rtlCol="0">
            <a:spAutoFit/>
          </a:bodyPr>
          <a:lstStyle/>
          <a:p>
            <a:r>
              <a:rPr kumimoji="1" lang="ja-JP" altLang="en-US" sz="1200" dirty="0"/>
              <a:t>身近な日常の中の非日常</a:t>
            </a:r>
          </a:p>
        </p:txBody>
      </p:sp>
      <p:sp>
        <p:nvSpPr>
          <p:cNvPr id="13" name="テキスト ボックス 12">
            <a:extLst>
              <a:ext uri="{FF2B5EF4-FFF2-40B4-BE49-F238E27FC236}">
                <a16:creationId xmlns:a16="http://schemas.microsoft.com/office/drawing/2014/main" id="{C3AE0AD7-BEF2-4DCD-B029-26B342A2AC90}"/>
              </a:ext>
            </a:extLst>
          </p:cNvPr>
          <p:cNvSpPr txBox="1"/>
          <p:nvPr/>
        </p:nvSpPr>
        <p:spPr>
          <a:xfrm>
            <a:off x="213004" y="1537439"/>
            <a:ext cx="1107997" cy="830997"/>
          </a:xfrm>
          <a:prstGeom prst="rect">
            <a:avLst/>
          </a:prstGeom>
          <a:noFill/>
        </p:spPr>
        <p:txBody>
          <a:bodyPr wrap="none" rtlCol="0">
            <a:spAutoFit/>
          </a:bodyPr>
          <a:lstStyle/>
          <a:p>
            <a:pPr algn="ctr"/>
            <a:r>
              <a:rPr kumimoji="1" lang="ja-JP" altLang="en-US" sz="1200" dirty="0"/>
              <a:t>第１回ＷＳ</a:t>
            </a:r>
            <a:endParaRPr kumimoji="1" lang="en-US" altLang="ja-JP" sz="1200" dirty="0"/>
          </a:p>
          <a:p>
            <a:pPr algn="ctr"/>
            <a:r>
              <a:rPr kumimoji="1" lang="ja-JP" altLang="en-US" sz="1200" dirty="0"/>
              <a:t>意見の</a:t>
            </a:r>
            <a:endParaRPr kumimoji="1" lang="en-US" altLang="ja-JP" sz="1200" dirty="0"/>
          </a:p>
          <a:p>
            <a:pPr algn="ctr"/>
            <a:r>
              <a:rPr kumimoji="1" lang="ja-JP" altLang="en-US" sz="1200" dirty="0"/>
              <a:t>マッピング</a:t>
            </a:r>
            <a:endParaRPr kumimoji="1" lang="en-US" altLang="ja-JP" sz="1200" dirty="0"/>
          </a:p>
          <a:p>
            <a:pPr algn="ctr"/>
            <a:r>
              <a:rPr kumimoji="1" lang="ja-JP" altLang="en-US" sz="1200" dirty="0"/>
              <a:t>（中尾作成）</a:t>
            </a:r>
          </a:p>
        </p:txBody>
      </p:sp>
      <p:sp>
        <p:nvSpPr>
          <p:cNvPr id="16" name="矢印: 下 15">
            <a:extLst>
              <a:ext uri="{FF2B5EF4-FFF2-40B4-BE49-F238E27FC236}">
                <a16:creationId xmlns:a16="http://schemas.microsoft.com/office/drawing/2014/main" id="{F53A2B24-31B8-40E4-84C7-CA18CAD09DF6}"/>
              </a:ext>
            </a:extLst>
          </p:cNvPr>
          <p:cNvSpPr/>
          <p:nvPr/>
        </p:nvSpPr>
        <p:spPr>
          <a:xfrm rot="648544">
            <a:off x="1471718" y="3453645"/>
            <a:ext cx="1393794" cy="204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AC43DE6-1787-4FE6-B8A1-57C84E28C74E}"/>
              </a:ext>
            </a:extLst>
          </p:cNvPr>
          <p:cNvSpPr txBox="1"/>
          <p:nvPr/>
        </p:nvSpPr>
        <p:spPr>
          <a:xfrm>
            <a:off x="1126437" y="5807692"/>
            <a:ext cx="1723549" cy="461665"/>
          </a:xfrm>
          <a:prstGeom prst="rect">
            <a:avLst/>
          </a:prstGeom>
          <a:noFill/>
        </p:spPr>
        <p:txBody>
          <a:bodyPr wrap="none" rtlCol="0">
            <a:spAutoFit/>
          </a:bodyPr>
          <a:lstStyle/>
          <a:p>
            <a:r>
              <a:rPr kumimoji="1" lang="ja-JP" altLang="en-US" sz="1200" dirty="0"/>
              <a:t>「自然」の検討対象の</a:t>
            </a:r>
            <a:endParaRPr kumimoji="1" lang="en-US" altLang="ja-JP" sz="1200" dirty="0"/>
          </a:p>
          <a:p>
            <a:r>
              <a:rPr kumimoji="1" lang="ja-JP" altLang="en-US" sz="1200" dirty="0"/>
              <a:t>　幅広さ</a:t>
            </a:r>
          </a:p>
        </p:txBody>
      </p:sp>
      <p:sp>
        <p:nvSpPr>
          <p:cNvPr id="18" name="テキスト ボックス 17">
            <a:extLst>
              <a:ext uri="{FF2B5EF4-FFF2-40B4-BE49-F238E27FC236}">
                <a16:creationId xmlns:a16="http://schemas.microsoft.com/office/drawing/2014/main" id="{5FC53DB7-4BE0-4430-AC9D-35970417062F}"/>
              </a:ext>
            </a:extLst>
          </p:cNvPr>
          <p:cNvSpPr txBox="1"/>
          <p:nvPr/>
        </p:nvSpPr>
        <p:spPr>
          <a:xfrm>
            <a:off x="1609687" y="6246862"/>
            <a:ext cx="1415772" cy="461665"/>
          </a:xfrm>
          <a:prstGeom prst="rect">
            <a:avLst/>
          </a:prstGeom>
          <a:noFill/>
        </p:spPr>
        <p:txBody>
          <a:bodyPr wrap="none" rtlCol="0">
            <a:spAutoFit/>
          </a:bodyPr>
          <a:lstStyle/>
          <a:p>
            <a:r>
              <a:rPr kumimoji="1" lang="ja-JP" altLang="en-US" sz="1200" dirty="0"/>
              <a:t>１００年のライフ</a:t>
            </a:r>
            <a:endParaRPr kumimoji="1" lang="en-US" altLang="ja-JP" sz="1200" dirty="0"/>
          </a:p>
          <a:p>
            <a:r>
              <a:rPr kumimoji="1" lang="ja-JP" altLang="en-US" sz="1200" dirty="0"/>
              <a:t>ステージの多様さ</a:t>
            </a:r>
            <a:endParaRPr kumimoji="1" lang="en-US" altLang="ja-JP" sz="1200" dirty="0"/>
          </a:p>
        </p:txBody>
      </p:sp>
      <p:sp>
        <p:nvSpPr>
          <p:cNvPr id="19" name="テキスト ボックス 18">
            <a:extLst>
              <a:ext uri="{FF2B5EF4-FFF2-40B4-BE49-F238E27FC236}">
                <a16:creationId xmlns:a16="http://schemas.microsoft.com/office/drawing/2014/main" id="{4F49F322-E49A-4ECA-B7B8-428A2B836590}"/>
              </a:ext>
            </a:extLst>
          </p:cNvPr>
          <p:cNvSpPr txBox="1"/>
          <p:nvPr/>
        </p:nvSpPr>
        <p:spPr>
          <a:xfrm>
            <a:off x="8859914" y="6550223"/>
            <a:ext cx="284086" cy="307777"/>
          </a:xfrm>
          <a:prstGeom prst="rect">
            <a:avLst/>
          </a:prstGeom>
          <a:noFill/>
        </p:spPr>
        <p:txBody>
          <a:bodyPr wrap="square" rtlCol="0">
            <a:spAutoFit/>
          </a:bodyPr>
          <a:lstStyle/>
          <a:p>
            <a:pPr algn="ctr"/>
            <a:r>
              <a:rPr kumimoji="1" lang="ja-JP" altLang="en-US" sz="1400" dirty="0"/>
              <a:t>５</a:t>
            </a:r>
          </a:p>
        </p:txBody>
      </p:sp>
    </p:spTree>
    <p:extLst>
      <p:ext uri="{BB962C8B-B14F-4D97-AF65-F5344CB8AC3E}">
        <p14:creationId xmlns:p14="http://schemas.microsoft.com/office/powerpoint/2010/main" val="4286288022"/>
      </p:ext>
    </p:extLst>
  </p:cSld>
  <p:clrMapOvr>
    <a:masterClrMapping/>
  </p:clrMapOvr>
</p:sld>
</file>

<file path=ppt/theme/theme1.xml><?xml version="1.0" encoding="utf-8"?>
<a:theme xmlns:a="http://schemas.openxmlformats.org/drawingml/2006/main" name="Office テーマ">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30244</TotalTime>
  <Words>3114</Words>
  <Application>Microsoft Office PowerPoint</Application>
  <PresentationFormat>画面に合わせる (4:3)</PresentationFormat>
  <Paragraphs>275</Paragraphs>
  <Slides>25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HGPｺﾞｼｯｸM</vt:lpstr>
      <vt:lpstr>ＭＳ 明朝</vt:lpstr>
      <vt:lpstr>メイリオ</vt:lpstr>
      <vt:lpstr>游ゴシック</vt:lpstr>
      <vt:lpstr>游ゴシック Light</vt:lpstr>
      <vt:lpstr>Arial</vt:lpstr>
      <vt:lpstr>Office テーマ</vt:lpstr>
      <vt:lpstr>PowerPoint プレゼンテーション</vt:lpstr>
      <vt:lpstr>人生１００年時代の自然とのつながりを創出する 都市・インフラとは？</vt:lpstr>
      <vt:lpstr>人生１００年時代の自然とのつながりを創出する 都市・インフラ</vt:lpstr>
      <vt:lpstr>人生１００年時代の自然とのつながりを創出する都市・インフラとは？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人生１００年時代の自然とのつながりを創出する都市・インフラとは？</vt:lpstr>
      <vt:lpstr>人生１００年時代の自然とのつながりを創出する都市・インフラとは？</vt:lpstr>
      <vt:lpstr>都市ならではの自然をより身近に感じるための 都市・インフラとは？</vt:lpstr>
      <vt:lpstr>全体フリーディスカッション</vt:lpstr>
      <vt:lpstr>人生１００年時代の自然とのつながりを創出する都市・インフラとは？</vt:lpstr>
      <vt:lpstr>テーマ別ディスカッション</vt:lpstr>
      <vt:lpstr>　人間はどのような時代においても自然との関わりを希求している。これまでは、都市サービスを享受するために、自然との豊かなかかわりをあきらめていた人々が多くいたが、人生100年時代に住まいや働き方がより自由に選択できるようになれば、都市サービスと自然の恩恵の両者を同時に享受できる人々も増加していくのではないだろうか。例えば、このような欲求は、バーチャルな自然体験サービスを生みだすこと、郊外の大自然への移動コストを軽減していくこと、そして都市内に身近で豊かな自然を生み出すこと等によって達成されていくと考えられる。 　これからの議論では、このように多様化していく都市内の自然のかかわりを支えるために、都市にどのような環境の自然を、どのような手段で整備していくべきかを考えていきたい。また、自然は、作ったら終わりではなく、継続的な管理を必要とする。五感で感じ取れるような豊かな自然体験を人々に与え続けていくために、どのような管理が必要となるかも同時に考えたい。</vt:lpstr>
      <vt:lpstr>１）都市生活の中で自然のどのような側面と触れ合いたいか。特定の草木や生物と触れ合いたいか。自然がみえなければいけないか。あるがままの自然でいいのか。都市でしか表現できない自然の側面はあるか。自然のどのような側面は都市に持ち込みたくないか（虫や落ち葉が大量に発生しても構わないか）。  ２）都市生活のなかに自然とのつながりをどのように組み込みたいか。何をしている時に自然と触れ合いたいか。どれくらい身近に感じられる（頻繁に遭遇する）ものであってほしいか。一人で利用するのか、誰かと一緒に利用するのか、みんなで利用するのか。   ３）上記の自然とのつながりを生み出す都市・インフラとしてどのようなものが考えられるか。それはどんな場所で、どれくらいの広さで、どんなデザインで他に何が配置されているか。誰が場を整備して、どんなルール（参加資格、料金設定）があるのか。どのような場であれば私たちは利用したいと思うのか。</vt:lpstr>
      <vt:lpstr>PowerPoint プレゼンテーション</vt:lpstr>
      <vt:lpstr>未来の自然とのつながりのアイデア</vt:lpstr>
      <vt:lpstr>PowerPoint プレゼンテーション</vt:lpstr>
      <vt:lpstr>PowerPoint プレゼンテーション</vt:lpstr>
      <vt:lpstr>○タイムスケジュールと進行 　ワークショップの全体時間は３時間(15:00-18:00)です。進行や時間配分はグループ座長に一任させていただきます（必要であれば分割ルームを設定いたします）。 　事務局からはチーム内で行っていただきたい議題（ワーク）を数点提示させていただきます。この議題を中心に自由に議論を行ってください。   ○本日議論していただきたいこと 　 （work1）これからのワークショップの目標の設定 　 （work2）各テーマに関する議論   ○本日の記録とその共有について 　議論いただいた内容はビデオ記録を残すだけでなく、書き起こしを事務局で行います。これらの結果は人生１００年のホームページでアーカイブさせていただきます。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sakamura.kei.aa@outlook.jp</dc:creator>
  <cp:lastModifiedBy>KANSYA-JIMU</cp:lastModifiedBy>
  <cp:revision>1070</cp:revision>
  <cp:lastPrinted>2021-07-02T03:15:07Z</cp:lastPrinted>
  <dcterms:created xsi:type="dcterms:W3CDTF">2018-06-24T08:41:42Z</dcterms:created>
  <dcterms:modified xsi:type="dcterms:W3CDTF">2021-07-08T04:41:25Z</dcterms:modified>
</cp:coreProperties>
</file>